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1"/>
  </p:notesMasterIdLst>
  <p:sldIdLst>
    <p:sldId id="256" r:id="rId2"/>
    <p:sldId id="262" r:id="rId3"/>
    <p:sldId id="257" r:id="rId4"/>
    <p:sldId id="259" r:id="rId5"/>
    <p:sldId id="258" r:id="rId6"/>
    <p:sldId id="263" r:id="rId7"/>
    <p:sldId id="272" r:id="rId8"/>
    <p:sldId id="273" r:id="rId9"/>
    <p:sldId id="270" r:id="rId10"/>
    <p:sldId id="268" r:id="rId11"/>
    <p:sldId id="269" r:id="rId12"/>
    <p:sldId id="271" r:id="rId13"/>
    <p:sldId id="264" r:id="rId14"/>
    <p:sldId id="265" r:id="rId15"/>
    <p:sldId id="266" r:id="rId16"/>
    <p:sldId id="267" r:id="rId17"/>
    <p:sldId id="276" r:id="rId18"/>
    <p:sldId id="286" r:id="rId19"/>
    <p:sldId id="274" r:id="rId20"/>
    <p:sldId id="275" r:id="rId21"/>
    <p:sldId id="277" r:id="rId22"/>
    <p:sldId id="278" r:id="rId23"/>
    <p:sldId id="279" r:id="rId24"/>
    <p:sldId id="280" r:id="rId25"/>
    <p:sldId id="281" r:id="rId26"/>
    <p:sldId id="282" r:id="rId27"/>
    <p:sldId id="284" r:id="rId28"/>
    <p:sldId id="285" r:id="rId29"/>
    <p:sldId id="283" r:id="rId3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9191"/>
    <a:srgbClr val="242852"/>
    <a:srgbClr val="BDD0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04" autoAdjust="0"/>
    <p:restoredTop sz="85632" autoAdjust="0"/>
  </p:normalViewPr>
  <p:slideViewPr>
    <p:cSldViewPr>
      <p:cViewPr varScale="1">
        <p:scale>
          <a:sx n="96" d="100"/>
          <a:sy n="96" d="100"/>
        </p:scale>
        <p:origin x="1698" y="84"/>
      </p:cViewPr>
      <p:guideLst>
        <p:guide orient="horz" pos="249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32FB444-EEFC-4D6E-BBC9-80E16EF2F235}" type="datetimeFigureOut">
              <a:rPr lang="en-US" smtClean="0"/>
              <a:pPr/>
              <a:t>7/6/2017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FD8A564-FF70-470B-B31C-7EB80E9A6C2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348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8A564-FF70-470B-B31C-7EB80E9A6C2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6535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8A564-FF70-470B-B31C-7EB80E9A6C20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643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8A564-FF70-470B-B31C-7EB80E9A6C2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653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8A564-FF70-470B-B31C-7EB80E9A6C20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6535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4/2/1= 4 RBCs/2 </a:t>
            </a:r>
            <a:r>
              <a:rPr lang="en-US" smtClean="0"/>
              <a:t>plasma/1</a:t>
            </a:r>
            <a:r>
              <a:rPr lang="en-US" baseline="0" smtClean="0"/>
              <a:t> platelet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8A564-FF70-470B-B31C-7EB80E9A6C20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729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6/4/1= 6 RBCs/4 plasma/1</a:t>
            </a:r>
            <a:r>
              <a:rPr lang="en-US" baseline="0" dirty="0" smtClean="0"/>
              <a:t> platelet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8A564-FF70-470B-B31C-7EB80E9A6C20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503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8A564-FF70-470B-B31C-7EB80E9A6C20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653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8A564-FF70-470B-B31C-7EB80E9A6C20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65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8A564-FF70-470B-B31C-7EB80E9A6C20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653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8A564-FF70-470B-B31C-7EB80E9A6C20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618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C2BD-FDCD-44A2-8B0B-870FD1E84028}" type="datetimeFigureOut">
              <a:rPr lang="en-US" smtClean="0"/>
              <a:pPr/>
              <a:t>7/6/2017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9A24-667E-47D1-BE2E-0924E86BE2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noAutofit/>
          </a:bodyPr>
          <a:lstStyle/>
          <a:p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 algn="l">
              <a:defRPr sz="40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7071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C2BD-FDCD-44A2-8B0B-870FD1E84028}" type="datetimeFigureOut">
              <a:rPr lang="en-US" smtClean="0"/>
              <a:pPr/>
              <a:t>7/6/2017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9A24-667E-47D1-BE2E-0924E86BE2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18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C2BD-FDCD-44A2-8B0B-870FD1E84028}" type="datetimeFigureOut">
              <a:rPr lang="en-US" smtClean="0"/>
              <a:pPr/>
              <a:t>7/6/2017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9A24-667E-47D1-BE2E-0924E86BE2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793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242852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C2BD-FDCD-44A2-8B0B-870FD1E84028}" type="datetimeFigureOut">
              <a:rPr lang="en-US" smtClean="0"/>
              <a:pPr/>
              <a:t>7/6/2017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9A24-667E-47D1-BE2E-0924E86BE2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noAutofit/>
          </a:bodyPr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1352044"/>
            <a:ext cx="82296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655638"/>
          </a:xfrm>
        </p:spPr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734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C2BD-FDCD-44A2-8B0B-870FD1E84028}" type="datetimeFigureOut">
              <a:rPr lang="en-US" smtClean="0"/>
              <a:pPr/>
              <a:t>7/6/2017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9A24-667E-47D1-BE2E-0924E86BE2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881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655638"/>
          </a:xfrm>
        </p:spPr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Clr>
                <a:srgbClr val="242852"/>
              </a:buCl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C2BD-FDCD-44A2-8B0B-870FD1E84028}" type="datetimeFigureOut">
              <a:rPr lang="en-US" smtClean="0"/>
              <a:pPr/>
              <a:t>7/6/2017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9A24-667E-47D1-BE2E-0924E86BE2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noAutofit/>
          </a:bodyPr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1352044"/>
            <a:ext cx="8229600" cy="0"/>
          </a:xfrm>
          <a:prstGeom prst="line">
            <a:avLst/>
          </a:prstGeom>
          <a:ln w="19050">
            <a:solidFill>
              <a:srgbClr val="9191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30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C2BD-FDCD-44A2-8B0B-870FD1E84028}" type="datetimeFigureOut">
              <a:rPr lang="en-US" smtClean="0"/>
              <a:pPr/>
              <a:t>7/6/2017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9A24-667E-47D1-BE2E-0924E86BE2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355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C2BD-FDCD-44A2-8B0B-870FD1E84028}" type="datetimeFigureOut">
              <a:rPr lang="en-US" smtClean="0"/>
              <a:pPr/>
              <a:t>7/6/2017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9A24-667E-47D1-BE2E-0924E86BE2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C2BD-FDCD-44A2-8B0B-870FD1E84028}" type="datetimeFigureOut">
              <a:rPr lang="en-US" smtClean="0"/>
              <a:pPr/>
              <a:t>7/6/2017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9A24-667E-47D1-BE2E-0924E86BE2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417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C2BD-FDCD-44A2-8B0B-870FD1E84028}" type="datetimeFigureOut">
              <a:rPr lang="en-US" smtClean="0"/>
              <a:pPr/>
              <a:t>7/6/2017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9A24-667E-47D1-BE2E-0924E86BE2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871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C2BD-FDCD-44A2-8B0B-870FD1E84028}" type="datetimeFigureOut">
              <a:rPr lang="en-US" smtClean="0"/>
              <a:pPr/>
              <a:t>7/6/2017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F9A24-667E-47D1-BE2E-0924E86BE2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185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9C2BD-FDCD-44A2-8B0B-870FD1E84028}" type="datetimeFigureOut">
              <a:rPr lang="en-US" smtClean="0"/>
              <a:pPr/>
              <a:t>7/6/2017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F9A24-667E-47D1-BE2E-0924E86BE2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90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17700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242852"/>
                </a:solidFill>
              </a:rPr>
              <a:t>CARDiac</a:t>
            </a:r>
            <a:r>
              <a:rPr lang="en-US" dirty="0" smtClean="0">
                <a:solidFill>
                  <a:srgbClr val="242852"/>
                </a:solidFill>
              </a:rPr>
              <a:t> SURGERY</a:t>
            </a:r>
            <a:br>
              <a:rPr lang="en-US" dirty="0" smtClean="0">
                <a:solidFill>
                  <a:srgbClr val="242852"/>
                </a:solidFill>
              </a:rPr>
            </a:br>
            <a:r>
              <a:rPr lang="en-US" sz="1800" dirty="0" smtClean="0">
                <a:solidFill>
                  <a:srgbClr val="242852"/>
                </a:solidFill>
              </a:rPr>
              <a:t>intern FLOOR ORIENTATION</a:t>
            </a:r>
            <a:endParaRPr lang="en-US" sz="1800" dirty="0">
              <a:solidFill>
                <a:srgbClr val="242852"/>
              </a:solidFill>
            </a:endParaRP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University of Colorado</a:t>
            </a:r>
          </a:p>
          <a:p>
            <a:r>
              <a:rPr lang="en-US" sz="2400" dirty="0" smtClean="0"/>
              <a:t>School of Medicine</a:t>
            </a:r>
          </a:p>
          <a:p>
            <a:r>
              <a:rPr lang="en-US" sz="2400" dirty="0" smtClean="0"/>
              <a:t>Cardiothoracic Surgery</a:t>
            </a:r>
            <a:endParaRPr lang="en-US" sz="2400" dirty="0"/>
          </a:p>
        </p:txBody>
      </p:sp>
      <p:pic>
        <p:nvPicPr>
          <p:cNvPr id="5" name="Picture 2" descr="C:\Users\matterco\Pictures\medSchool_logos\01_default\Color\medicine_h_cl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5867400"/>
            <a:ext cx="2571750" cy="6602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943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41020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en-US" dirty="0" smtClean="0"/>
              <a:t>If you are asked to get a patient ready for surgery:</a:t>
            </a:r>
          </a:p>
          <a:p>
            <a:r>
              <a:rPr lang="en-US" dirty="0" smtClean="0"/>
              <a:t>Consent</a:t>
            </a:r>
          </a:p>
          <a:p>
            <a:pPr lvl="1"/>
            <a:r>
              <a:rPr lang="en-US" dirty="0" smtClean="0"/>
              <a:t>Risks: bleeding, infection, stroke, organ failure, need for future operation, and death</a:t>
            </a:r>
          </a:p>
          <a:p>
            <a:r>
              <a:rPr lang="en-US" dirty="0" smtClean="0"/>
              <a:t>NPO at midnight</a:t>
            </a:r>
          </a:p>
          <a:p>
            <a:r>
              <a:rPr lang="en-US" dirty="0" smtClean="0"/>
              <a:t>Use Order set UCH Pre-Surgery Orders</a:t>
            </a:r>
          </a:p>
          <a:p>
            <a:pPr lvl="1"/>
            <a:r>
              <a:rPr lang="en-US" dirty="0" err="1" smtClean="0"/>
              <a:t>Preop</a:t>
            </a:r>
            <a:r>
              <a:rPr lang="en-US" dirty="0" smtClean="0"/>
              <a:t> antibiotics are located under the “cardiac” portion</a:t>
            </a:r>
          </a:p>
          <a:p>
            <a:pPr lvl="2"/>
            <a:r>
              <a:rPr lang="en-US" dirty="0" err="1" smtClean="0"/>
              <a:t>Vancomycin</a:t>
            </a:r>
            <a:r>
              <a:rPr lang="en-US" dirty="0" smtClean="0"/>
              <a:t> 15 mg/kg on call to OR</a:t>
            </a:r>
          </a:p>
          <a:p>
            <a:pPr lvl="2"/>
            <a:r>
              <a:rPr lang="en-US" dirty="0" err="1" smtClean="0"/>
              <a:t>Cefazolin</a:t>
            </a:r>
            <a:r>
              <a:rPr lang="en-US" dirty="0" smtClean="0"/>
              <a:t> 2 gram on call to OR</a:t>
            </a:r>
          </a:p>
          <a:p>
            <a:pPr lvl="2"/>
            <a:r>
              <a:rPr lang="en-US" dirty="0" err="1" smtClean="0"/>
              <a:t>Bactroban</a:t>
            </a:r>
            <a:r>
              <a:rPr lang="en-US" dirty="0" smtClean="0"/>
              <a:t> (aka, </a:t>
            </a:r>
            <a:r>
              <a:rPr lang="en-US" dirty="0" err="1" smtClean="0"/>
              <a:t>mupiricin</a:t>
            </a:r>
            <a:r>
              <a:rPr lang="en-US" dirty="0" smtClean="0"/>
              <a:t>) nasal ointment night before and morning of surgery</a:t>
            </a:r>
          </a:p>
          <a:p>
            <a:pPr lvl="2"/>
            <a:r>
              <a:rPr lang="en-US" dirty="0" smtClean="0"/>
              <a:t>Clindamycin </a:t>
            </a:r>
            <a:r>
              <a:rPr lang="en-US" dirty="0"/>
              <a:t>9</a:t>
            </a:r>
            <a:r>
              <a:rPr lang="en-US" dirty="0" smtClean="0"/>
              <a:t>00 on call to OR if PCN allergy</a:t>
            </a:r>
          </a:p>
          <a:p>
            <a:r>
              <a:rPr lang="en-US" dirty="0" smtClean="0"/>
              <a:t>CMP, CBC, PTT, PT/INR, A1C, UA</a:t>
            </a:r>
          </a:p>
          <a:p>
            <a:r>
              <a:rPr lang="en-US" dirty="0" smtClean="0"/>
              <a:t>TEE for Anesthesiologists (this will be done </a:t>
            </a:r>
            <a:r>
              <a:rPr lang="en-US" dirty="0" err="1" smtClean="0"/>
              <a:t>intraop</a:t>
            </a:r>
            <a:r>
              <a:rPr lang="en-US" dirty="0" smtClean="0"/>
              <a:t> but don’t forget to order it)</a:t>
            </a:r>
          </a:p>
          <a:p>
            <a:r>
              <a:rPr lang="en-US" dirty="0" smtClean="0"/>
              <a:t>CXR</a:t>
            </a:r>
          </a:p>
          <a:p>
            <a:r>
              <a:rPr lang="en-US" dirty="0" smtClean="0"/>
              <a:t>Type and Cross (good for 72 hours)</a:t>
            </a:r>
          </a:p>
          <a:p>
            <a:pPr lvl="1"/>
            <a:r>
              <a:rPr lang="en-US" dirty="0" smtClean="0"/>
              <a:t>4/2/1 for most cases</a:t>
            </a:r>
          </a:p>
          <a:p>
            <a:r>
              <a:rPr lang="en-US" dirty="0" smtClean="0"/>
              <a:t>Nursing Communication for </a:t>
            </a:r>
            <a:r>
              <a:rPr lang="en-US" dirty="0" err="1" smtClean="0"/>
              <a:t>Hibiclens</a:t>
            </a:r>
            <a:r>
              <a:rPr lang="en-US" dirty="0" smtClean="0"/>
              <a:t> scrub night before and morning of surgery</a:t>
            </a:r>
          </a:p>
          <a:p>
            <a:r>
              <a:rPr lang="en-US" dirty="0" smtClean="0"/>
              <a:t>All cardiac surgery patients should have an ECHO and a coronary angiogram </a:t>
            </a:r>
          </a:p>
          <a:p>
            <a:r>
              <a:rPr lang="en-US" dirty="0" smtClean="0"/>
              <a:t>Patients with a history of smoking / lung disease should have PFTs</a:t>
            </a:r>
          </a:p>
          <a:p>
            <a:r>
              <a:rPr lang="en-US" dirty="0" smtClean="0"/>
              <a:t>CABGs should have carotid US</a:t>
            </a:r>
          </a:p>
          <a:p>
            <a:r>
              <a:rPr lang="en-US" dirty="0" smtClean="0"/>
              <a:t>Patients with prior sternotomies should have a non-contrast chest CT</a:t>
            </a:r>
          </a:p>
          <a:p>
            <a:r>
              <a:rPr lang="en-US" dirty="0" smtClean="0"/>
              <a:t>ACE/ARBs should be discontinued 2 days prior</a:t>
            </a:r>
          </a:p>
          <a:p>
            <a:r>
              <a:rPr lang="en-US" dirty="0" smtClean="0"/>
              <a:t>ALL PATIENTS should have preoperative beta blockers unless contraindicated (and document it)</a:t>
            </a:r>
          </a:p>
          <a:p>
            <a:pPr lvl="1"/>
            <a:r>
              <a:rPr lang="en-US" dirty="0" smtClean="0"/>
              <a:t>Contraindications: </a:t>
            </a:r>
            <a:r>
              <a:rPr lang="en-US" dirty="0" err="1" smtClean="0"/>
              <a:t>bradycardia</a:t>
            </a:r>
            <a:r>
              <a:rPr lang="en-US" dirty="0" smtClean="0"/>
              <a:t> (HR&lt;60), hypotension (</a:t>
            </a:r>
            <a:r>
              <a:rPr lang="en-US" dirty="0" err="1" smtClean="0"/>
              <a:t>systolics</a:t>
            </a:r>
            <a:r>
              <a:rPr lang="en-US" dirty="0" smtClean="0"/>
              <a:t> &lt;90), balloon pump, </a:t>
            </a:r>
            <a:r>
              <a:rPr lang="en-US" dirty="0" err="1" smtClean="0"/>
              <a:t>inotropic</a:t>
            </a:r>
            <a:r>
              <a:rPr lang="en-US" dirty="0" smtClean="0"/>
              <a:t> support,  </a:t>
            </a:r>
            <a:r>
              <a:rPr lang="en-US" dirty="0" err="1" smtClean="0"/>
              <a:t>decompensated</a:t>
            </a:r>
            <a:r>
              <a:rPr lang="en-US" dirty="0" smtClean="0"/>
              <a:t> heart failure</a:t>
            </a:r>
          </a:p>
          <a:p>
            <a:r>
              <a:rPr lang="en-US" dirty="0" smtClean="0"/>
              <a:t>Make sure subcutaneous heparin is discontinued the day before surgery </a:t>
            </a:r>
          </a:p>
          <a:p>
            <a:r>
              <a:rPr lang="en-US" dirty="0" smtClean="0"/>
              <a:t>Shut heparin drip off 4 hours prior to surgery or on the way to the OR if they have a balloon pump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Preoperative Testing (non-LVAD)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41020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dirty="0" smtClean="0"/>
              <a:t>If you are asked to get a patient ready for LVAD implantation:</a:t>
            </a:r>
          </a:p>
          <a:p>
            <a:r>
              <a:rPr lang="en-US" dirty="0" smtClean="0"/>
              <a:t>Consent</a:t>
            </a:r>
          </a:p>
          <a:p>
            <a:pPr lvl="1"/>
            <a:r>
              <a:rPr lang="en-US" dirty="0" smtClean="0"/>
              <a:t>Risks: bleeding, infection, stroke, organ failure, need for future operation, and death</a:t>
            </a:r>
          </a:p>
          <a:p>
            <a:pPr lvl="1"/>
            <a:r>
              <a:rPr lang="en-US" dirty="0" smtClean="0"/>
              <a:t>Also consent for </a:t>
            </a:r>
            <a:r>
              <a:rPr lang="en-US" i="1" dirty="0" smtClean="0"/>
              <a:t>possible</a:t>
            </a:r>
            <a:r>
              <a:rPr lang="en-US" dirty="0" smtClean="0"/>
              <a:t> RVAD and other indicated valve procedures</a:t>
            </a:r>
          </a:p>
          <a:p>
            <a:r>
              <a:rPr lang="en-US" dirty="0" smtClean="0"/>
              <a:t>NPO at midnight</a:t>
            </a:r>
          </a:p>
          <a:p>
            <a:r>
              <a:rPr lang="en-US" dirty="0" smtClean="0"/>
              <a:t>Use Order set UCH Circulatory Care: Mechanical Assist Device (MAD) Pre-Op</a:t>
            </a:r>
          </a:p>
          <a:p>
            <a:pPr marL="742950" lvl="2" indent="-342900">
              <a:buClr>
                <a:srgbClr val="242852"/>
              </a:buClr>
            </a:pPr>
            <a:r>
              <a:rPr lang="en-US" dirty="0" smtClean="0"/>
              <a:t>Click all the </a:t>
            </a:r>
            <a:r>
              <a:rPr lang="en-US" dirty="0" err="1" smtClean="0"/>
              <a:t>Antibacterials</a:t>
            </a:r>
            <a:endParaRPr lang="en-US" dirty="0" smtClean="0"/>
          </a:p>
          <a:p>
            <a:pPr lvl="2"/>
            <a:r>
              <a:rPr lang="en-US" dirty="0" err="1" smtClean="0"/>
              <a:t>Vancomycin</a:t>
            </a:r>
            <a:r>
              <a:rPr lang="en-US" dirty="0" smtClean="0"/>
              <a:t> 15 mg/kg on call to OR</a:t>
            </a:r>
          </a:p>
          <a:p>
            <a:pPr lvl="2"/>
            <a:r>
              <a:rPr lang="en-US" dirty="0" err="1" smtClean="0"/>
              <a:t>Ceftazidime</a:t>
            </a:r>
            <a:r>
              <a:rPr lang="en-US" dirty="0" smtClean="0"/>
              <a:t> 2 gram on call to OR</a:t>
            </a:r>
          </a:p>
          <a:p>
            <a:pPr lvl="2"/>
            <a:r>
              <a:rPr lang="en-US" dirty="0" err="1" smtClean="0"/>
              <a:t>Bactroban</a:t>
            </a:r>
            <a:r>
              <a:rPr lang="en-US" dirty="0" smtClean="0"/>
              <a:t> nasal ointment night before and morning of surgery</a:t>
            </a:r>
          </a:p>
          <a:p>
            <a:pPr lvl="2"/>
            <a:r>
              <a:rPr lang="en-US" dirty="0" smtClean="0"/>
              <a:t>Ciprofloxacin 400 mg on call to OR if PCN allergy</a:t>
            </a:r>
          </a:p>
          <a:p>
            <a:r>
              <a:rPr lang="en-US" dirty="0" smtClean="0"/>
              <a:t>CMP,  CBC, PTT, PT/INR, A1C, UA (most labs have already been completed by the HF team)</a:t>
            </a:r>
          </a:p>
          <a:p>
            <a:r>
              <a:rPr lang="en-US" dirty="0" smtClean="0"/>
              <a:t>CXR</a:t>
            </a:r>
          </a:p>
          <a:p>
            <a:r>
              <a:rPr lang="en-US" dirty="0" smtClean="0"/>
              <a:t>Type and cross (good for 72 hours)</a:t>
            </a:r>
          </a:p>
          <a:p>
            <a:pPr lvl="1"/>
            <a:r>
              <a:rPr lang="en-US" dirty="0" smtClean="0"/>
              <a:t>6/4/1 for VAD, unless told otherwise</a:t>
            </a:r>
          </a:p>
          <a:p>
            <a:r>
              <a:rPr lang="en-US" dirty="0" smtClean="0"/>
              <a:t>Patient should have an ECHO and a coronary angiogram </a:t>
            </a:r>
          </a:p>
          <a:p>
            <a:r>
              <a:rPr lang="en-US" dirty="0" smtClean="0"/>
              <a:t>Patients with a history of smoking/lung disease should have PFTs</a:t>
            </a:r>
          </a:p>
          <a:p>
            <a:r>
              <a:rPr lang="en-US" dirty="0" smtClean="0"/>
              <a:t>Patients with prior </a:t>
            </a:r>
            <a:r>
              <a:rPr lang="en-US" dirty="0" err="1" smtClean="0"/>
              <a:t>sternotomies</a:t>
            </a:r>
            <a:r>
              <a:rPr lang="en-US" dirty="0" smtClean="0"/>
              <a:t> should have a </a:t>
            </a:r>
            <a:r>
              <a:rPr lang="en-US" u="sng" dirty="0" smtClean="0"/>
              <a:t>non</a:t>
            </a:r>
            <a:r>
              <a:rPr lang="en-US" dirty="0" smtClean="0"/>
              <a:t>-con chest CT</a:t>
            </a:r>
          </a:p>
          <a:p>
            <a:r>
              <a:rPr lang="en-US" dirty="0" smtClean="0"/>
              <a:t>ACE/ARBs should be discontinued 2 days prior</a:t>
            </a:r>
          </a:p>
          <a:p>
            <a:r>
              <a:rPr lang="en-US" dirty="0" smtClean="0"/>
              <a:t>Make sure subcutaneous heparin is discontinued the day before surgery </a:t>
            </a:r>
          </a:p>
          <a:p>
            <a:r>
              <a:rPr lang="en-US" dirty="0" smtClean="0"/>
              <a:t>Shut heparin off 4 hours prior to surgery or on the way to the OR if they have a balloon pump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Preoperative Testing (LVAD)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17700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242852"/>
                </a:solidFill>
              </a:rPr>
              <a:t>Discharge information</a:t>
            </a:r>
            <a:endParaRPr lang="en-US" sz="1800" dirty="0">
              <a:solidFill>
                <a:srgbClr val="242852"/>
              </a:solidFill>
            </a:endParaRPr>
          </a:p>
        </p:txBody>
      </p:sp>
      <p:pic>
        <p:nvPicPr>
          <p:cNvPr id="5" name="Picture 2" descr="C:\Users\matterco\Pictures\medSchool_logos\01_default\Color\medicine_h_cl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5867400"/>
            <a:ext cx="2571750" cy="6602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943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Typically during the weekday the PAs will take care of discharging patients.</a:t>
            </a:r>
          </a:p>
          <a:p>
            <a:r>
              <a:rPr lang="en-US" dirty="0" smtClean="0"/>
              <a:t>However, it is important for you to know our “standard” discharge recommendations.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Discharge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Follow-up</a:t>
            </a:r>
          </a:p>
          <a:p>
            <a:pPr lvl="1"/>
            <a:r>
              <a:rPr lang="en-US" dirty="0" smtClean="0"/>
              <a:t>Patients can call the 24hr CT surgery number with questions or concerns 303-724-2799 </a:t>
            </a:r>
          </a:p>
          <a:p>
            <a:pPr lvl="1"/>
            <a:r>
              <a:rPr lang="en-US" dirty="0" smtClean="0"/>
              <a:t>Follow up with CT surgery in 1 week</a:t>
            </a:r>
          </a:p>
          <a:p>
            <a:pPr lvl="1"/>
            <a:r>
              <a:rPr lang="en-US" dirty="0" smtClean="0"/>
              <a:t>The clinic is located in the Cardiac &amp; Vascular Center on the 3rd floor of AIP2 (</a:t>
            </a:r>
            <a:r>
              <a:rPr lang="en-US" dirty="0" err="1" smtClean="0"/>
              <a:t>Anshcutz</a:t>
            </a:r>
            <a:r>
              <a:rPr lang="en-US" dirty="0" smtClean="0"/>
              <a:t> Inpatient Pavilion) which can be accessed via the E Elevators</a:t>
            </a:r>
          </a:p>
          <a:p>
            <a:pPr lvl="2"/>
            <a:r>
              <a:rPr lang="en-US" dirty="0" smtClean="0"/>
              <a:t>Dr. </a:t>
            </a:r>
            <a:r>
              <a:rPr lang="en-US" dirty="0" err="1" smtClean="0"/>
              <a:t>Aftab’s</a:t>
            </a:r>
            <a:r>
              <a:rPr lang="en-US" dirty="0" smtClean="0"/>
              <a:t>, Fullerton’s, and Cleveland’s scheduler is Lindsey Webster at 303-724-8762</a:t>
            </a:r>
          </a:p>
          <a:p>
            <a:pPr lvl="2"/>
            <a:r>
              <a:rPr lang="en-US" dirty="0" smtClean="0"/>
              <a:t>Dr. Reece’s and Pal’s scheduler is </a:t>
            </a:r>
            <a:r>
              <a:rPr lang="en-US" dirty="0" err="1" smtClean="0"/>
              <a:t>Kylea</a:t>
            </a:r>
            <a:r>
              <a:rPr lang="en-US" dirty="0" smtClean="0"/>
              <a:t> </a:t>
            </a:r>
            <a:r>
              <a:rPr lang="en-US" dirty="0" err="1" smtClean="0"/>
              <a:t>DePottyondy</a:t>
            </a:r>
            <a:r>
              <a:rPr lang="en-US" dirty="0" smtClean="0"/>
              <a:t> at 303-724-2809</a:t>
            </a:r>
          </a:p>
          <a:p>
            <a:pPr lvl="1"/>
            <a:r>
              <a:rPr lang="en-US" dirty="0" smtClean="0"/>
              <a:t>Follow up with PCP in 2-3 weeks.</a:t>
            </a:r>
          </a:p>
          <a:p>
            <a:pPr lvl="1"/>
            <a:r>
              <a:rPr lang="en-US" dirty="0" smtClean="0"/>
              <a:t>Follow up with cardiology in 4 weeks.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Discharge</a:t>
            </a:r>
            <a:endParaRPr lang="en-US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DePottyondy</a:t>
            </a:r>
            <a:r>
              <a:rPr kumimoji="0" lang="en-US" altLang="en-US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Sternal </a:t>
            </a:r>
            <a:r>
              <a:rPr lang="en-US" dirty="0" err="1" smtClean="0"/>
              <a:t>Precautions</a:t>
            </a:r>
            <a:r>
              <a:rPr lang="en-US" dirty="0" err="1"/>
              <a:t>STERNAL</a:t>
            </a:r>
            <a:r>
              <a:rPr lang="en-US" dirty="0"/>
              <a:t> PRECAUTIONS</a:t>
            </a:r>
          </a:p>
          <a:p>
            <a:pPr lvl="1"/>
            <a:r>
              <a:rPr lang="en-US" dirty="0"/>
              <a:t>No driving for 4-6 weeks from the date of surgery.</a:t>
            </a:r>
          </a:p>
          <a:p>
            <a:pPr lvl="1"/>
            <a:r>
              <a:rPr lang="en-US" dirty="0"/>
              <a:t>No lifting greater than 10 </a:t>
            </a:r>
            <a:r>
              <a:rPr lang="en-US" dirty="0" err="1"/>
              <a:t>lbs</a:t>
            </a:r>
            <a:r>
              <a:rPr lang="en-US" dirty="0"/>
              <a:t> for 6 weeks.</a:t>
            </a:r>
          </a:p>
          <a:p>
            <a:pPr lvl="1"/>
            <a:r>
              <a:rPr lang="en-US" dirty="0"/>
              <a:t>Brace with a pillow when coughing or sneezing to protect your incision.</a:t>
            </a:r>
          </a:p>
          <a:p>
            <a:pPr lvl="1"/>
            <a:r>
              <a:rPr lang="en-US" dirty="0"/>
              <a:t>Use the "elbow method" when moving in bed. Do not push with both arms behind you at the same time.</a:t>
            </a:r>
          </a:p>
          <a:p>
            <a:pPr lvl="1"/>
            <a:r>
              <a:rPr lang="en-US" dirty="0"/>
              <a:t>Keep unloaded movements of the arms within a pain-free range, but there are no restrictions for personal care activities such as dressing, showering, or toileting.</a:t>
            </a:r>
          </a:p>
          <a:p>
            <a:pPr lvl="1"/>
            <a:r>
              <a:rPr lang="en-US" dirty="0"/>
              <a:t>Carry objects close to your body and do not stretch your arms out while lifting.</a:t>
            </a:r>
          </a:p>
          <a:p>
            <a:pPr lvl="1"/>
            <a:r>
              <a:rPr lang="en-US" dirty="0"/>
              <a:t>If you need to use your arms to stand up, keep your hands down at your sides. Do not push with both hands behind you at the same time.</a:t>
            </a:r>
          </a:p>
          <a:p>
            <a:pPr lvl="1"/>
            <a:r>
              <a:rPr lang="en-US" dirty="0"/>
              <a:t>Keep your arms close to your body for any load-bearing or lifting </a:t>
            </a:r>
            <a:r>
              <a:rPr lang="en-US" dirty="0" err="1"/>
              <a:t>activites</a:t>
            </a:r>
            <a:r>
              <a:rPr lang="en-US" dirty="0"/>
              <a:t> and use pain as your guide. 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Discharge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Wound Care</a:t>
            </a:r>
          </a:p>
          <a:p>
            <a:pPr lvl="1"/>
            <a:r>
              <a:rPr lang="en-US" dirty="0"/>
              <a:t>OK to shower. Carefully wash the wound with soap and water. Pat the area dry. Do not take baths or use hot tubs until incision is completely healed, about 1 month. If you have sutures or staples, these will be removed at your postoperative clinic appointment.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Discharge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17700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242852"/>
                </a:solidFill>
              </a:rPr>
              <a:t>Postoperative care basics</a:t>
            </a:r>
            <a:endParaRPr lang="en-US" sz="1800" dirty="0">
              <a:solidFill>
                <a:srgbClr val="242852"/>
              </a:solidFill>
            </a:endParaRPr>
          </a:p>
        </p:txBody>
      </p:sp>
      <p:pic>
        <p:nvPicPr>
          <p:cNvPr id="5" name="Picture 2" descr="C:\Users\matterco\Pictures\medSchool_logos\01_default\Color\medicine_h_cl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5867400"/>
            <a:ext cx="2571750" cy="6602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943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Cardiac Surgery Pathway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399" y="1600200"/>
          <a:ext cx="8839201" cy="4916984"/>
        </p:xfrm>
        <a:graphic>
          <a:graphicData uri="http://schemas.openxmlformats.org/drawingml/2006/table">
            <a:tbl>
              <a:tblPr/>
              <a:tblGrid>
                <a:gridCol w="957579"/>
                <a:gridCol w="1567907"/>
                <a:gridCol w="1262743"/>
                <a:gridCol w="1262743"/>
                <a:gridCol w="1262743"/>
                <a:gridCol w="1262743"/>
                <a:gridCol w="1262743"/>
              </a:tblGrid>
              <a:tr h="1499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latin typeface="Calibri"/>
                          <a:ea typeface="Calibri"/>
                          <a:cs typeface="Times New Roman"/>
                        </a:rPr>
                        <a:t>Description</a:t>
                      </a:r>
                      <a:endParaRPr lang="en-US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latin typeface="Calibri"/>
                          <a:ea typeface="Calibri"/>
                          <a:cs typeface="Times New Roman"/>
                        </a:rPr>
                        <a:t>POD 0 (Transfer to CTICU)</a:t>
                      </a:r>
                      <a:endParaRPr lang="en-US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Calibri"/>
                          <a:ea typeface="Calibri"/>
                          <a:cs typeface="Times New Roman"/>
                        </a:rPr>
                        <a:t>POD 1 (Transfer to MSPCU)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Calibri"/>
                          <a:ea typeface="Calibri"/>
                          <a:cs typeface="Times New Roman"/>
                        </a:rPr>
                        <a:t>POD 2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Calibri"/>
                          <a:ea typeface="Calibri"/>
                          <a:cs typeface="Times New Roman"/>
                        </a:rPr>
                        <a:t>POD 3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Calibri"/>
                          <a:ea typeface="Calibri"/>
                          <a:cs typeface="Times New Roman"/>
                        </a:rPr>
                        <a:t>POD 4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Calibri"/>
                          <a:ea typeface="Calibri"/>
                          <a:cs typeface="Times New Roman"/>
                        </a:rPr>
                        <a:t>POD 5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17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latin typeface="Calibri"/>
                          <a:ea typeface="Calibri"/>
                          <a:cs typeface="Times New Roman"/>
                        </a:rPr>
                        <a:t>Labs</a:t>
                      </a:r>
                      <a:endParaRPr lang="en-US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CBC, BMP, Mg,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Phos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PT/INR, PTT, ABG, VBG, Glucose on admission</a:t>
                      </a:r>
                      <a:endParaRPr lang="en-US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CBC, BMP, Mg, Phos, PT/INR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CBC, BMP, Mg, Phos, PT/INR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CBC, BMP, Mg, Phos, PT/INR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CBC(DC if not indicated),</a:t>
                      </a: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BMP, Mg, Phos, PT/INR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CBC(DC if not indicated), BMP, Mg, Phos, PT/INR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9476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Calibri"/>
                          <a:ea typeface="Calibri"/>
                          <a:cs typeface="Times New Roman"/>
                        </a:rPr>
                        <a:t>Meds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Insulin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gtt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(for BG&gt;or=150),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Fentanyl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and/or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Precedex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gtts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IV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Abx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Statin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Lyte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replacement, Fluid replacement,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Vasoactives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Amicar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or other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fibrinolytic</a:t>
                      </a:r>
                      <a:endParaRPr lang="en-US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SSI, Transition to oral medications,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Bacitracin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Oxycodone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Tylenol,  Aspirin,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Colace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Senna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/MOM, Diuretics,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Lyte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replacement</a:t>
                      </a:r>
                      <a:endParaRPr lang="en-US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SSI, Transition to oral medications, Bacitracin, Oxycodone, Tylenol,  Aspirin, Colace, Senna/MOM, Diuretics, Lyte replacement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SSI, PPI, Coumadin, Aspirin, Pain meds, Colace BID, Senna/MOM  Diuretics, Lyte replacement, Heparin gtt(for Mech Valves)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SSI(DC if BG &lt;150), PPI, Coumadin, Aspirin, Pain meds, Colace BID, Senna/MOM Diuretics(pending Creat), Lyte replacement, Heparin gtt bridge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SSI(DC if BG&lt;150) PPI, Coumadin, Aspirin, Pain meds, Colace BID, Senna/MOM Diuretics, Lyte replacement, Heparin gtt bridge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Additional DC Meds</a:t>
                      </a: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: Beta Blocker, Statin(CABG)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38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Calibri"/>
                          <a:ea typeface="Calibri"/>
                          <a:cs typeface="Times New Roman"/>
                        </a:rPr>
                        <a:t>Diet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NPO--ice chips post extubuation with bedside swallow evaluation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Sips&amp; chips, Advance as tolerated</a:t>
                      </a:r>
                      <a:endParaRPr lang="en-US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Heart Healthy diet, Fluid restriction if applicable</a:t>
                      </a:r>
                      <a:endParaRPr lang="en-US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Heart Healthy diet, Fluid restriction if applicable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Heart Healthy diet, Fluid restriction if applicable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Heart Healthy diet, Fluid restriction if applicable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9738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latin typeface="Calibri"/>
                          <a:ea typeface="Calibri"/>
                          <a:cs typeface="Times New Roman"/>
                        </a:rPr>
                        <a:t>Activity</a:t>
                      </a:r>
                      <a:endParaRPr lang="en-US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Beach chair, Dangle 4 hours post-op, </a:t>
                      </a:r>
                      <a:r>
                        <a:rPr lang="en-US" sz="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Ambulate Hour 20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Chair position for all meals, Walk x3. IS: 10x/hour</a:t>
                      </a:r>
                      <a:endParaRPr lang="en-US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Chair position for all meals, Walk x3. IS: 10x/hour</a:t>
                      </a:r>
                      <a:endParaRPr lang="en-US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Chair position for all meals, </a:t>
                      </a:r>
                      <a:r>
                        <a:rPr lang="en-US" sz="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Walk x4-5.</a:t>
                      </a: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IS: 10x/hour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Chair position for all meals, </a:t>
                      </a:r>
                      <a:r>
                        <a:rPr lang="en-US" sz="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Walk x5</a:t>
                      </a: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 IS: 10x/hour, Shower If able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Chair position for all meals, Walk x5. IS: 10x/hour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055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Calibri"/>
                          <a:ea typeface="Calibri"/>
                          <a:cs typeface="Times New Roman"/>
                        </a:rPr>
                        <a:t>Devices/Tests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Foley, Arterial Line, Pulmonary Artery Catheter, Cordis Introducer , Chest tubes, JP Drains and/or Hemovacs, External Pacer(if applicable) Extubate hr 4-5, ACHS, CXR/Esophagogastric tube XR on admission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SCD's while in bed, TEDs, If criteria met: remove LDA's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SCD's while in bed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Xray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4 hrs post drain removal if applicable, PIVs if possible</a:t>
                      </a:r>
                      <a:endParaRPr lang="en-US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SCD's while in bed, Remove pacer wires, Chest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Xray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4  hours following drain removal</a:t>
                      </a:r>
                      <a:endParaRPr lang="en-US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SCD's while in bed, Remove drains if criteria met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225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Calibri"/>
                          <a:ea typeface="Calibri"/>
                          <a:cs typeface="Times New Roman"/>
                        </a:rPr>
                        <a:t>MD Notes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Social Work/Case Management consult, Cardiac Rehab consult(if needed)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PT/OT order, Pleural drain&lt;200 ok to DC, Mediastinal drains &lt;100 ok to DC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Tele order for Floor status, Pleural drain&lt;200 ok to DC, 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Mediastinal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drains &lt;100 ok to DC, Anti-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coag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for DC </a:t>
                      </a:r>
                      <a:endParaRPr lang="en-US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latin typeface="Calibri"/>
                          <a:ea typeface="Calibri"/>
                          <a:cs typeface="Times New Roman"/>
                        </a:rPr>
                        <a:t>Off tele order to shower</a:t>
                      </a: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DC orders by 1000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870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latin typeface="Calibri"/>
                          <a:ea typeface="Calibri"/>
                          <a:cs typeface="Times New Roman"/>
                        </a:rPr>
                        <a:t>RN Notes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Vitals/Drain output Q 15m x 1 h, Q30m x 2 hours, then Q1h Vitals, Glucose control Q1 if on Insulin gtt – Q4h otherwise, Strict Urine Output, Turn within 20 minutes of admission then Q2h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Q2/Q4 Vitals, CHG wipes for Foley/Central Lines, ACHS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DC Foley per IUC protocol, Wean O2, ACHS, </a:t>
                      </a:r>
                      <a:r>
                        <a:rPr lang="en-US" sz="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Remove Sternal Bandage/Leg wraps,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Yellow tape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=Pleural drain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Red tape=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Mediastinal drain</a:t>
                      </a:r>
                      <a:endParaRPr lang="en-US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Sternal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precautions education, Anti-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Coag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goal for DC--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pharm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education for meds, ACHS, Wean O2</a:t>
                      </a:r>
                      <a:endParaRPr lang="en-US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If </a:t>
                      </a:r>
                      <a:r>
                        <a:rPr lang="en-US" sz="800" b="1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Mech</a:t>
                      </a:r>
                      <a:r>
                        <a:rPr lang="en-US" sz="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MVR: INR goal 2.5-3.5, otherwise goal 2-3,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ACHS, Wean O2</a:t>
                      </a:r>
                      <a:endParaRPr lang="en-US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ACHS(if indicated), Medication/</a:t>
                      </a:r>
                      <a:r>
                        <a:rPr lang="en-US" sz="8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Sternal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precautions teaching, DC IV unless home ABX indicated, Wean O2</a:t>
                      </a:r>
                      <a:endParaRPr lang="en-US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879" marR="458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All patients should be on:</a:t>
            </a:r>
          </a:p>
          <a:p>
            <a:pPr lvl="1"/>
            <a:r>
              <a:rPr lang="en-US" dirty="0" smtClean="0"/>
              <a:t>ASA 81 mg*</a:t>
            </a:r>
          </a:p>
          <a:p>
            <a:pPr lvl="1"/>
            <a:r>
              <a:rPr lang="en-US" dirty="0" smtClean="0"/>
              <a:t>Beta blocker (for the prevention of </a:t>
            </a:r>
            <a:r>
              <a:rPr lang="en-US" dirty="0" err="1" smtClean="0"/>
              <a:t>postop</a:t>
            </a:r>
            <a:r>
              <a:rPr lang="en-US" dirty="0" smtClean="0"/>
              <a:t> </a:t>
            </a:r>
            <a:r>
              <a:rPr lang="en-US" dirty="0" err="1" smtClean="0"/>
              <a:t>afib</a:t>
            </a:r>
            <a:r>
              <a:rPr lang="en-US" dirty="0" smtClean="0"/>
              <a:t>)**</a:t>
            </a:r>
          </a:p>
          <a:p>
            <a:pPr lvl="1"/>
            <a:r>
              <a:rPr lang="en-US" dirty="0" err="1" smtClean="0"/>
              <a:t>Statin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*</a:t>
            </a:r>
            <a:r>
              <a:rPr lang="en-US" dirty="0" err="1" smtClean="0"/>
              <a:t>HeartWare</a:t>
            </a:r>
            <a:r>
              <a:rPr lang="en-US" dirty="0" smtClean="0"/>
              <a:t> LVAD 325mg, HMII LVAD 81 mg</a:t>
            </a:r>
          </a:p>
          <a:p>
            <a:pPr>
              <a:buNone/>
            </a:pPr>
            <a:r>
              <a:rPr lang="en-US" dirty="0" smtClean="0"/>
              <a:t>**LVAD and transplant patients should </a:t>
            </a:r>
            <a:r>
              <a:rPr lang="en-US" b="1" u="sng" dirty="0" smtClean="0"/>
              <a:t>not</a:t>
            </a:r>
            <a:r>
              <a:rPr lang="en-US" dirty="0" smtClean="0"/>
              <a:t> get BBs unless otherwise directed by the heart failure team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On this service we do not:</a:t>
            </a:r>
          </a:p>
          <a:p>
            <a:pPr lvl="1"/>
            <a:r>
              <a:rPr lang="en-US" dirty="0" smtClean="0"/>
              <a:t>Use subcutaneous heparin for prophylaxis </a:t>
            </a:r>
          </a:p>
          <a:p>
            <a:pPr lvl="1"/>
            <a:r>
              <a:rPr lang="en-US" dirty="0" smtClean="0"/>
              <a:t>Restart ACEI/ARBs following surgery unless otherwise directed by heart failure service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Postoperative Care Basics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17700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242852"/>
                </a:solidFill>
              </a:rPr>
              <a:t>logistics</a:t>
            </a:r>
            <a:endParaRPr lang="en-US" sz="1800" dirty="0">
              <a:solidFill>
                <a:srgbClr val="242852"/>
              </a:solidFill>
            </a:endParaRPr>
          </a:p>
        </p:txBody>
      </p:sp>
      <p:pic>
        <p:nvPicPr>
          <p:cNvPr id="5" name="Picture 2" descr="C:\Users\matterco\Pictures\medSchool_logos\01_default\Color\medicine_h_cl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5867400"/>
            <a:ext cx="2571750" cy="6602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943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Anticoagulation</a:t>
            </a:r>
          </a:p>
          <a:p>
            <a:pPr lvl="1"/>
            <a:r>
              <a:rPr lang="en-US" dirty="0" err="1" smtClean="0"/>
              <a:t>Atrial</a:t>
            </a:r>
            <a:r>
              <a:rPr lang="en-US" dirty="0" smtClean="0"/>
              <a:t> fibrillation</a:t>
            </a:r>
          </a:p>
          <a:p>
            <a:pPr lvl="2"/>
            <a:r>
              <a:rPr lang="en-US" dirty="0" smtClean="0"/>
              <a:t>INR goal 2-3</a:t>
            </a:r>
          </a:p>
          <a:p>
            <a:pPr lvl="1"/>
            <a:r>
              <a:rPr lang="en-US" dirty="0" smtClean="0"/>
              <a:t>Tissue valve</a:t>
            </a:r>
          </a:p>
          <a:p>
            <a:pPr lvl="2"/>
            <a:r>
              <a:rPr lang="en-US" dirty="0" smtClean="0"/>
              <a:t>INR goal 2-3 (2 months)</a:t>
            </a:r>
          </a:p>
          <a:p>
            <a:pPr lvl="1"/>
            <a:r>
              <a:rPr lang="en-US" dirty="0" smtClean="0"/>
              <a:t>Mechanical aortic valve replacement </a:t>
            </a:r>
          </a:p>
          <a:p>
            <a:pPr lvl="2"/>
            <a:r>
              <a:rPr lang="en-US" dirty="0" smtClean="0"/>
              <a:t>INR goal 2-3</a:t>
            </a:r>
          </a:p>
          <a:p>
            <a:pPr lvl="2"/>
            <a:r>
              <a:rPr lang="en-US" dirty="0" smtClean="0"/>
              <a:t>INR goal 2.5-3.5 if high risk (</a:t>
            </a:r>
            <a:r>
              <a:rPr lang="en-US" dirty="0" err="1" smtClean="0"/>
              <a:t>afib</a:t>
            </a:r>
            <a:r>
              <a:rPr lang="en-US" dirty="0" smtClean="0"/>
              <a:t>, DVT/PE)</a:t>
            </a:r>
          </a:p>
          <a:p>
            <a:pPr lvl="1"/>
            <a:r>
              <a:rPr lang="en-US" dirty="0" smtClean="0"/>
              <a:t>Mechanical mitral valve replacement</a:t>
            </a:r>
          </a:p>
          <a:p>
            <a:pPr lvl="2"/>
            <a:r>
              <a:rPr lang="en-US" dirty="0" smtClean="0"/>
              <a:t>INR goal 2.5-3.5</a:t>
            </a:r>
          </a:p>
          <a:p>
            <a:pPr lvl="1"/>
            <a:r>
              <a:rPr lang="en-US" dirty="0" smtClean="0"/>
              <a:t>LVADs</a:t>
            </a:r>
          </a:p>
          <a:p>
            <a:pPr lvl="2"/>
            <a:r>
              <a:rPr lang="en-US" dirty="0" smtClean="0"/>
              <a:t>INR goal 2-3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Postoperative Care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typically removed mediastinal chest tubes when 24 hours output is ≤ 100ccs</a:t>
            </a:r>
          </a:p>
          <a:p>
            <a:r>
              <a:rPr lang="en-US" dirty="0" smtClean="0"/>
              <a:t>We typically removed pleural chest tubes when 24 hours output is </a:t>
            </a:r>
            <a:r>
              <a:rPr lang="en-US" dirty="0"/>
              <a:t>≤ 200ccs</a:t>
            </a:r>
            <a:endParaRPr lang="en-US" dirty="0" smtClean="0"/>
          </a:p>
          <a:p>
            <a:r>
              <a:rPr lang="en-US" b="1" dirty="0" smtClean="0"/>
              <a:t>NEVER</a:t>
            </a:r>
            <a:r>
              <a:rPr lang="en-US" dirty="0" smtClean="0"/>
              <a:t> remove the last mediastinal drain if external pacing wires are still in place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Chest tube removal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Supplies: gauze, </a:t>
            </a:r>
            <a:r>
              <a:rPr lang="en-US" dirty="0" err="1" smtClean="0"/>
              <a:t>xeroform</a:t>
            </a:r>
            <a:r>
              <a:rPr lang="en-US" dirty="0" smtClean="0"/>
              <a:t>, </a:t>
            </a:r>
            <a:r>
              <a:rPr lang="en-US" dirty="0" err="1" smtClean="0"/>
              <a:t>Tegaderm</a:t>
            </a:r>
            <a:r>
              <a:rPr lang="en-US" dirty="0" smtClean="0"/>
              <a:t>, suture kit, chucks</a:t>
            </a:r>
          </a:p>
          <a:p>
            <a:r>
              <a:rPr lang="en-US" dirty="0" smtClean="0"/>
              <a:t>Remove chest tube from suction</a:t>
            </a:r>
          </a:p>
          <a:p>
            <a:r>
              <a:rPr lang="en-US" dirty="0" smtClean="0"/>
              <a:t>Cut suture</a:t>
            </a:r>
          </a:p>
          <a:p>
            <a:r>
              <a:rPr lang="en-US" dirty="0" smtClean="0"/>
              <a:t>Have patient take a deep breath and “hum” while you pull the tube out</a:t>
            </a:r>
          </a:p>
          <a:p>
            <a:r>
              <a:rPr lang="en-US" dirty="0" smtClean="0"/>
              <a:t>Tie down suture and apply occlusive dressing</a:t>
            </a:r>
          </a:p>
          <a:p>
            <a:r>
              <a:rPr lang="en-US" dirty="0" smtClean="0"/>
              <a:t>Get a CXR 4 hours after removal to look for PTX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Chest tube removal 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If you have never pulled a pacing wire before, one of the PAs/fellows will observe your first one</a:t>
            </a:r>
          </a:p>
          <a:p>
            <a:r>
              <a:rPr lang="en-US" dirty="0" smtClean="0"/>
              <a:t>Things to look for before removing wires</a:t>
            </a:r>
          </a:p>
          <a:p>
            <a:pPr lvl="1"/>
            <a:r>
              <a:rPr lang="en-US" dirty="0" smtClean="0"/>
              <a:t>Patient has not been paced for the last 24 hrs, currently not </a:t>
            </a:r>
            <a:r>
              <a:rPr lang="en-US" dirty="0" err="1" smtClean="0"/>
              <a:t>bradycardic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Not thrombocytopenic (</a:t>
            </a:r>
            <a:r>
              <a:rPr lang="en-US" dirty="0" err="1" smtClean="0"/>
              <a:t>Plts</a:t>
            </a:r>
            <a:r>
              <a:rPr lang="en-US" dirty="0" smtClean="0"/>
              <a:t> need to be &gt;80)</a:t>
            </a:r>
          </a:p>
          <a:p>
            <a:pPr lvl="1"/>
            <a:r>
              <a:rPr lang="en-US" dirty="0" smtClean="0"/>
              <a:t>Not </a:t>
            </a:r>
            <a:r>
              <a:rPr lang="en-US" dirty="0" err="1" smtClean="0"/>
              <a:t>anticoagulated</a:t>
            </a:r>
            <a:endParaRPr lang="en-US" dirty="0" smtClean="0"/>
          </a:p>
          <a:p>
            <a:pPr lvl="2"/>
            <a:r>
              <a:rPr lang="en-US" dirty="0" smtClean="0"/>
              <a:t>INR should be less than 2</a:t>
            </a:r>
          </a:p>
          <a:p>
            <a:pPr lvl="2"/>
            <a:r>
              <a:rPr lang="en-US" dirty="0" smtClean="0"/>
              <a:t>Heparin held for 4 hours prior to removal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External pacing wire removal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Supplies: suture kit</a:t>
            </a:r>
          </a:p>
          <a:p>
            <a:r>
              <a:rPr lang="en-US" dirty="0" smtClean="0"/>
              <a:t>There should be A (</a:t>
            </a:r>
            <a:r>
              <a:rPr lang="en-US" dirty="0" err="1" smtClean="0"/>
              <a:t>atrial</a:t>
            </a:r>
            <a:r>
              <a:rPr lang="en-US" dirty="0" smtClean="0"/>
              <a:t>) wires on the right and V (ventricular) wires on the left</a:t>
            </a:r>
          </a:p>
          <a:p>
            <a:r>
              <a:rPr lang="en-US" dirty="0" smtClean="0"/>
              <a:t>Cut sutures holding the wires down</a:t>
            </a:r>
          </a:p>
          <a:p>
            <a:r>
              <a:rPr lang="en-US" dirty="0" smtClean="0"/>
              <a:t>Have patient take a deep breath in and then exhale while you pull the wires out (first A leads, then V leads)</a:t>
            </a:r>
          </a:p>
          <a:p>
            <a:r>
              <a:rPr lang="en-US" dirty="0" smtClean="0"/>
              <a:t>If you meet resistance, DO NOT pull harder and ask someone for assistance</a:t>
            </a:r>
          </a:p>
          <a:p>
            <a:r>
              <a:rPr lang="en-US" dirty="0" smtClean="0"/>
              <a:t>Cardiac </a:t>
            </a:r>
            <a:r>
              <a:rPr lang="en-US" dirty="0" err="1" smtClean="0"/>
              <a:t>tamponade</a:t>
            </a:r>
            <a:r>
              <a:rPr lang="en-US" dirty="0" smtClean="0"/>
              <a:t> precautions should be initiated after removal</a:t>
            </a:r>
          </a:p>
          <a:p>
            <a:pPr lvl="1"/>
            <a:r>
              <a:rPr lang="en-US" dirty="0" smtClean="0"/>
              <a:t>Patients should remain in bed for 1 hour after wire removal</a:t>
            </a:r>
          </a:p>
          <a:p>
            <a:pPr lvl="1"/>
            <a:r>
              <a:rPr lang="en-US" dirty="0" smtClean="0"/>
              <a:t>Vitals signs every 15 minutes for 1 hour</a:t>
            </a:r>
          </a:p>
          <a:p>
            <a:pPr lvl="1"/>
            <a:r>
              <a:rPr lang="en-US" dirty="0" smtClean="0"/>
              <a:t>Monitor remaining chest tube output</a:t>
            </a:r>
          </a:p>
          <a:p>
            <a:r>
              <a:rPr lang="en-US" dirty="0" smtClean="0"/>
              <a:t>If patient was previously on a heparin drip, restart 4 hours after removal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External pacing wire removal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Post op </a:t>
            </a:r>
            <a:r>
              <a:rPr lang="en-US" dirty="0" err="1" smtClean="0"/>
              <a:t>atrial</a:t>
            </a:r>
            <a:r>
              <a:rPr lang="en-US" dirty="0" smtClean="0"/>
              <a:t> fibrillation is very common, roughly 1/3 of our patient will have it during their hospitalization</a:t>
            </a:r>
          </a:p>
          <a:p>
            <a:r>
              <a:rPr lang="en-US" dirty="0" smtClean="0"/>
              <a:t>If patient is </a:t>
            </a:r>
            <a:r>
              <a:rPr lang="en-US" dirty="0" err="1" smtClean="0"/>
              <a:t>hemodynamically</a:t>
            </a:r>
            <a:r>
              <a:rPr lang="en-US" dirty="0" smtClean="0"/>
              <a:t> compromised, they need quick DC </a:t>
            </a:r>
            <a:r>
              <a:rPr lang="en-US" dirty="0" err="1" smtClean="0"/>
              <a:t>cardioversion</a:t>
            </a:r>
            <a:endParaRPr lang="en-US" dirty="0" smtClean="0"/>
          </a:p>
          <a:p>
            <a:r>
              <a:rPr lang="en-US" dirty="0" smtClean="0"/>
              <a:t>If patient is in RVR and SBP &gt;100,  start with IV </a:t>
            </a:r>
            <a:r>
              <a:rPr lang="en-US" dirty="0" err="1" smtClean="0"/>
              <a:t>metoprolol</a:t>
            </a:r>
            <a:r>
              <a:rPr lang="en-US" dirty="0" smtClean="0"/>
              <a:t> 2.5-5 mg every 5 minutes (for a total of 3 doses)</a:t>
            </a:r>
          </a:p>
          <a:p>
            <a:r>
              <a:rPr lang="en-US" dirty="0" smtClean="0"/>
              <a:t>Check </a:t>
            </a:r>
            <a:r>
              <a:rPr lang="en-US" dirty="0" err="1" smtClean="0"/>
              <a:t>lytes</a:t>
            </a:r>
            <a:r>
              <a:rPr lang="en-US" dirty="0" smtClean="0"/>
              <a:t> (K, Mg, </a:t>
            </a:r>
            <a:r>
              <a:rPr lang="en-US" dirty="0" err="1" smtClean="0"/>
              <a:t>Phos</a:t>
            </a:r>
            <a:r>
              <a:rPr lang="en-US" dirty="0" smtClean="0"/>
              <a:t>) and replete </a:t>
            </a:r>
          </a:p>
          <a:p>
            <a:pPr lvl="1"/>
            <a:r>
              <a:rPr lang="en-US" dirty="0" smtClean="0"/>
              <a:t>Goal (K &gt;4, Mg &gt;2, </a:t>
            </a:r>
            <a:r>
              <a:rPr lang="en-US" dirty="0" err="1" smtClean="0"/>
              <a:t>Phos</a:t>
            </a:r>
            <a:r>
              <a:rPr lang="en-US" dirty="0" smtClean="0"/>
              <a:t> &gt;3) </a:t>
            </a:r>
          </a:p>
          <a:p>
            <a:r>
              <a:rPr lang="en-US" dirty="0" smtClean="0"/>
              <a:t>Further intervention may be needed such as an </a:t>
            </a:r>
            <a:r>
              <a:rPr lang="en-US" dirty="0" err="1" smtClean="0"/>
              <a:t>amio</a:t>
            </a:r>
            <a:r>
              <a:rPr lang="en-US" dirty="0" smtClean="0"/>
              <a:t> or </a:t>
            </a:r>
            <a:r>
              <a:rPr lang="en-US" dirty="0" err="1" smtClean="0"/>
              <a:t>diltiazem</a:t>
            </a:r>
            <a:r>
              <a:rPr lang="en-US" dirty="0" smtClean="0"/>
              <a:t> drip but please discuss with team</a:t>
            </a:r>
          </a:p>
          <a:p>
            <a:pPr lvl="1"/>
            <a:r>
              <a:rPr lang="en-US" dirty="0" smtClean="0"/>
              <a:t>Loading </a:t>
            </a:r>
            <a:r>
              <a:rPr lang="en-US" dirty="0" err="1" smtClean="0"/>
              <a:t>amio</a:t>
            </a:r>
            <a:r>
              <a:rPr lang="en-US" dirty="0" smtClean="0"/>
              <a:t> dose is 150 mg, then 1 mg/min for 6 hours then 0.5 mg/min for 18 more hours (then transition to PO)</a:t>
            </a:r>
          </a:p>
          <a:p>
            <a:pPr lvl="1"/>
            <a:r>
              <a:rPr lang="en-US" dirty="0" smtClean="0"/>
              <a:t>Start </a:t>
            </a:r>
            <a:r>
              <a:rPr lang="en-US" dirty="0" err="1" smtClean="0"/>
              <a:t>dilt</a:t>
            </a:r>
            <a:r>
              <a:rPr lang="en-US" dirty="0" smtClean="0"/>
              <a:t> at 5 mg/hour.  Increase in 5 mg/hr increments up to 20 mg/hr to maintain a HR of &lt;120 BPM.</a:t>
            </a:r>
          </a:p>
          <a:p>
            <a:r>
              <a:rPr lang="en-US" dirty="0" smtClean="0"/>
              <a:t>If the patient is in </a:t>
            </a:r>
            <a:r>
              <a:rPr lang="en-US" dirty="0" err="1" smtClean="0"/>
              <a:t>afib</a:t>
            </a:r>
            <a:r>
              <a:rPr lang="en-US" dirty="0" smtClean="0"/>
              <a:t> for &gt;24 hours or has gone in and out of </a:t>
            </a:r>
            <a:r>
              <a:rPr lang="en-US" dirty="0" err="1" smtClean="0"/>
              <a:t>afib</a:t>
            </a:r>
            <a:r>
              <a:rPr lang="en-US" dirty="0" smtClean="0"/>
              <a:t> several times, they will usually need to be </a:t>
            </a:r>
            <a:r>
              <a:rPr lang="en-US" dirty="0" err="1" smtClean="0"/>
              <a:t>anticoagulated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Atrial</a:t>
            </a:r>
            <a:r>
              <a:rPr lang="en-US" dirty="0" smtClean="0"/>
              <a:t> Fibrillation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PI/Suction Events</a:t>
            </a:r>
          </a:p>
          <a:p>
            <a:pPr lvl="1"/>
            <a:r>
              <a:rPr lang="en-US" dirty="0" smtClean="0"/>
              <a:t>Normal variant</a:t>
            </a:r>
          </a:p>
          <a:p>
            <a:pPr lvl="1"/>
            <a:r>
              <a:rPr lang="en-US" dirty="0" smtClean="0"/>
              <a:t>Designed to protect patient from LV collapse</a:t>
            </a:r>
          </a:p>
          <a:p>
            <a:pPr lvl="1"/>
            <a:r>
              <a:rPr lang="en-US" dirty="0" smtClean="0"/>
              <a:t>Frequent or repetitive PI events should be investigated </a:t>
            </a:r>
          </a:p>
          <a:p>
            <a:pPr lvl="2"/>
            <a:r>
              <a:rPr lang="en-US" dirty="0" smtClean="0"/>
              <a:t>Pump speed too high</a:t>
            </a:r>
          </a:p>
          <a:p>
            <a:pPr lvl="2"/>
            <a:r>
              <a:rPr lang="en-US" b="1" dirty="0" smtClean="0"/>
              <a:t>Patient </a:t>
            </a:r>
            <a:r>
              <a:rPr lang="en-US" b="1" dirty="0" err="1" smtClean="0"/>
              <a:t>hypovolemic</a:t>
            </a:r>
            <a:r>
              <a:rPr lang="en-US" b="1" dirty="0" smtClean="0"/>
              <a:t> </a:t>
            </a:r>
          </a:p>
          <a:p>
            <a:pPr lvl="3"/>
            <a:r>
              <a:rPr lang="en-US" dirty="0" smtClean="0"/>
              <a:t>Most common reason, you may need to give albumin / NS </a:t>
            </a:r>
          </a:p>
          <a:p>
            <a:pPr lvl="2"/>
            <a:r>
              <a:rPr lang="en-US" dirty="0" smtClean="0"/>
              <a:t>Malposition of inflow cannula</a:t>
            </a:r>
          </a:p>
          <a:p>
            <a:pPr lvl="1"/>
            <a:r>
              <a:rPr lang="en-US" dirty="0" smtClean="0"/>
              <a:t>May occur during change of position or during cough/sneeze</a:t>
            </a: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LVADs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Used for the treatment of aortic </a:t>
            </a:r>
            <a:r>
              <a:rPr lang="en-US" dirty="0" err="1" smtClean="0"/>
              <a:t>stenosis</a:t>
            </a:r>
            <a:r>
              <a:rPr lang="en-US" dirty="0" smtClean="0"/>
              <a:t> for moderate-high risk patients</a:t>
            </a:r>
          </a:p>
          <a:p>
            <a:r>
              <a:rPr lang="en-US" dirty="0" smtClean="0"/>
              <a:t>This procedure is done in conjunction with interventional cardiology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TAVR-</a:t>
            </a:r>
            <a:r>
              <a:rPr lang="en-US" b="1" dirty="0" smtClean="0"/>
              <a:t> </a:t>
            </a:r>
            <a:r>
              <a:rPr lang="en-US" dirty="0" err="1" smtClean="0"/>
              <a:t>Transcatheter</a:t>
            </a:r>
            <a:r>
              <a:rPr lang="en-US" dirty="0" smtClean="0"/>
              <a:t> Aortic Valve Replacement</a:t>
            </a:r>
            <a:endParaRPr lang="en-US" dirty="0"/>
          </a:p>
        </p:txBody>
      </p:sp>
      <p:pic>
        <p:nvPicPr>
          <p:cNvPr id="1026" name="Picture 2" descr="http://newheartvalve.com/caregiver/img/about/image1.jpg"/>
          <p:cNvPicPr>
            <a:picLocks noChangeAspect="1" noChangeArrowheads="1"/>
          </p:cNvPicPr>
          <p:nvPr/>
        </p:nvPicPr>
        <p:blipFill>
          <a:blip r:embed="rId3" cstate="print"/>
          <a:srcRect l="3975" r="39379"/>
          <a:stretch>
            <a:fillRect/>
          </a:stretch>
        </p:blipFill>
        <p:spPr bwMode="auto">
          <a:xfrm>
            <a:off x="5257800" y="1999916"/>
            <a:ext cx="3048000" cy="3562684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410200" y="5562600"/>
            <a:ext cx="28714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http://newheartvalve.com/about-tavr/about</a:t>
            </a:r>
            <a:endParaRPr lang="en-US" sz="1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41910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Used for the treatment of thoracic aortic aneurysms and type B aortic dissections</a:t>
            </a:r>
          </a:p>
          <a:p>
            <a:r>
              <a:rPr lang="en-US" dirty="0" smtClean="0"/>
              <a:t>This procedure is done in conjunction with vascular surgery</a:t>
            </a:r>
          </a:p>
          <a:p>
            <a:r>
              <a:rPr lang="en-US" dirty="0" smtClean="0"/>
              <a:t>Carotid-</a:t>
            </a:r>
            <a:r>
              <a:rPr lang="en-US" dirty="0" err="1" smtClean="0"/>
              <a:t>subclavian</a:t>
            </a:r>
            <a:r>
              <a:rPr lang="en-US" dirty="0" smtClean="0"/>
              <a:t> bypass or transposition is usually done 2 days prior to TEVAR</a:t>
            </a:r>
          </a:p>
          <a:p>
            <a:r>
              <a:rPr lang="en-US" dirty="0" smtClean="0"/>
              <a:t>Consent should also include risk for paralysis and retrograde dissection</a:t>
            </a:r>
          </a:p>
          <a:p>
            <a:r>
              <a:rPr lang="en-US" dirty="0" smtClean="0"/>
              <a:t>Often times, a lumbar drain will be placed prior to the TEVAR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TEVAR- Thoracic Endovascular Aortic Repair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953000" y="4495800"/>
            <a:ext cx="3962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/>
              <a:t>http://www.annalscts.com/article/viewFile/3878/html/19841</a:t>
            </a:r>
            <a:endParaRPr lang="en-US" sz="1200" dirty="0"/>
          </a:p>
        </p:txBody>
      </p:sp>
      <p:pic>
        <p:nvPicPr>
          <p:cNvPr id="51202" name="Picture 2" descr="http://www.annalscts.com/article/viewFile/3878/html/198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2362200"/>
            <a:ext cx="3722509" cy="2157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If ever in question, ask for help!</a:t>
            </a:r>
            <a:endParaRPr lang="en-US" dirty="0"/>
          </a:p>
          <a:p>
            <a:r>
              <a:rPr lang="en-US" dirty="0" smtClean="0"/>
              <a:t>Make an effort to be in the OR!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457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Pick up the pager from the night intern 6</a:t>
            </a:r>
            <a:r>
              <a:rPr lang="en-US" baseline="30000" dirty="0" smtClean="0"/>
              <a:t>th</a:t>
            </a:r>
            <a:r>
              <a:rPr lang="en-US" dirty="0" smtClean="0"/>
              <a:t> floor-AIP2 @ 6am</a:t>
            </a:r>
          </a:p>
          <a:p>
            <a:r>
              <a:rPr lang="en-US" dirty="0" smtClean="0"/>
              <a:t>You are expected to pre-round on all the floor patients on which we are primary and get the numbers. Our floor patients are usually in MSPCU (10</a:t>
            </a:r>
            <a:r>
              <a:rPr lang="en-US" baseline="30000" dirty="0" smtClean="0"/>
              <a:t>th</a:t>
            </a:r>
            <a:r>
              <a:rPr lang="en-US" dirty="0" smtClean="0"/>
              <a:t> floor-AIP1) or CPCU (3</a:t>
            </a:r>
            <a:r>
              <a:rPr lang="en-US" baseline="30000" dirty="0" smtClean="0"/>
              <a:t>rd</a:t>
            </a:r>
            <a:r>
              <a:rPr lang="en-US" dirty="0" smtClean="0"/>
              <a:t> floor-AIP2) </a:t>
            </a:r>
          </a:p>
          <a:p>
            <a:r>
              <a:rPr lang="en-US" dirty="0" smtClean="0"/>
              <a:t>Patients we are consulted on, you should chart check to see if anything new happened (e.g. </a:t>
            </a:r>
            <a:r>
              <a:rPr lang="en-US" dirty="0" err="1" smtClean="0"/>
              <a:t>cath</a:t>
            </a:r>
            <a:r>
              <a:rPr lang="en-US" dirty="0" smtClean="0"/>
              <a:t> results, PFTs, carotids, echo etc.) </a:t>
            </a:r>
          </a:p>
          <a:p>
            <a:r>
              <a:rPr lang="en-US" dirty="0" smtClean="0"/>
              <a:t>After getting the numbers, print several copies of the list for the fellows</a:t>
            </a:r>
          </a:p>
          <a:p>
            <a:r>
              <a:rPr lang="en-US" dirty="0" smtClean="0"/>
              <a:t>If any inpatients are scheduled for surgery, please mark their chest with your initials during floor rounds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Morning Rounds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Once you are done seeing all our patients, we will go over them with the CTICU fellow at ~7:00AM</a:t>
            </a:r>
          </a:p>
          <a:p>
            <a:r>
              <a:rPr lang="en-US" dirty="0" smtClean="0"/>
              <a:t>On Monday, Thursday, and Friday we meet in the CTICU (2</a:t>
            </a:r>
            <a:r>
              <a:rPr lang="en-US" baseline="30000" dirty="0" smtClean="0"/>
              <a:t>nd</a:t>
            </a:r>
            <a:r>
              <a:rPr lang="en-US" dirty="0" smtClean="0"/>
              <a:t> floor-AIP1)</a:t>
            </a:r>
          </a:p>
          <a:p>
            <a:r>
              <a:rPr lang="en-US" dirty="0" smtClean="0"/>
              <a:t>On Tuesday we have cardiac conference at 6:30am in AIP2, first floor, conference room D, 1.785</a:t>
            </a:r>
          </a:p>
          <a:p>
            <a:r>
              <a:rPr lang="en-US" dirty="0" smtClean="0"/>
              <a:t>On Wednesday we have thoracic conference at 6:30am in the Freeman Surgery Conference Room 6101 in the Academic 1 office building, 6</a:t>
            </a:r>
            <a:r>
              <a:rPr lang="en-US" baseline="30000" dirty="0" smtClean="0"/>
              <a:t>th</a:t>
            </a:r>
            <a:r>
              <a:rPr lang="en-US" dirty="0" smtClean="0"/>
              <a:t> floor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Morning Rounds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POD# and surgery</a:t>
            </a:r>
          </a:p>
          <a:p>
            <a:r>
              <a:rPr lang="en-US" dirty="0" smtClean="0"/>
              <a:t>Heart rate/rhythm</a:t>
            </a:r>
          </a:p>
          <a:p>
            <a:r>
              <a:rPr lang="en-US" dirty="0" smtClean="0"/>
              <a:t>Blood pressure</a:t>
            </a:r>
          </a:p>
          <a:p>
            <a:r>
              <a:rPr lang="en-US" dirty="0" smtClean="0"/>
              <a:t>VAD settings and LDH (if applicable) </a:t>
            </a:r>
          </a:p>
          <a:p>
            <a:r>
              <a:rPr lang="en-US" dirty="0" smtClean="0"/>
              <a:t>I/Os</a:t>
            </a:r>
          </a:p>
          <a:p>
            <a:r>
              <a:rPr lang="en-US" dirty="0" smtClean="0"/>
              <a:t>Drain output last 24hrs (pleural vs. </a:t>
            </a:r>
            <a:r>
              <a:rPr lang="en-US" dirty="0" err="1" smtClean="0"/>
              <a:t>mediastinal</a:t>
            </a:r>
            <a:r>
              <a:rPr lang="en-US" dirty="0" smtClean="0"/>
              <a:t>)</a:t>
            </a:r>
          </a:p>
          <a:p>
            <a:r>
              <a:rPr lang="en-US" dirty="0" smtClean="0"/>
              <a:t>Morning lab results (INR, BUN, Cr, </a:t>
            </a:r>
            <a:r>
              <a:rPr lang="en-US" dirty="0" err="1" smtClean="0"/>
              <a:t>Hgb</a:t>
            </a:r>
            <a:r>
              <a:rPr lang="en-US" dirty="0" smtClean="0"/>
              <a:t>, WBC)</a:t>
            </a:r>
          </a:p>
          <a:p>
            <a:r>
              <a:rPr lang="en-US" dirty="0" smtClean="0"/>
              <a:t>External pacing wires present/not present</a:t>
            </a:r>
          </a:p>
          <a:p>
            <a:r>
              <a:rPr lang="en-US" dirty="0" smtClean="0"/>
              <a:t>Medications</a:t>
            </a:r>
          </a:p>
          <a:p>
            <a:pPr lvl="1"/>
            <a:r>
              <a:rPr lang="en-US" dirty="0" smtClean="0"/>
              <a:t>Beta blocker dose</a:t>
            </a:r>
          </a:p>
          <a:p>
            <a:pPr lvl="1"/>
            <a:r>
              <a:rPr lang="en-US" dirty="0" smtClean="0"/>
              <a:t>Diuretic dose</a:t>
            </a:r>
          </a:p>
          <a:p>
            <a:pPr lvl="1"/>
            <a:r>
              <a:rPr lang="en-US" dirty="0" err="1" smtClean="0"/>
              <a:t>Warfarin</a:t>
            </a:r>
            <a:r>
              <a:rPr lang="en-US" dirty="0" smtClean="0"/>
              <a:t> dose</a:t>
            </a:r>
          </a:p>
          <a:p>
            <a:r>
              <a:rPr lang="en-US" dirty="0" smtClean="0"/>
              <a:t>Barriers to discharge</a:t>
            </a:r>
          </a:p>
          <a:p>
            <a:r>
              <a:rPr lang="en-US" dirty="0" smtClean="0"/>
              <a:t>Your plan for the day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Important Things to Know for Rounds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Once morning rounds are complete, the patients are split up between the providers on the floor</a:t>
            </a:r>
          </a:p>
          <a:p>
            <a:r>
              <a:rPr lang="en-US" dirty="0" smtClean="0"/>
              <a:t>There is a smart phrase that is used for daily progress notes.  “.</a:t>
            </a:r>
            <a:r>
              <a:rPr lang="en-US" dirty="0" err="1" smtClean="0"/>
              <a:t>ctprog</a:t>
            </a:r>
            <a:r>
              <a:rPr lang="en-US" dirty="0" smtClean="0"/>
              <a:t>” </a:t>
            </a:r>
          </a:p>
          <a:p>
            <a:r>
              <a:rPr lang="en-US" dirty="0" smtClean="0"/>
              <a:t>You are expected to hold the pager during the day.  Our 24 hr. cardiac pager number is 303-266-4316.</a:t>
            </a:r>
          </a:p>
          <a:p>
            <a:r>
              <a:rPr lang="en-US" dirty="0" smtClean="0"/>
              <a:t>New consults- review patient records, examine patient, write note, and discuss with attending on call or fellow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Daily Tasks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an effort to be in the OR. </a:t>
            </a:r>
          </a:p>
          <a:p>
            <a:pPr lvl="1"/>
            <a:r>
              <a:rPr lang="en-US" dirty="0" smtClean="0"/>
              <a:t>You will be welcomed!</a:t>
            </a:r>
          </a:p>
          <a:p>
            <a:r>
              <a:rPr lang="en-US" dirty="0" smtClean="0"/>
              <a:t>You will be asked to assist in opening the chest and/or chest closure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 Expectations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Update floor fellow with any new issues </a:t>
            </a:r>
          </a:p>
          <a:p>
            <a:r>
              <a:rPr lang="en-US" dirty="0" smtClean="0"/>
              <a:t>Update Epic/sign-out list</a:t>
            </a:r>
          </a:p>
          <a:p>
            <a:r>
              <a:rPr lang="en-US" dirty="0" smtClean="0"/>
              <a:t>Sign out to night intern at 6pm, 6</a:t>
            </a:r>
            <a:r>
              <a:rPr lang="en-US" baseline="30000" dirty="0" smtClean="0"/>
              <a:t>th</a:t>
            </a:r>
            <a:r>
              <a:rPr lang="en-US" dirty="0" smtClean="0"/>
              <a:t> floor-AIP2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the Day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17700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242852"/>
                </a:solidFill>
              </a:rPr>
              <a:t>Preoperative evaluation</a:t>
            </a:r>
            <a:endParaRPr lang="en-US" sz="1800" dirty="0">
              <a:solidFill>
                <a:srgbClr val="242852"/>
              </a:solidFill>
            </a:endParaRPr>
          </a:p>
        </p:txBody>
      </p:sp>
      <p:pic>
        <p:nvPicPr>
          <p:cNvPr id="5" name="Picture 2" descr="C:\Users\matterco\Pictures\medSchool_logos\01_default\Color\medicine_h_cl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5867400"/>
            <a:ext cx="2571750" cy="6602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943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15610</TotalTime>
  <Words>2650</Words>
  <Application>Microsoft Office PowerPoint</Application>
  <PresentationFormat>On-screen Show (4:3)</PresentationFormat>
  <Paragraphs>281</Paragraphs>
  <Slides>29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Bradley Hand ITC</vt:lpstr>
      <vt:lpstr>Calibri</vt:lpstr>
      <vt:lpstr>Garamond</vt:lpstr>
      <vt:lpstr>Times New Roman</vt:lpstr>
      <vt:lpstr>Office Theme</vt:lpstr>
      <vt:lpstr>CARDiac SURGERY intern FLOOR ORIENTATION</vt:lpstr>
      <vt:lpstr>logistics</vt:lpstr>
      <vt:lpstr>Morning Rounds</vt:lpstr>
      <vt:lpstr>Morning Rounds</vt:lpstr>
      <vt:lpstr>Important Things to Know for Rounds</vt:lpstr>
      <vt:lpstr>Daily Tasks</vt:lpstr>
      <vt:lpstr>OR Expectations</vt:lpstr>
      <vt:lpstr>End of the Day</vt:lpstr>
      <vt:lpstr>Preoperative evaluation</vt:lpstr>
      <vt:lpstr>Preoperative Testing (non-LVAD)</vt:lpstr>
      <vt:lpstr>Preoperative Testing (LVAD)</vt:lpstr>
      <vt:lpstr>Discharge information</vt:lpstr>
      <vt:lpstr>Patient Discharge</vt:lpstr>
      <vt:lpstr>Discharge</vt:lpstr>
      <vt:lpstr>Discharge</vt:lpstr>
      <vt:lpstr>Discharge</vt:lpstr>
      <vt:lpstr>Postoperative care basics</vt:lpstr>
      <vt:lpstr>Cardiac Surgery Pathway</vt:lpstr>
      <vt:lpstr>Postoperative Care Basics</vt:lpstr>
      <vt:lpstr>Postoperative Care</vt:lpstr>
      <vt:lpstr>Chest tube removal</vt:lpstr>
      <vt:lpstr>Chest tube removal </vt:lpstr>
      <vt:lpstr>External pacing wire removal</vt:lpstr>
      <vt:lpstr>External pacing wire removal</vt:lpstr>
      <vt:lpstr>Atrial Fibrillation</vt:lpstr>
      <vt:lpstr>LVADs</vt:lpstr>
      <vt:lpstr>TAVR- Transcatheter Aortic Valve Replacement</vt:lpstr>
      <vt:lpstr>TEVAR- Thoracic Endovascular Aortic Repair </vt:lpstr>
      <vt:lpstr>Summary</vt:lpstr>
    </vt:vector>
  </TitlesOfParts>
  <Company>Allina Health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Hughes, Courtney C</dc:creator>
  <cp:lastModifiedBy>Wells, Michael L</cp:lastModifiedBy>
  <cp:revision>268</cp:revision>
  <cp:lastPrinted>2013-01-16T03:03:42Z</cp:lastPrinted>
  <dcterms:created xsi:type="dcterms:W3CDTF">2013-01-10T18:35:32Z</dcterms:created>
  <dcterms:modified xsi:type="dcterms:W3CDTF">2017-07-06T20:37:10Z</dcterms:modified>
</cp:coreProperties>
</file>