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258" r:id="rId4"/>
    <p:sldId id="304" r:id="rId5"/>
    <p:sldId id="259" r:id="rId6"/>
    <p:sldId id="271" r:id="rId7"/>
    <p:sldId id="315" r:id="rId8"/>
    <p:sldId id="322" r:id="rId9"/>
    <p:sldId id="269" r:id="rId10"/>
    <p:sldId id="272" r:id="rId11"/>
    <p:sldId id="260" r:id="rId12"/>
    <p:sldId id="325" r:id="rId13"/>
    <p:sldId id="274" r:id="rId14"/>
    <p:sldId id="276" r:id="rId15"/>
    <p:sldId id="275" r:id="rId16"/>
    <p:sldId id="277" r:id="rId17"/>
    <p:sldId id="324" r:id="rId18"/>
    <p:sldId id="332" r:id="rId19"/>
    <p:sldId id="278" r:id="rId20"/>
    <p:sldId id="279" r:id="rId21"/>
    <p:sldId id="280" r:id="rId22"/>
    <p:sldId id="282" r:id="rId23"/>
    <p:sldId id="284" r:id="rId24"/>
    <p:sldId id="281" r:id="rId25"/>
    <p:sldId id="283" r:id="rId26"/>
    <p:sldId id="286" r:id="rId27"/>
    <p:sldId id="287" r:id="rId28"/>
    <p:sldId id="261" r:id="rId29"/>
    <p:sldId id="307" r:id="rId30"/>
    <p:sldId id="308" r:id="rId31"/>
    <p:sldId id="262" r:id="rId32"/>
    <p:sldId id="316" r:id="rId33"/>
    <p:sldId id="309" r:id="rId34"/>
    <p:sldId id="263" r:id="rId35"/>
    <p:sldId id="330" r:id="rId36"/>
    <p:sldId id="289" r:id="rId37"/>
    <p:sldId id="331" r:id="rId38"/>
    <p:sldId id="290" r:id="rId39"/>
    <p:sldId id="292" r:id="rId40"/>
    <p:sldId id="293" r:id="rId41"/>
    <p:sldId id="291" r:id="rId42"/>
    <p:sldId id="294" r:id="rId43"/>
    <p:sldId id="295" r:id="rId44"/>
    <p:sldId id="310" r:id="rId45"/>
    <p:sldId id="311" r:id="rId46"/>
    <p:sldId id="312" r:id="rId47"/>
    <p:sldId id="313" r:id="rId48"/>
    <p:sldId id="314" r:id="rId49"/>
    <p:sldId id="264" r:id="rId50"/>
    <p:sldId id="296" r:id="rId51"/>
    <p:sldId id="297" r:id="rId52"/>
    <p:sldId id="298" r:id="rId53"/>
    <p:sldId id="318" r:id="rId54"/>
    <p:sldId id="317" r:id="rId55"/>
    <p:sldId id="299" r:id="rId56"/>
    <p:sldId id="265" r:id="rId57"/>
    <p:sldId id="300" r:id="rId58"/>
    <p:sldId id="301" r:id="rId59"/>
    <p:sldId id="302" r:id="rId60"/>
    <p:sldId id="266" r:id="rId61"/>
    <p:sldId id="288" r:id="rId62"/>
    <p:sldId id="267" r:id="rId63"/>
    <p:sldId id="303" r:id="rId64"/>
    <p:sldId id="268" r:id="rId65"/>
    <p:sldId id="305" r:id="rId66"/>
    <p:sldId id="306" r:id="rId67"/>
    <p:sldId id="326" r:id="rId68"/>
    <p:sldId id="327" r:id="rId69"/>
    <p:sldId id="328" r:id="rId70"/>
    <p:sldId id="329" r:id="rId7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77944" autoAdjust="0"/>
  </p:normalViewPr>
  <p:slideViewPr>
    <p:cSldViewPr>
      <p:cViewPr varScale="1">
        <p:scale>
          <a:sx n="57" d="100"/>
          <a:sy n="57" d="100"/>
        </p:scale>
        <p:origin x="15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865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2608FF-0DD2-4F92-A81D-5D5E58D8A9E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7E4781-6F9D-46E8-A020-C76D5F11B31E}">
      <dgm:prSet phldrT="[Text]"/>
      <dgm:spPr/>
      <dgm:t>
        <a:bodyPr/>
        <a:lstStyle/>
        <a:p>
          <a:r>
            <a:rPr lang="en-US" dirty="0"/>
            <a:t>Obstructing stone</a:t>
          </a:r>
        </a:p>
      </dgm:t>
    </dgm:pt>
    <dgm:pt modelId="{0EB635FF-A283-4C7E-A0C4-BE35B5CB6CBF}" type="parTrans" cxnId="{D2AEC8D0-6B57-4CC7-AE74-6E7D52B3E2A0}">
      <dgm:prSet/>
      <dgm:spPr/>
      <dgm:t>
        <a:bodyPr/>
        <a:lstStyle/>
        <a:p>
          <a:endParaRPr lang="en-US"/>
        </a:p>
      </dgm:t>
    </dgm:pt>
    <dgm:pt modelId="{1DE5B0EC-9BE2-4CA1-AA97-7374195036D9}" type="sibTrans" cxnId="{D2AEC8D0-6B57-4CC7-AE74-6E7D52B3E2A0}">
      <dgm:prSet/>
      <dgm:spPr/>
      <dgm:t>
        <a:bodyPr/>
        <a:lstStyle/>
        <a:p>
          <a:endParaRPr lang="en-US"/>
        </a:p>
      </dgm:t>
    </dgm:pt>
    <dgm:pt modelId="{1D44C8AE-AA66-4B54-92ED-3EB10329A594}" type="asst">
      <dgm:prSet phldrT="[Text]"/>
      <dgm:spPr/>
      <dgm:t>
        <a:bodyPr/>
        <a:lstStyle/>
        <a:p>
          <a:r>
            <a:rPr lang="en-US" dirty="0"/>
            <a:t>HD stable</a:t>
          </a:r>
        </a:p>
      </dgm:t>
    </dgm:pt>
    <dgm:pt modelId="{C7CFD387-2B78-43A7-BC09-BBBB33851CC7}" type="parTrans" cxnId="{E34F5541-0D17-47E9-9AC2-2C216132D8F0}">
      <dgm:prSet/>
      <dgm:spPr/>
      <dgm:t>
        <a:bodyPr/>
        <a:lstStyle/>
        <a:p>
          <a:endParaRPr lang="en-US"/>
        </a:p>
      </dgm:t>
    </dgm:pt>
    <dgm:pt modelId="{F4F7DD59-286A-4F97-8A5D-9C433F10E378}" type="sibTrans" cxnId="{E34F5541-0D17-47E9-9AC2-2C216132D8F0}">
      <dgm:prSet/>
      <dgm:spPr/>
      <dgm:t>
        <a:bodyPr/>
        <a:lstStyle/>
        <a:p>
          <a:endParaRPr lang="en-US"/>
        </a:p>
      </dgm:t>
    </dgm:pt>
    <dgm:pt modelId="{528E53B3-B3AF-4C0F-A61E-900DC0F0C78B}" type="asst">
      <dgm:prSet/>
      <dgm:spPr/>
      <dgm:t>
        <a:bodyPr/>
        <a:lstStyle/>
        <a:p>
          <a:r>
            <a:rPr lang="en-US" dirty="0"/>
            <a:t>HD Unstable</a:t>
          </a:r>
        </a:p>
      </dgm:t>
    </dgm:pt>
    <dgm:pt modelId="{72F5F2A2-EA8E-40B6-AAC8-D8C96A0F9CFC}" type="parTrans" cxnId="{E236330D-30DB-487B-8CAF-A4ED23879435}">
      <dgm:prSet/>
      <dgm:spPr/>
      <dgm:t>
        <a:bodyPr/>
        <a:lstStyle/>
        <a:p>
          <a:endParaRPr lang="en-US"/>
        </a:p>
      </dgm:t>
    </dgm:pt>
    <dgm:pt modelId="{FE9F444C-60D7-46B3-84C9-F194F862EDBA}" type="sibTrans" cxnId="{E236330D-30DB-487B-8CAF-A4ED23879435}">
      <dgm:prSet/>
      <dgm:spPr/>
      <dgm:t>
        <a:bodyPr/>
        <a:lstStyle/>
        <a:p>
          <a:endParaRPr lang="en-US"/>
        </a:p>
      </dgm:t>
    </dgm:pt>
    <dgm:pt modelId="{CDF231DC-58F7-44AD-AAAE-E7F0B6F5E586}">
      <dgm:prSet/>
      <dgm:spPr/>
      <dgm:t>
        <a:bodyPr/>
        <a:lstStyle/>
        <a:p>
          <a:r>
            <a:rPr lang="en-US" dirty="0"/>
            <a:t>Emergent PNT</a:t>
          </a:r>
        </a:p>
      </dgm:t>
    </dgm:pt>
    <dgm:pt modelId="{17C948FA-67F8-4C17-BDFE-A16242674BE1}" type="parTrans" cxnId="{2FD3455E-0697-46E1-B967-CF27E43539DF}">
      <dgm:prSet/>
      <dgm:spPr/>
      <dgm:t>
        <a:bodyPr/>
        <a:lstStyle/>
        <a:p>
          <a:endParaRPr lang="en-US"/>
        </a:p>
      </dgm:t>
    </dgm:pt>
    <dgm:pt modelId="{EA839E1E-E40F-4A0F-B1AF-463B1D699A6F}" type="sibTrans" cxnId="{2FD3455E-0697-46E1-B967-CF27E43539DF}">
      <dgm:prSet/>
      <dgm:spPr/>
      <dgm:t>
        <a:bodyPr/>
        <a:lstStyle/>
        <a:p>
          <a:endParaRPr lang="en-US"/>
        </a:p>
      </dgm:t>
    </dgm:pt>
    <dgm:pt modelId="{CB7F9284-285D-41DD-B9F4-20F319A6F636}">
      <dgm:prSet/>
      <dgm:spPr/>
      <dgm:t>
        <a:bodyPr/>
        <a:lstStyle/>
        <a:p>
          <a:r>
            <a:rPr lang="en-US" dirty="0"/>
            <a:t>Infected</a:t>
          </a:r>
        </a:p>
      </dgm:t>
    </dgm:pt>
    <dgm:pt modelId="{0E6D12C7-E459-4CB3-8561-D1B0223A6A0A}" type="parTrans" cxnId="{17EF7C82-0923-409D-94E2-F6C7D3E5182D}">
      <dgm:prSet/>
      <dgm:spPr/>
      <dgm:t>
        <a:bodyPr/>
        <a:lstStyle/>
        <a:p>
          <a:endParaRPr lang="en-US"/>
        </a:p>
      </dgm:t>
    </dgm:pt>
    <dgm:pt modelId="{9ABFF0D2-FA59-4B61-BBEE-CBD096EA6E29}" type="sibTrans" cxnId="{17EF7C82-0923-409D-94E2-F6C7D3E5182D}">
      <dgm:prSet/>
      <dgm:spPr/>
      <dgm:t>
        <a:bodyPr/>
        <a:lstStyle/>
        <a:p>
          <a:endParaRPr lang="en-US"/>
        </a:p>
      </dgm:t>
    </dgm:pt>
    <dgm:pt modelId="{2E89EBDE-2AB9-4F69-84B6-82E5B82F46D7}">
      <dgm:prSet/>
      <dgm:spPr/>
      <dgm:t>
        <a:bodyPr/>
        <a:lstStyle/>
        <a:p>
          <a:r>
            <a:rPr lang="en-US" dirty="0"/>
            <a:t>Non-infected</a:t>
          </a:r>
        </a:p>
      </dgm:t>
    </dgm:pt>
    <dgm:pt modelId="{9A5CF3D8-6F50-4D3C-9FDD-583A88FF0381}" type="parTrans" cxnId="{BEEDD572-48D3-4EB5-BEEC-529111BEA9F8}">
      <dgm:prSet/>
      <dgm:spPr/>
      <dgm:t>
        <a:bodyPr/>
        <a:lstStyle/>
        <a:p>
          <a:endParaRPr lang="en-US"/>
        </a:p>
      </dgm:t>
    </dgm:pt>
    <dgm:pt modelId="{6D8EAE49-2C51-46B7-A472-02488C8AD119}" type="sibTrans" cxnId="{BEEDD572-48D3-4EB5-BEEC-529111BEA9F8}">
      <dgm:prSet/>
      <dgm:spPr/>
      <dgm:t>
        <a:bodyPr/>
        <a:lstStyle/>
        <a:p>
          <a:endParaRPr lang="en-US"/>
        </a:p>
      </dgm:t>
    </dgm:pt>
    <dgm:pt modelId="{3F92932A-24E1-40F9-9037-06AB4282AA1E}">
      <dgm:prSet/>
      <dgm:spPr/>
      <dgm:t>
        <a:bodyPr/>
        <a:lstStyle/>
        <a:p>
          <a:r>
            <a:rPr lang="en-US" dirty="0"/>
            <a:t>Pain Controlled</a:t>
          </a:r>
        </a:p>
      </dgm:t>
    </dgm:pt>
    <dgm:pt modelId="{F41CBDF4-CDEA-4312-A767-AEE969F14552}" type="parTrans" cxnId="{971C01E1-AD50-4403-8FFD-85727C3972CB}">
      <dgm:prSet/>
      <dgm:spPr/>
      <dgm:t>
        <a:bodyPr/>
        <a:lstStyle/>
        <a:p>
          <a:endParaRPr lang="en-US"/>
        </a:p>
      </dgm:t>
    </dgm:pt>
    <dgm:pt modelId="{56E095B0-02A2-4C3D-8F7D-5B99880E6CF5}" type="sibTrans" cxnId="{971C01E1-AD50-4403-8FFD-85727C3972CB}">
      <dgm:prSet/>
      <dgm:spPr/>
      <dgm:t>
        <a:bodyPr/>
        <a:lstStyle/>
        <a:p>
          <a:endParaRPr lang="en-US"/>
        </a:p>
      </dgm:t>
    </dgm:pt>
    <dgm:pt modelId="{FEEFA2D1-7BA8-45F8-B969-059FD36D1635}">
      <dgm:prSet/>
      <dgm:spPr/>
      <dgm:t>
        <a:bodyPr/>
        <a:lstStyle/>
        <a:p>
          <a:r>
            <a:rPr lang="en-US" dirty="0"/>
            <a:t>Pain Uncontrolled</a:t>
          </a:r>
        </a:p>
      </dgm:t>
    </dgm:pt>
    <dgm:pt modelId="{B9CDA229-7BC8-4777-A9E5-3357F2E6C6A9}" type="parTrans" cxnId="{E1D29D2D-9B4D-4681-8EE6-C688C36B1B8C}">
      <dgm:prSet/>
      <dgm:spPr/>
      <dgm:t>
        <a:bodyPr/>
        <a:lstStyle/>
        <a:p>
          <a:endParaRPr lang="en-US"/>
        </a:p>
      </dgm:t>
    </dgm:pt>
    <dgm:pt modelId="{832B8725-23EB-44C9-AA75-2C0BA5CA2C97}" type="sibTrans" cxnId="{E1D29D2D-9B4D-4681-8EE6-C688C36B1B8C}">
      <dgm:prSet/>
      <dgm:spPr/>
      <dgm:t>
        <a:bodyPr/>
        <a:lstStyle/>
        <a:p>
          <a:endParaRPr lang="en-US"/>
        </a:p>
      </dgm:t>
    </dgm:pt>
    <dgm:pt modelId="{4922AA6C-0C52-442D-A1EF-D40F22D08435}">
      <dgm:prSet/>
      <dgm:spPr/>
      <dgm:t>
        <a:bodyPr/>
        <a:lstStyle/>
        <a:p>
          <a:r>
            <a:rPr lang="en-US" dirty="0"/>
            <a:t>Outpatient mgmt or treat same day</a:t>
          </a:r>
        </a:p>
      </dgm:t>
    </dgm:pt>
    <dgm:pt modelId="{A9284099-9E40-415D-BA05-5AAA4D70BABC}" type="parTrans" cxnId="{4C55E6B3-690B-4179-8AEE-0C82FEF26747}">
      <dgm:prSet/>
      <dgm:spPr/>
      <dgm:t>
        <a:bodyPr/>
        <a:lstStyle/>
        <a:p>
          <a:endParaRPr lang="en-US"/>
        </a:p>
      </dgm:t>
    </dgm:pt>
    <dgm:pt modelId="{95A1A7A0-EE3F-47DE-8A0A-268FF6C2AE42}" type="sibTrans" cxnId="{4C55E6B3-690B-4179-8AEE-0C82FEF26747}">
      <dgm:prSet/>
      <dgm:spPr/>
      <dgm:t>
        <a:bodyPr/>
        <a:lstStyle/>
        <a:p>
          <a:endParaRPr lang="en-US"/>
        </a:p>
      </dgm:t>
    </dgm:pt>
    <dgm:pt modelId="{15C62E08-360F-4621-944D-BFD55E53AC9E}">
      <dgm:prSet/>
      <dgm:spPr/>
      <dgm:t>
        <a:bodyPr/>
        <a:lstStyle/>
        <a:p>
          <a:r>
            <a:rPr lang="en-US" dirty="0"/>
            <a:t>Stent when able</a:t>
          </a:r>
        </a:p>
      </dgm:t>
    </dgm:pt>
    <dgm:pt modelId="{AA48511F-CC44-4A37-9E32-7B09B00D6D51}" type="parTrans" cxnId="{54936BCA-C437-4F07-8321-A424A3A0021D}">
      <dgm:prSet/>
      <dgm:spPr/>
      <dgm:t>
        <a:bodyPr/>
        <a:lstStyle/>
        <a:p>
          <a:endParaRPr lang="en-US"/>
        </a:p>
      </dgm:t>
    </dgm:pt>
    <dgm:pt modelId="{61B6186E-35D8-4BCC-A817-EBCC5989995B}" type="sibTrans" cxnId="{54936BCA-C437-4F07-8321-A424A3A0021D}">
      <dgm:prSet/>
      <dgm:spPr/>
      <dgm:t>
        <a:bodyPr/>
        <a:lstStyle/>
        <a:p>
          <a:endParaRPr lang="en-US"/>
        </a:p>
      </dgm:t>
    </dgm:pt>
    <dgm:pt modelId="{3E6B2C36-73CB-4C24-9535-012817458977}">
      <dgm:prSet/>
      <dgm:spPr/>
      <dgm:t>
        <a:bodyPr/>
        <a:lstStyle/>
        <a:p>
          <a:r>
            <a:rPr lang="en-US" dirty="0"/>
            <a:t>Urgent stent or PNT</a:t>
          </a:r>
        </a:p>
      </dgm:t>
    </dgm:pt>
    <dgm:pt modelId="{F707B2A1-88D4-4A8B-B1B2-F94CF2E75BEB}" type="parTrans" cxnId="{7EA419C9-7A12-433E-88C8-752B021E5826}">
      <dgm:prSet/>
      <dgm:spPr/>
      <dgm:t>
        <a:bodyPr/>
        <a:lstStyle/>
        <a:p>
          <a:endParaRPr lang="en-US"/>
        </a:p>
      </dgm:t>
    </dgm:pt>
    <dgm:pt modelId="{1DE403CB-4BC0-48D8-8FEB-3130C0F9D781}" type="sibTrans" cxnId="{7EA419C9-7A12-433E-88C8-752B021E5826}">
      <dgm:prSet/>
      <dgm:spPr/>
      <dgm:t>
        <a:bodyPr/>
        <a:lstStyle/>
        <a:p>
          <a:endParaRPr lang="en-US"/>
        </a:p>
      </dgm:t>
    </dgm:pt>
    <dgm:pt modelId="{053F4EE7-E57A-4540-A73B-EBF28BAFB9F1}" type="pres">
      <dgm:prSet presAssocID="{642608FF-0DD2-4F92-A81D-5D5E58D8A9E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F367B45-3E4B-4E47-937F-5C534C2B6992}" type="pres">
      <dgm:prSet presAssocID="{EF7E4781-6F9D-46E8-A020-C76D5F11B31E}" presName="hierRoot1" presStyleCnt="0">
        <dgm:presLayoutVars>
          <dgm:hierBranch val="init"/>
        </dgm:presLayoutVars>
      </dgm:prSet>
      <dgm:spPr/>
    </dgm:pt>
    <dgm:pt modelId="{C757C7B3-1762-4312-9F27-A3BF6ED1E83F}" type="pres">
      <dgm:prSet presAssocID="{EF7E4781-6F9D-46E8-A020-C76D5F11B31E}" presName="rootComposite1" presStyleCnt="0"/>
      <dgm:spPr/>
    </dgm:pt>
    <dgm:pt modelId="{7414552E-D7A8-4D75-A066-A4AE5805EABD}" type="pres">
      <dgm:prSet presAssocID="{EF7E4781-6F9D-46E8-A020-C76D5F11B31E}" presName="rootText1" presStyleLbl="node0" presStyleIdx="0" presStyleCnt="1" custLinFactX="-100000" custLinFactNeighborX="-163902" custLinFactNeighborY="-44538">
        <dgm:presLayoutVars>
          <dgm:chPref val="3"/>
        </dgm:presLayoutVars>
      </dgm:prSet>
      <dgm:spPr/>
    </dgm:pt>
    <dgm:pt modelId="{AD6137C4-38BB-4666-932A-55EA0C4859A0}" type="pres">
      <dgm:prSet presAssocID="{EF7E4781-6F9D-46E8-A020-C76D5F11B31E}" presName="rootConnector1" presStyleLbl="node1" presStyleIdx="0" presStyleCnt="0"/>
      <dgm:spPr/>
    </dgm:pt>
    <dgm:pt modelId="{05357AB2-78C9-47F0-B1BE-0E34643A777B}" type="pres">
      <dgm:prSet presAssocID="{EF7E4781-6F9D-46E8-A020-C76D5F11B31E}" presName="hierChild2" presStyleCnt="0"/>
      <dgm:spPr/>
    </dgm:pt>
    <dgm:pt modelId="{9E7E5562-A416-4E02-A730-B2002EED7F21}" type="pres">
      <dgm:prSet presAssocID="{EF7E4781-6F9D-46E8-A020-C76D5F11B31E}" presName="hierChild3" presStyleCnt="0"/>
      <dgm:spPr/>
    </dgm:pt>
    <dgm:pt modelId="{9996C1C1-ED63-4C65-8772-EB594DB81400}" type="pres">
      <dgm:prSet presAssocID="{C7CFD387-2B78-43A7-BC09-BBBB33851CC7}" presName="Name111" presStyleLbl="parChTrans1D2" presStyleIdx="0" presStyleCnt="2"/>
      <dgm:spPr/>
    </dgm:pt>
    <dgm:pt modelId="{D60EEAFF-8DA1-4873-AD77-E1310D321EBF}" type="pres">
      <dgm:prSet presAssocID="{1D44C8AE-AA66-4B54-92ED-3EB10329A594}" presName="hierRoot3" presStyleCnt="0">
        <dgm:presLayoutVars>
          <dgm:hierBranch val="init"/>
        </dgm:presLayoutVars>
      </dgm:prSet>
      <dgm:spPr/>
    </dgm:pt>
    <dgm:pt modelId="{38F9BCBC-8AEB-420E-B292-6E8B0DFB86F3}" type="pres">
      <dgm:prSet presAssocID="{1D44C8AE-AA66-4B54-92ED-3EB10329A594}" presName="rootComposite3" presStyleCnt="0"/>
      <dgm:spPr/>
    </dgm:pt>
    <dgm:pt modelId="{73318E81-16C9-48C0-824B-EDE002522235}" type="pres">
      <dgm:prSet presAssocID="{1D44C8AE-AA66-4B54-92ED-3EB10329A594}" presName="rootText3" presStyleLbl="asst1" presStyleIdx="0" presStyleCnt="2" custLinFactNeighborX="-87020" custLinFactNeighborY="47265">
        <dgm:presLayoutVars>
          <dgm:chPref val="3"/>
        </dgm:presLayoutVars>
      </dgm:prSet>
      <dgm:spPr/>
    </dgm:pt>
    <dgm:pt modelId="{8451E34C-4A5A-4527-95BA-2CB6BB53242E}" type="pres">
      <dgm:prSet presAssocID="{1D44C8AE-AA66-4B54-92ED-3EB10329A594}" presName="rootConnector3" presStyleLbl="asst1" presStyleIdx="0" presStyleCnt="2"/>
      <dgm:spPr/>
    </dgm:pt>
    <dgm:pt modelId="{429C860C-970B-4402-BD0F-39EC62AD242A}" type="pres">
      <dgm:prSet presAssocID="{1D44C8AE-AA66-4B54-92ED-3EB10329A594}" presName="hierChild6" presStyleCnt="0"/>
      <dgm:spPr/>
    </dgm:pt>
    <dgm:pt modelId="{922AAB29-332D-4935-B131-58CDB7589F77}" type="pres">
      <dgm:prSet presAssocID="{0E6D12C7-E459-4CB3-8561-D1B0223A6A0A}" presName="Name37" presStyleLbl="parChTrans1D3" presStyleIdx="0" presStyleCnt="3"/>
      <dgm:spPr/>
    </dgm:pt>
    <dgm:pt modelId="{504A6CB6-5DDD-425E-BE32-840E66314535}" type="pres">
      <dgm:prSet presAssocID="{CB7F9284-285D-41DD-B9F4-20F319A6F636}" presName="hierRoot2" presStyleCnt="0">
        <dgm:presLayoutVars>
          <dgm:hierBranch val="init"/>
        </dgm:presLayoutVars>
      </dgm:prSet>
      <dgm:spPr/>
    </dgm:pt>
    <dgm:pt modelId="{919961D8-FF67-47F1-ADAD-799022602809}" type="pres">
      <dgm:prSet presAssocID="{CB7F9284-285D-41DD-B9F4-20F319A6F636}" presName="rootComposite" presStyleCnt="0"/>
      <dgm:spPr/>
    </dgm:pt>
    <dgm:pt modelId="{CD9C161E-B738-43BB-810C-138A0463E028}" type="pres">
      <dgm:prSet presAssocID="{CB7F9284-285D-41DD-B9F4-20F319A6F636}" presName="rootText" presStyleLbl="node3" presStyleIdx="0" presStyleCnt="3" custLinFactX="100000" custLinFactNeighborX="135205" custLinFactNeighborY="55123">
        <dgm:presLayoutVars>
          <dgm:chPref val="3"/>
        </dgm:presLayoutVars>
      </dgm:prSet>
      <dgm:spPr/>
    </dgm:pt>
    <dgm:pt modelId="{759A0A98-A945-4091-A626-2723B58F4BFC}" type="pres">
      <dgm:prSet presAssocID="{CB7F9284-285D-41DD-B9F4-20F319A6F636}" presName="rootConnector" presStyleLbl="node3" presStyleIdx="0" presStyleCnt="3"/>
      <dgm:spPr/>
    </dgm:pt>
    <dgm:pt modelId="{DACC7970-CB9E-485D-923D-E70A441AB876}" type="pres">
      <dgm:prSet presAssocID="{CB7F9284-285D-41DD-B9F4-20F319A6F636}" presName="hierChild4" presStyleCnt="0"/>
      <dgm:spPr/>
    </dgm:pt>
    <dgm:pt modelId="{19D21099-2FFD-4C43-A980-6957C988026D}" type="pres">
      <dgm:prSet presAssocID="{F707B2A1-88D4-4A8B-B1B2-F94CF2E75BEB}" presName="Name37" presStyleLbl="parChTrans1D4" presStyleIdx="0" presStyleCnt="5"/>
      <dgm:spPr/>
    </dgm:pt>
    <dgm:pt modelId="{6869C697-4898-41AE-B93E-852AC06918D2}" type="pres">
      <dgm:prSet presAssocID="{3E6B2C36-73CB-4C24-9535-012817458977}" presName="hierRoot2" presStyleCnt="0">
        <dgm:presLayoutVars>
          <dgm:hierBranch val="init"/>
        </dgm:presLayoutVars>
      </dgm:prSet>
      <dgm:spPr/>
    </dgm:pt>
    <dgm:pt modelId="{9C7AF877-D205-4BD3-A3D7-0CA2CEC90F3E}" type="pres">
      <dgm:prSet presAssocID="{3E6B2C36-73CB-4C24-9535-012817458977}" presName="rootComposite" presStyleCnt="0"/>
      <dgm:spPr/>
    </dgm:pt>
    <dgm:pt modelId="{32CF8B10-DD31-4E2C-AEED-40268F57BCFA}" type="pres">
      <dgm:prSet presAssocID="{3E6B2C36-73CB-4C24-9535-012817458977}" presName="rootText" presStyleLbl="node4" presStyleIdx="0" presStyleCnt="5" custLinFactX="100000" custLinFactNeighborX="156315" custLinFactNeighborY="46331">
        <dgm:presLayoutVars>
          <dgm:chPref val="3"/>
        </dgm:presLayoutVars>
      </dgm:prSet>
      <dgm:spPr/>
    </dgm:pt>
    <dgm:pt modelId="{277D27A8-0627-48D3-8BB3-302D9DF19962}" type="pres">
      <dgm:prSet presAssocID="{3E6B2C36-73CB-4C24-9535-012817458977}" presName="rootConnector" presStyleLbl="node4" presStyleIdx="0" presStyleCnt="5"/>
      <dgm:spPr/>
    </dgm:pt>
    <dgm:pt modelId="{3C65C2AC-425D-42AE-B003-FECBAADA8DF2}" type="pres">
      <dgm:prSet presAssocID="{3E6B2C36-73CB-4C24-9535-012817458977}" presName="hierChild4" presStyleCnt="0"/>
      <dgm:spPr/>
    </dgm:pt>
    <dgm:pt modelId="{A06512AF-DAAF-4B29-91FC-9858A7FBB0BA}" type="pres">
      <dgm:prSet presAssocID="{3E6B2C36-73CB-4C24-9535-012817458977}" presName="hierChild5" presStyleCnt="0"/>
      <dgm:spPr/>
    </dgm:pt>
    <dgm:pt modelId="{2BD414E8-2BF8-48CA-BFC7-3CCCA312DE96}" type="pres">
      <dgm:prSet presAssocID="{CB7F9284-285D-41DD-B9F4-20F319A6F636}" presName="hierChild5" presStyleCnt="0"/>
      <dgm:spPr/>
    </dgm:pt>
    <dgm:pt modelId="{3B8F1E0D-9B4F-40E1-95DF-6C609FF8A262}" type="pres">
      <dgm:prSet presAssocID="{9A5CF3D8-6F50-4D3C-9FDD-583A88FF0381}" presName="Name37" presStyleLbl="parChTrans1D3" presStyleIdx="1" presStyleCnt="3"/>
      <dgm:spPr/>
    </dgm:pt>
    <dgm:pt modelId="{14277695-B92C-45FB-AE29-DB6A979722FC}" type="pres">
      <dgm:prSet presAssocID="{2E89EBDE-2AB9-4F69-84B6-82E5B82F46D7}" presName="hierRoot2" presStyleCnt="0">
        <dgm:presLayoutVars>
          <dgm:hierBranch val="init"/>
        </dgm:presLayoutVars>
      </dgm:prSet>
      <dgm:spPr/>
    </dgm:pt>
    <dgm:pt modelId="{7D72B173-8800-42B6-9431-598F94ABC18E}" type="pres">
      <dgm:prSet presAssocID="{2E89EBDE-2AB9-4F69-84B6-82E5B82F46D7}" presName="rootComposite" presStyleCnt="0"/>
      <dgm:spPr/>
    </dgm:pt>
    <dgm:pt modelId="{03764252-5A3B-4CD9-89D1-B5868827FEB4}" type="pres">
      <dgm:prSet presAssocID="{2E89EBDE-2AB9-4F69-84B6-82E5B82F46D7}" presName="rootText" presStyleLbl="node3" presStyleIdx="1" presStyleCnt="3" custLinFactX="-24953" custLinFactNeighborX="-100000" custLinFactNeighborY="78947">
        <dgm:presLayoutVars>
          <dgm:chPref val="3"/>
        </dgm:presLayoutVars>
      </dgm:prSet>
      <dgm:spPr/>
    </dgm:pt>
    <dgm:pt modelId="{21ACCA8B-A01C-41FF-909D-B54DDD6005EA}" type="pres">
      <dgm:prSet presAssocID="{2E89EBDE-2AB9-4F69-84B6-82E5B82F46D7}" presName="rootConnector" presStyleLbl="node3" presStyleIdx="1" presStyleCnt="3"/>
      <dgm:spPr/>
    </dgm:pt>
    <dgm:pt modelId="{3E6F8A22-92FD-4991-8DDA-88A39FEFC100}" type="pres">
      <dgm:prSet presAssocID="{2E89EBDE-2AB9-4F69-84B6-82E5B82F46D7}" presName="hierChild4" presStyleCnt="0"/>
      <dgm:spPr/>
    </dgm:pt>
    <dgm:pt modelId="{F1F404BF-E6D3-490F-A108-7A2657DCDFD5}" type="pres">
      <dgm:prSet presAssocID="{F41CBDF4-CDEA-4312-A767-AEE969F14552}" presName="Name37" presStyleLbl="parChTrans1D4" presStyleIdx="1" presStyleCnt="5"/>
      <dgm:spPr/>
    </dgm:pt>
    <dgm:pt modelId="{08CC16AE-ACD9-40F9-9F3E-739EFA0071EB}" type="pres">
      <dgm:prSet presAssocID="{3F92932A-24E1-40F9-9037-06AB4282AA1E}" presName="hierRoot2" presStyleCnt="0">
        <dgm:presLayoutVars>
          <dgm:hierBranch val="init"/>
        </dgm:presLayoutVars>
      </dgm:prSet>
      <dgm:spPr/>
    </dgm:pt>
    <dgm:pt modelId="{099D20C8-C0CA-49A9-ABAC-B3EBCB26BA4A}" type="pres">
      <dgm:prSet presAssocID="{3F92932A-24E1-40F9-9037-06AB4282AA1E}" presName="rootComposite" presStyleCnt="0"/>
      <dgm:spPr/>
    </dgm:pt>
    <dgm:pt modelId="{53B2902B-57DD-4CD8-875C-0336EA3CBFBD}" type="pres">
      <dgm:prSet presAssocID="{3F92932A-24E1-40F9-9037-06AB4282AA1E}" presName="rootText" presStyleLbl="node4" presStyleIdx="1" presStyleCnt="5" custLinFactX="-30261" custLinFactNeighborX="-100000" custLinFactNeighborY="81682">
        <dgm:presLayoutVars>
          <dgm:chPref val="3"/>
        </dgm:presLayoutVars>
      </dgm:prSet>
      <dgm:spPr/>
    </dgm:pt>
    <dgm:pt modelId="{90E9960F-84AF-4E7B-A2E8-F19D89767646}" type="pres">
      <dgm:prSet presAssocID="{3F92932A-24E1-40F9-9037-06AB4282AA1E}" presName="rootConnector" presStyleLbl="node4" presStyleIdx="1" presStyleCnt="5"/>
      <dgm:spPr/>
    </dgm:pt>
    <dgm:pt modelId="{C82ED2C4-B255-45AC-AC34-17BC27F1BA86}" type="pres">
      <dgm:prSet presAssocID="{3F92932A-24E1-40F9-9037-06AB4282AA1E}" presName="hierChild4" presStyleCnt="0"/>
      <dgm:spPr/>
    </dgm:pt>
    <dgm:pt modelId="{D5E2FE69-DB71-4015-8959-35C11A79220D}" type="pres">
      <dgm:prSet presAssocID="{A9284099-9E40-415D-BA05-5AAA4D70BABC}" presName="Name37" presStyleLbl="parChTrans1D4" presStyleIdx="2" presStyleCnt="5"/>
      <dgm:spPr/>
    </dgm:pt>
    <dgm:pt modelId="{9B59491D-8184-4A66-BBAB-5DE43D10E844}" type="pres">
      <dgm:prSet presAssocID="{4922AA6C-0C52-442D-A1EF-D40F22D08435}" presName="hierRoot2" presStyleCnt="0">
        <dgm:presLayoutVars>
          <dgm:hierBranch val="init"/>
        </dgm:presLayoutVars>
      </dgm:prSet>
      <dgm:spPr/>
    </dgm:pt>
    <dgm:pt modelId="{7EACBFC5-66E6-4121-ADE8-347960BF39E2}" type="pres">
      <dgm:prSet presAssocID="{4922AA6C-0C52-442D-A1EF-D40F22D08435}" presName="rootComposite" presStyleCnt="0"/>
      <dgm:spPr/>
    </dgm:pt>
    <dgm:pt modelId="{C5413466-C044-439F-9DA1-8EFD2B5EE79C}" type="pres">
      <dgm:prSet presAssocID="{4922AA6C-0C52-442D-A1EF-D40F22D08435}" presName="rootText" presStyleLbl="node4" presStyleIdx="2" presStyleCnt="5" custLinFactX="-32874" custLinFactNeighborX="-100000" custLinFactNeighborY="80907">
        <dgm:presLayoutVars>
          <dgm:chPref val="3"/>
        </dgm:presLayoutVars>
      </dgm:prSet>
      <dgm:spPr/>
    </dgm:pt>
    <dgm:pt modelId="{67845238-E732-42F4-8DA6-51EE00D0EE4B}" type="pres">
      <dgm:prSet presAssocID="{4922AA6C-0C52-442D-A1EF-D40F22D08435}" presName="rootConnector" presStyleLbl="node4" presStyleIdx="2" presStyleCnt="5"/>
      <dgm:spPr/>
    </dgm:pt>
    <dgm:pt modelId="{423D4316-49A5-4937-B096-E59529AD14BE}" type="pres">
      <dgm:prSet presAssocID="{4922AA6C-0C52-442D-A1EF-D40F22D08435}" presName="hierChild4" presStyleCnt="0"/>
      <dgm:spPr/>
    </dgm:pt>
    <dgm:pt modelId="{25248917-50A1-41C3-84EB-D64988B678A6}" type="pres">
      <dgm:prSet presAssocID="{4922AA6C-0C52-442D-A1EF-D40F22D08435}" presName="hierChild5" presStyleCnt="0"/>
      <dgm:spPr/>
    </dgm:pt>
    <dgm:pt modelId="{CCF9B297-F125-4EB6-89C7-8703F74ADCE6}" type="pres">
      <dgm:prSet presAssocID="{3F92932A-24E1-40F9-9037-06AB4282AA1E}" presName="hierChild5" presStyleCnt="0"/>
      <dgm:spPr/>
    </dgm:pt>
    <dgm:pt modelId="{EA6A2B80-8731-4AFD-B98F-737F2640630C}" type="pres">
      <dgm:prSet presAssocID="{B9CDA229-7BC8-4777-A9E5-3357F2E6C6A9}" presName="Name37" presStyleLbl="parChTrans1D4" presStyleIdx="3" presStyleCnt="5"/>
      <dgm:spPr/>
    </dgm:pt>
    <dgm:pt modelId="{84F738AF-E479-4D98-9D8F-A33135A9C6F0}" type="pres">
      <dgm:prSet presAssocID="{FEEFA2D1-7BA8-45F8-B969-059FD36D1635}" presName="hierRoot2" presStyleCnt="0">
        <dgm:presLayoutVars>
          <dgm:hierBranch val="init"/>
        </dgm:presLayoutVars>
      </dgm:prSet>
      <dgm:spPr/>
    </dgm:pt>
    <dgm:pt modelId="{A7D68339-556F-483C-81E6-CB795B6AA1A3}" type="pres">
      <dgm:prSet presAssocID="{FEEFA2D1-7BA8-45F8-B969-059FD36D1635}" presName="rootComposite" presStyleCnt="0"/>
      <dgm:spPr/>
    </dgm:pt>
    <dgm:pt modelId="{F1F805B6-2358-40B8-89EF-6C99049C9723}" type="pres">
      <dgm:prSet presAssocID="{FEEFA2D1-7BA8-45F8-B969-059FD36D1635}" presName="rootText" presStyleLbl="node4" presStyleIdx="3" presStyleCnt="5" custLinFactX="-30261" custLinFactNeighborX="-100000" custLinFactNeighborY="81682">
        <dgm:presLayoutVars>
          <dgm:chPref val="3"/>
        </dgm:presLayoutVars>
      </dgm:prSet>
      <dgm:spPr/>
    </dgm:pt>
    <dgm:pt modelId="{66794D7B-6BC0-40C8-B15F-8ADD566D4BAD}" type="pres">
      <dgm:prSet presAssocID="{FEEFA2D1-7BA8-45F8-B969-059FD36D1635}" presName="rootConnector" presStyleLbl="node4" presStyleIdx="3" presStyleCnt="5"/>
      <dgm:spPr/>
    </dgm:pt>
    <dgm:pt modelId="{4B746038-1372-4050-AB4C-2C76ADDADC36}" type="pres">
      <dgm:prSet presAssocID="{FEEFA2D1-7BA8-45F8-B969-059FD36D1635}" presName="hierChild4" presStyleCnt="0"/>
      <dgm:spPr/>
    </dgm:pt>
    <dgm:pt modelId="{5D2DD7C7-AD06-433E-AC2F-38553751EE03}" type="pres">
      <dgm:prSet presAssocID="{AA48511F-CC44-4A37-9E32-7B09B00D6D51}" presName="Name37" presStyleLbl="parChTrans1D4" presStyleIdx="4" presStyleCnt="5"/>
      <dgm:spPr/>
    </dgm:pt>
    <dgm:pt modelId="{9CB0DBA4-9176-4306-94D9-005D73200F5E}" type="pres">
      <dgm:prSet presAssocID="{15C62E08-360F-4621-944D-BFD55E53AC9E}" presName="hierRoot2" presStyleCnt="0">
        <dgm:presLayoutVars>
          <dgm:hierBranch val="init"/>
        </dgm:presLayoutVars>
      </dgm:prSet>
      <dgm:spPr/>
    </dgm:pt>
    <dgm:pt modelId="{6122F05F-4A24-4E3D-BD65-1EB4D9428643}" type="pres">
      <dgm:prSet presAssocID="{15C62E08-360F-4621-944D-BFD55E53AC9E}" presName="rootComposite" presStyleCnt="0"/>
      <dgm:spPr/>
    </dgm:pt>
    <dgm:pt modelId="{15B496DE-DDDB-4833-87B3-5494F2E57BEF}" type="pres">
      <dgm:prSet presAssocID="{15C62E08-360F-4621-944D-BFD55E53AC9E}" presName="rootText" presStyleLbl="node4" presStyleIdx="4" presStyleCnt="5" custLinFactX="-28437" custLinFactNeighborX="-100000" custLinFactNeighborY="80907">
        <dgm:presLayoutVars>
          <dgm:chPref val="3"/>
        </dgm:presLayoutVars>
      </dgm:prSet>
      <dgm:spPr/>
    </dgm:pt>
    <dgm:pt modelId="{CB692DED-17FA-4D08-B517-58ACC001F193}" type="pres">
      <dgm:prSet presAssocID="{15C62E08-360F-4621-944D-BFD55E53AC9E}" presName="rootConnector" presStyleLbl="node4" presStyleIdx="4" presStyleCnt="5"/>
      <dgm:spPr/>
    </dgm:pt>
    <dgm:pt modelId="{00A5B4AF-D3CC-497D-8B4A-136F8D7FEB51}" type="pres">
      <dgm:prSet presAssocID="{15C62E08-360F-4621-944D-BFD55E53AC9E}" presName="hierChild4" presStyleCnt="0"/>
      <dgm:spPr/>
    </dgm:pt>
    <dgm:pt modelId="{34B6348C-81BF-479E-9359-59D17DC9E20E}" type="pres">
      <dgm:prSet presAssocID="{15C62E08-360F-4621-944D-BFD55E53AC9E}" presName="hierChild5" presStyleCnt="0"/>
      <dgm:spPr/>
    </dgm:pt>
    <dgm:pt modelId="{5EBDB829-AAF7-433D-B6A7-152B7A70699D}" type="pres">
      <dgm:prSet presAssocID="{FEEFA2D1-7BA8-45F8-B969-059FD36D1635}" presName="hierChild5" presStyleCnt="0"/>
      <dgm:spPr/>
    </dgm:pt>
    <dgm:pt modelId="{969F3FC8-8A95-491A-B29C-84665219C311}" type="pres">
      <dgm:prSet presAssocID="{2E89EBDE-2AB9-4F69-84B6-82E5B82F46D7}" presName="hierChild5" presStyleCnt="0"/>
      <dgm:spPr/>
    </dgm:pt>
    <dgm:pt modelId="{370BCDD0-C921-4D3D-BDB6-9EAD7E47CBD5}" type="pres">
      <dgm:prSet presAssocID="{1D44C8AE-AA66-4B54-92ED-3EB10329A594}" presName="hierChild7" presStyleCnt="0"/>
      <dgm:spPr/>
    </dgm:pt>
    <dgm:pt modelId="{A1956C97-63C6-491E-AB05-C6554AF85144}" type="pres">
      <dgm:prSet presAssocID="{72F5F2A2-EA8E-40B6-AAC8-D8C96A0F9CFC}" presName="Name111" presStyleLbl="parChTrans1D2" presStyleIdx="1" presStyleCnt="2"/>
      <dgm:spPr/>
    </dgm:pt>
    <dgm:pt modelId="{119BC155-AAD5-4F11-B031-03F0DFA03417}" type="pres">
      <dgm:prSet presAssocID="{528E53B3-B3AF-4C0F-A61E-900DC0F0C78B}" presName="hierRoot3" presStyleCnt="0">
        <dgm:presLayoutVars>
          <dgm:hierBranch val="init"/>
        </dgm:presLayoutVars>
      </dgm:prSet>
      <dgm:spPr/>
    </dgm:pt>
    <dgm:pt modelId="{7C5D3FBA-4D95-4EF8-BD4B-2290EBA12645}" type="pres">
      <dgm:prSet presAssocID="{528E53B3-B3AF-4C0F-A61E-900DC0F0C78B}" presName="rootComposite3" presStyleCnt="0"/>
      <dgm:spPr/>
    </dgm:pt>
    <dgm:pt modelId="{E15CCEFC-CB8D-40D7-82DA-43E862623B48}" type="pres">
      <dgm:prSet presAssocID="{528E53B3-B3AF-4C0F-A61E-900DC0F0C78B}" presName="rootText3" presStyleLbl="asst1" presStyleIdx="1" presStyleCnt="2" custLinFactX="-100000" custLinFactNeighborX="-140901" custLinFactNeighborY="-30669">
        <dgm:presLayoutVars>
          <dgm:chPref val="3"/>
        </dgm:presLayoutVars>
      </dgm:prSet>
      <dgm:spPr/>
    </dgm:pt>
    <dgm:pt modelId="{ADD0C0A4-A44F-401A-90AF-E18429E3862F}" type="pres">
      <dgm:prSet presAssocID="{528E53B3-B3AF-4C0F-A61E-900DC0F0C78B}" presName="rootConnector3" presStyleLbl="asst1" presStyleIdx="1" presStyleCnt="2"/>
      <dgm:spPr/>
    </dgm:pt>
    <dgm:pt modelId="{B6C98F2C-2912-4AF4-8E3C-21EA60C904ED}" type="pres">
      <dgm:prSet presAssocID="{528E53B3-B3AF-4C0F-A61E-900DC0F0C78B}" presName="hierChild6" presStyleCnt="0"/>
      <dgm:spPr/>
    </dgm:pt>
    <dgm:pt modelId="{CB138BB6-117D-47FF-A2FC-6E1A3646B151}" type="pres">
      <dgm:prSet presAssocID="{17C948FA-67F8-4C17-BDFE-A16242674BE1}" presName="Name37" presStyleLbl="parChTrans1D3" presStyleIdx="2" presStyleCnt="3"/>
      <dgm:spPr/>
    </dgm:pt>
    <dgm:pt modelId="{A128A150-D775-4FD2-B16B-F8AE0ED8A832}" type="pres">
      <dgm:prSet presAssocID="{CDF231DC-58F7-44AD-AAAE-E7F0B6F5E586}" presName="hierRoot2" presStyleCnt="0">
        <dgm:presLayoutVars>
          <dgm:hierBranch val="init"/>
        </dgm:presLayoutVars>
      </dgm:prSet>
      <dgm:spPr/>
    </dgm:pt>
    <dgm:pt modelId="{5843833E-E352-43FB-802F-BEEDA88474D9}" type="pres">
      <dgm:prSet presAssocID="{CDF231DC-58F7-44AD-AAAE-E7F0B6F5E586}" presName="rootComposite" presStyleCnt="0"/>
      <dgm:spPr/>
    </dgm:pt>
    <dgm:pt modelId="{38EDD537-3877-4524-9E9A-B04E73DB06D0}" type="pres">
      <dgm:prSet presAssocID="{CDF231DC-58F7-44AD-AAAE-E7F0B6F5E586}" presName="rootText" presStyleLbl="node3" presStyleIdx="2" presStyleCnt="3" custLinFactX="-96685" custLinFactNeighborX="-100000" custLinFactNeighborY="-88331">
        <dgm:presLayoutVars>
          <dgm:chPref val="3"/>
        </dgm:presLayoutVars>
      </dgm:prSet>
      <dgm:spPr/>
    </dgm:pt>
    <dgm:pt modelId="{DD4103C8-05EC-4F84-8578-925B39062521}" type="pres">
      <dgm:prSet presAssocID="{CDF231DC-58F7-44AD-AAAE-E7F0B6F5E586}" presName="rootConnector" presStyleLbl="node3" presStyleIdx="2" presStyleCnt="3"/>
      <dgm:spPr/>
    </dgm:pt>
    <dgm:pt modelId="{AC1554EF-E83A-442E-B04B-9DFFCF61CA22}" type="pres">
      <dgm:prSet presAssocID="{CDF231DC-58F7-44AD-AAAE-E7F0B6F5E586}" presName="hierChild4" presStyleCnt="0"/>
      <dgm:spPr/>
    </dgm:pt>
    <dgm:pt modelId="{151E04DC-4D2B-47A7-8612-25EF149A5305}" type="pres">
      <dgm:prSet presAssocID="{CDF231DC-58F7-44AD-AAAE-E7F0B6F5E586}" presName="hierChild5" presStyleCnt="0"/>
      <dgm:spPr/>
    </dgm:pt>
    <dgm:pt modelId="{AE983039-35D8-4C63-8DB4-084DF37530CA}" type="pres">
      <dgm:prSet presAssocID="{528E53B3-B3AF-4C0F-A61E-900DC0F0C78B}" presName="hierChild7" presStyleCnt="0"/>
      <dgm:spPr/>
    </dgm:pt>
  </dgm:ptLst>
  <dgm:cxnLst>
    <dgm:cxn modelId="{6343210B-42C2-405D-9328-F3FC438ECA81}" type="presOf" srcId="{0E6D12C7-E459-4CB3-8561-D1B0223A6A0A}" destId="{922AAB29-332D-4935-B131-58CDB7589F77}" srcOrd="0" destOrd="0" presId="urn:microsoft.com/office/officeart/2005/8/layout/orgChart1"/>
    <dgm:cxn modelId="{E236330D-30DB-487B-8CAF-A4ED23879435}" srcId="{EF7E4781-6F9D-46E8-A020-C76D5F11B31E}" destId="{528E53B3-B3AF-4C0F-A61E-900DC0F0C78B}" srcOrd="1" destOrd="0" parTransId="{72F5F2A2-EA8E-40B6-AAC8-D8C96A0F9CFC}" sibTransId="{FE9F444C-60D7-46B3-84C9-F194F862EDBA}"/>
    <dgm:cxn modelId="{780BA41A-E60D-4AAD-BA58-009C2D76A064}" type="presOf" srcId="{EF7E4781-6F9D-46E8-A020-C76D5F11B31E}" destId="{AD6137C4-38BB-4666-932A-55EA0C4859A0}" srcOrd="1" destOrd="0" presId="urn:microsoft.com/office/officeart/2005/8/layout/orgChart1"/>
    <dgm:cxn modelId="{1C1A651F-9E0F-4853-ADDF-C458950B50AC}" type="presOf" srcId="{528E53B3-B3AF-4C0F-A61E-900DC0F0C78B}" destId="{ADD0C0A4-A44F-401A-90AF-E18429E3862F}" srcOrd="1" destOrd="0" presId="urn:microsoft.com/office/officeart/2005/8/layout/orgChart1"/>
    <dgm:cxn modelId="{065D9421-C85F-4BE9-B1C3-1498D2895107}" type="presOf" srcId="{A9284099-9E40-415D-BA05-5AAA4D70BABC}" destId="{D5E2FE69-DB71-4015-8959-35C11A79220D}" srcOrd="0" destOrd="0" presId="urn:microsoft.com/office/officeart/2005/8/layout/orgChart1"/>
    <dgm:cxn modelId="{E1D29D2D-9B4D-4681-8EE6-C688C36B1B8C}" srcId="{2E89EBDE-2AB9-4F69-84B6-82E5B82F46D7}" destId="{FEEFA2D1-7BA8-45F8-B969-059FD36D1635}" srcOrd="1" destOrd="0" parTransId="{B9CDA229-7BC8-4777-A9E5-3357F2E6C6A9}" sibTransId="{832B8725-23EB-44C9-AA75-2C0BA5CA2C97}"/>
    <dgm:cxn modelId="{4F652930-1734-4458-BB90-BCA2CA5C9D51}" type="presOf" srcId="{3E6B2C36-73CB-4C24-9535-012817458977}" destId="{32CF8B10-DD31-4E2C-AEED-40268F57BCFA}" srcOrd="0" destOrd="0" presId="urn:microsoft.com/office/officeart/2005/8/layout/orgChart1"/>
    <dgm:cxn modelId="{235F3A40-9226-4C24-A879-C234E50BB1F1}" type="presOf" srcId="{F41CBDF4-CDEA-4312-A767-AEE969F14552}" destId="{F1F404BF-E6D3-490F-A108-7A2657DCDFD5}" srcOrd="0" destOrd="0" presId="urn:microsoft.com/office/officeart/2005/8/layout/orgChart1"/>
    <dgm:cxn modelId="{2FD3455E-0697-46E1-B967-CF27E43539DF}" srcId="{528E53B3-B3AF-4C0F-A61E-900DC0F0C78B}" destId="{CDF231DC-58F7-44AD-AAAE-E7F0B6F5E586}" srcOrd="0" destOrd="0" parTransId="{17C948FA-67F8-4C17-BDFE-A16242674BE1}" sibTransId="{EA839E1E-E40F-4A0F-B1AF-463B1D699A6F}"/>
    <dgm:cxn modelId="{FA8F0860-ED5F-4098-BCB4-6FBE151C6FC2}" type="presOf" srcId="{642608FF-0DD2-4F92-A81D-5D5E58D8A9E4}" destId="{053F4EE7-E57A-4540-A73B-EBF28BAFB9F1}" srcOrd="0" destOrd="0" presId="urn:microsoft.com/office/officeart/2005/8/layout/orgChart1"/>
    <dgm:cxn modelId="{E34F5541-0D17-47E9-9AC2-2C216132D8F0}" srcId="{EF7E4781-6F9D-46E8-A020-C76D5F11B31E}" destId="{1D44C8AE-AA66-4B54-92ED-3EB10329A594}" srcOrd="0" destOrd="0" parTransId="{C7CFD387-2B78-43A7-BC09-BBBB33851CC7}" sibTransId="{F4F7DD59-286A-4F97-8A5D-9C433F10E378}"/>
    <dgm:cxn modelId="{613DB345-42FD-40F8-A07B-9BF097EAAC5E}" type="presOf" srcId="{4922AA6C-0C52-442D-A1EF-D40F22D08435}" destId="{C5413466-C044-439F-9DA1-8EFD2B5EE79C}" srcOrd="0" destOrd="0" presId="urn:microsoft.com/office/officeart/2005/8/layout/orgChart1"/>
    <dgm:cxn modelId="{DABA776A-38E2-4C56-B7E0-FDCA8ACEDEEB}" type="presOf" srcId="{FEEFA2D1-7BA8-45F8-B969-059FD36D1635}" destId="{66794D7B-6BC0-40C8-B15F-8ADD566D4BAD}" srcOrd="1" destOrd="0" presId="urn:microsoft.com/office/officeart/2005/8/layout/orgChart1"/>
    <dgm:cxn modelId="{94CDD96A-FCBC-49A2-8A6A-5F12EBCF1645}" type="presOf" srcId="{EF7E4781-6F9D-46E8-A020-C76D5F11B31E}" destId="{7414552E-D7A8-4D75-A066-A4AE5805EABD}" srcOrd="0" destOrd="0" presId="urn:microsoft.com/office/officeart/2005/8/layout/orgChart1"/>
    <dgm:cxn modelId="{E0DD556C-6663-4005-B038-CFAE38CD5EF0}" type="presOf" srcId="{528E53B3-B3AF-4C0F-A61E-900DC0F0C78B}" destId="{E15CCEFC-CB8D-40D7-82DA-43E862623B48}" srcOrd="0" destOrd="0" presId="urn:microsoft.com/office/officeart/2005/8/layout/orgChart1"/>
    <dgm:cxn modelId="{BEEDD572-48D3-4EB5-BEEC-529111BEA9F8}" srcId="{1D44C8AE-AA66-4B54-92ED-3EB10329A594}" destId="{2E89EBDE-2AB9-4F69-84B6-82E5B82F46D7}" srcOrd="1" destOrd="0" parTransId="{9A5CF3D8-6F50-4D3C-9FDD-583A88FF0381}" sibTransId="{6D8EAE49-2C51-46B7-A472-02488C8AD119}"/>
    <dgm:cxn modelId="{AFEEB973-C2BF-4CA7-8BB2-DA761B285362}" type="presOf" srcId="{CDF231DC-58F7-44AD-AAAE-E7F0B6F5E586}" destId="{DD4103C8-05EC-4F84-8578-925B39062521}" srcOrd="1" destOrd="0" presId="urn:microsoft.com/office/officeart/2005/8/layout/orgChart1"/>
    <dgm:cxn modelId="{AC1ABD74-5833-4159-82DE-AA2E4FA17962}" type="presOf" srcId="{CB7F9284-285D-41DD-B9F4-20F319A6F636}" destId="{CD9C161E-B738-43BB-810C-138A0463E028}" srcOrd="0" destOrd="0" presId="urn:microsoft.com/office/officeart/2005/8/layout/orgChart1"/>
    <dgm:cxn modelId="{21B59A55-9DBA-4016-8734-9A33631AEF32}" type="presOf" srcId="{15C62E08-360F-4621-944D-BFD55E53AC9E}" destId="{15B496DE-DDDB-4833-87B3-5494F2E57BEF}" srcOrd="0" destOrd="0" presId="urn:microsoft.com/office/officeart/2005/8/layout/orgChart1"/>
    <dgm:cxn modelId="{26E8AA75-5AB2-409C-B51B-0262828A3820}" type="presOf" srcId="{CDF231DC-58F7-44AD-AAAE-E7F0B6F5E586}" destId="{38EDD537-3877-4524-9E9A-B04E73DB06D0}" srcOrd="0" destOrd="0" presId="urn:microsoft.com/office/officeart/2005/8/layout/orgChart1"/>
    <dgm:cxn modelId="{3BD42256-DE46-4F11-B7F4-F2FA70F3F665}" type="presOf" srcId="{72F5F2A2-EA8E-40B6-AAC8-D8C96A0F9CFC}" destId="{A1956C97-63C6-491E-AB05-C6554AF85144}" srcOrd="0" destOrd="0" presId="urn:microsoft.com/office/officeart/2005/8/layout/orgChart1"/>
    <dgm:cxn modelId="{C9E84E81-D393-4CF7-B33A-C9B744402011}" type="presOf" srcId="{3F92932A-24E1-40F9-9037-06AB4282AA1E}" destId="{90E9960F-84AF-4E7B-A2E8-F19D89767646}" srcOrd="1" destOrd="0" presId="urn:microsoft.com/office/officeart/2005/8/layout/orgChart1"/>
    <dgm:cxn modelId="{86432482-D21E-435E-8E75-2C70A8D8C5A8}" type="presOf" srcId="{1D44C8AE-AA66-4B54-92ED-3EB10329A594}" destId="{8451E34C-4A5A-4527-95BA-2CB6BB53242E}" srcOrd="1" destOrd="0" presId="urn:microsoft.com/office/officeart/2005/8/layout/orgChart1"/>
    <dgm:cxn modelId="{17EF7C82-0923-409D-94E2-F6C7D3E5182D}" srcId="{1D44C8AE-AA66-4B54-92ED-3EB10329A594}" destId="{CB7F9284-285D-41DD-B9F4-20F319A6F636}" srcOrd="0" destOrd="0" parTransId="{0E6D12C7-E459-4CB3-8561-D1B0223A6A0A}" sibTransId="{9ABFF0D2-FA59-4B61-BBEE-CBD096EA6E29}"/>
    <dgm:cxn modelId="{26726283-AE8E-40CB-A56D-F73E1B83B35C}" type="presOf" srcId="{9A5CF3D8-6F50-4D3C-9FDD-583A88FF0381}" destId="{3B8F1E0D-9B4F-40E1-95DF-6C609FF8A262}" srcOrd="0" destOrd="0" presId="urn:microsoft.com/office/officeart/2005/8/layout/orgChart1"/>
    <dgm:cxn modelId="{1DDA1593-33C6-48FD-BFDF-9043DBFA9B17}" type="presOf" srcId="{FEEFA2D1-7BA8-45F8-B969-059FD36D1635}" destId="{F1F805B6-2358-40B8-89EF-6C99049C9723}" srcOrd="0" destOrd="0" presId="urn:microsoft.com/office/officeart/2005/8/layout/orgChart1"/>
    <dgm:cxn modelId="{4BD86CAA-DF48-4E15-8419-F8CFA34CC69F}" type="presOf" srcId="{C7CFD387-2B78-43A7-BC09-BBBB33851CC7}" destId="{9996C1C1-ED63-4C65-8772-EB594DB81400}" srcOrd="0" destOrd="0" presId="urn:microsoft.com/office/officeart/2005/8/layout/orgChart1"/>
    <dgm:cxn modelId="{EA0623AE-A4C0-4A1E-B3FC-0CCF4371690A}" type="presOf" srcId="{B9CDA229-7BC8-4777-A9E5-3357F2E6C6A9}" destId="{EA6A2B80-8731-4AFD-B98F-737F2640630C}" srcOrd="0" destOrd="0" presId="urn:microsoft.com/office/officeart/2005/8/layout/orgChart1"/>
    <dgm:cxn modelId="{4C55E6B3-690B-4179-8AEE-0C82FEF26747}" srcId="{3F92932A-24E1-40F9-9037-06AB4282AA1E}" destId="{4922AA6C-0C52-442D-A1EF-D40F22D08435}" srcOrd="0" destOrd="0" parTransId="{A9284099-9E40-415D-BA05-5AAA4D70BABC}" sibTransId="{95A1A7A0-EE3F-47DE-8A0A-268FF6C2AE42}"/>
    <dgm:cxn modelId="{1F3A28BA-6152-4985-90B2-959919A7596F}" type="presOf" srcId="{4922AA6C-0C52-442D-A1EF-D40F22D08435}" destId="{67845238-E732-42F4-8DA6-51EE00D0EE4B}" srcOrd="1" destOrd="0" presId="urn:microsoft.com/office/officeart/2005/8/layout/orgChart1"/>
    <dgm:cxn modelId="{F801DCBA-23D3-423D-8EF1-4DF9F5896E22}" type="presOf" srcId="{AA48511F-CC44-4A37-9E32-7B09B00D6D51}" destId="{5D2DD7C7-AD06-433E-AC2F-38553751EE03}" srcOrd="0" destOrd="0" presId="urn:microsoft.com/office/officeart/2005/8/layout/orgChart1"/>
    <dgm:cxn modelId="{3E32ACBD-9C1C-47E6-89B9-D60999ED4657}" type="presOf" srcId="{2E89EBDE-2AB9-4F69-84B6-82E5B82F46D7}" destId="{03764252-5A3B-4CD9-89D1-B5868827FEB4}" srcOrd="0" destOrd="0" presId="urn:microsoft.com/office/officeart/2005/8/layout/orgChart1"/>
    <dgm:cxn modelId="{FBC003C1-5914-4ADF-A3BD-C471BFA12D4B}" type="presOf" srcId="{17C948FA-67F8-4C17-BDFE-A16242674BE1}" destId="{CB138BB6-117D-47FF-A2FC-6E1A3646B151}" srcOrd="0" destOrd="0" presId="urn:microsoft.com/office/officeart/2005/8/layout/orgChart1"/>
    <dgm:cxn modelId="{49715DC4-B08F-41EC-8632-279B77D7F959}" type="presOf" srcId="{1D44C8AE-AA66-4B54-92ED-3EB10329A594}" destId="{73318E81-16C9-48C0-824B-EDE002522235}" srcOrd="0" destOrd="0" presId="urn:microsoft.com/office/officeart/2005/8/layout/orgChart1"/>
    <dgm:cxn modelId="{7EA419C9-7A12-433E-88C8-752B021E5826}" srcId="{CB7F9284-285D-41DD-B9F4-20F319A6F636}" destId="{3E6B2C36-73CB-4C24-9535-012817458977}" srcOrd="0" destOrd="0" parTransId="{F707B2A1-88D4-4A8B-B1B2-F94CF2E75BEB}" sibTransId="{1DE403CB-4BC0-48D8-8FEB-3130C0F9D781}"/>
    <dgm:cxn modelId="{54936BCA-C437-4F07-8321-A424A3A0021D}" srcId="{FEEFA2D1-7BA8-45F8-B969-059FD36D1635}" destId="{15C62E08-360F-4621-944D-BFD55E53AC9E}" srcOrd="0" destOrd="0" parTransId="{AA48511F-CC44-4A37-9E32-7B09B00D6D51}" sibTransId="{61B6186E-35D8-4BCC-A817-EBCC5989995B}"/>
    <dgm:cxn modelId="{D2AEC8D0-6B57-4CC7-AE74-6E7D52B3E2A0}" srcId="{642608FF-0DD2-4F92-A81D-5D5E58D8A9E4}" destId="{EF7E4781-6F9D-46E8-A020-C76D5F11B31E}" srcOrd="0" destOrd="0" parTransId="{0EB635FF-A283-4C7E-A0C4-BE35B5CB6CBF}" sibTransId="{1DE5B0EC-9BE2-4CA1-AA97-7374195036D9}"/>
    <dgm:cxn modelId="{DA0AC9DA-7BA6-4235-9C19-E1C7B907C29A}" type="presOf" srcId="{3E6B2C36-73CB-4C24-9535-012817458977}" destId="{277D27A8-0627-48D3-8BB3-302D9DF19962}" srcOrd="1" destOrd="0" presId="urn:microsoft.com/office/officeart/2005/8/layout/orgChart1"/>
    <dgm:cxn modelId="{971C01E1-AD50-4403-8FFD-85727C3972CB}" srcId="{2E89EBDE-2AB9-4F69-84B6-82E5B82F46D7}" destId="{3F92932A-24E1-40F9-9037-06AB4282AA1E}" srcOrd="0" destOrd="0" parTransId="{F41CBDF4-CDEA-4312-A767-AEE969F14552}" sibTransId="{56E095B0-02A2-4C3D-8F7D-5B99880E6CF5}"/>
    <dgm:cxn modelId="{95F0B8E3-C7EB-4BF5-85F4-E2A11C804357}" type="presOf" srcId="{2E89EBDE-2AB9-4F69-84B6-82E5B82F46D7}" destId="{21ACCA8B-A01C-41FF-909D-B54DDD6005EA}" srcOrd="1" destOrd="0" presId="urn:microsoft.com/office/officeart/2005/8/layout/orgChart1"/>
    <dgm:cxn modelId="{EDA8EDE4-A4AB-4C39-9C3D-C17808E2A814}" type="presOf" srcId="{3F92932A-24E1-40F9-9037-06AB4282AA1E}" destId="{53B2902B-57DD-4CD8-875C-0336EA3CBFBD}" srcOrd="0" destOrd="0" presId="urn:microsoft.com/office/officeart/2005/8/layout/orgChart1"/>
    <dgm:cxn modelId="{AE722AE8-FD6F-4EDB-86D8-049099B495FF}" type="presOf" srcId="{F707B2A1-88D4-4A8B-B1B2-F94CF2E75BEB}" destId="{19D21099-2FFD-4C43-A980-6957C988026D}" srcOrd="0" destOrd="0" presId="urn:microsoft.com/office/officeart/2005/8/layout/orgChart1"/>
    <dgm:cxn modelId="{3B1CECF5-FBEF-44B5-8EF3-23ED5574AC27}" type="presOf" srcId="{15C62E08-360F-4621-944D-BFD55E53AC9E}" destId="{CB692DED-17FA-4D08-B517-58ACC001F193}" srcOrd="1" destOrd="0" presId="urn:microsoft.com/office/officeart/2005/8/layout/orgChart1"/>
    <dgm:cxn modelId="{2C5C59F7-A1B5-49FF-8988-9B40D33840F9}" type="presOf" srcId="{CB7F9284-285D-41DD-B9F4-20F319A6F636}" destId="{759A0A98-A945-4091-A626-2723B58F4BFC}" srcOrd="1" destOrd="0" presId="urn:microsoft.com/office/officeart/2005/8/layout/orgChart1"/>
    <dgm:cxn modelId="{72A6F265-D602-4196-AE68-AC64F3811DB2}" type="presParOf" srcId="{053F4EE7-E57A-4540-A73B-EBF28BAFB9F1}" destId="{7F367B45-3E4B-4E47-937F-5C534C2B6992}" srcOrd="0" destOrd="0" presId="urn:microsoft.com/office/officeart/2005/8/layout/orgChart1"/>
    <dgm:cxn modelId="{D27669A6-FA02-4428-9F11-98C64093ACC7}" type="presParOf" srcId="{7F367B45-3E4B-4E47-937F-5C534C2B6992}" destId="{C757C7B3-1762-4312-9F27-A3BF6ED1E83F}" srcOrd="0" destOrd="0" presId="urn:microsoft.com/office/officeart/2005/8/layout/orgChart1"/>
    <dgm:cxn modelId="{9D9EE778-0017-465F-B173-B7A03C4B91A0}" type="presParOf" srcId="{C757C7B3-1762-4312-9F27-A3BF6ED1E83F}" destId="{7414552E-D7A8-4D75-A066-A4AE5805EABD}" srcOrd="0" destOrd="0" presId="urn:microsoft.com/office/officeart/2005/8/layout/orgChart1"/>
    <dgm:cxn modelId="{E8922D7B-1283-4DFC-98E1-B85865730744}" type="presParOf" srcId="{C757C7B3-1762-4312-9F27-A3BF6ED1E83F}" destId="{AD6137C4-38BB-4666-932A-55EA0C4859A0}" srcOrd="1" destOrd="0" presId="urn:microsoft.com/office/officeart/2005/8/layout/orgChart1"/>
    <dgm:cxn modelId="{DA0D3620-E0AA-4D49-AA47-056F8ABFA57B}" type="presParOf" srcId="{7F367B45-3E4B-4E47-937F-5C534C2B6992}" destId="{05357AB2-78C9-47F0-B1BE-0E34643A777B}" srcOrd="1" destOrd="0" presId="urn:microsoft.com/office/officeart/2005/8/layout/orgChart1"/>
    <dgm:cxn modelId="{10E8356B-00BF-4387-A965-8D62492721F9}" type="presParOf" srcId="{7F367B45-3E4B-4E47-937F-5C534C2B6992}" destId="{9E7E5562-A416-4E02-A730-B2002EED7F21}" srcOrd="2" destOrd="0" presId="urn:microsoft.com/office/officeart/2005/8/layout/orgChart1"/>
    <dgm:cxn modelId="{F5897FBC-3DCD-48D6-B4C8-DA756F934D78}" type="presParOf" srcId="{9E7E5562-A416-4E02-A730-B2002EED7F21}" destId="{9996C1C1-ED63-4C65-8772-EB594DB81400}" srcOrd="0" destOrd="0" presId="urn:microsoft.com/office/officeart/2005/8/layout/orgChart1"/>
    <dgm:cxn modelId="{59BD5E74-A467-43C7-AE86-1264B4AA35CB}" type="presParOf" srcId="{9E7E5562-A416-4E02-A730-B2002EED7F21}" destId="{D60EEAFF-8DA1-4873-AD77-E1310D321EBF}" srcOrd="1" destOrd="0" presId="urn:microsoft.com/office/officeart/2005/8/layout/orgChart1"/>
    <dgm:cxn modelId="{845BA339-727D-432E-B7A6-35E6EEA11162}" type="presParOf" srcId="{D60EEAFF-8DA1-4873-AD77-E1310D321EBF}" destId="{38F9BCBC-8AEB-420E-B292-6E8B0DFB86F3}" srcOrd="0" destOrd="0" presId="urn:microsoft.com/office/officeart/2005/8/layout/orgChart1"/>
    <dgm:cxn modelId="{252304CF-AB7A-4C1A-AC67-1AD0153CE32E}" type="presParOf" srcId="{38F9BCBC-8AEB-420E-B292-6E8B0DFB86F3}" destId="{73318E81-16C9-48C0-824B-EDE002522235}" srcOrd="0" destOrd="0" presId="urn:microsoft.com/office/officeart/2005/8/layout/orgChart1"/>
    <dgm:cxn modelId="{0D04F421-BCB6-46CA-9091-3A2AEB28421F}" type="presParOf" srcId="{38F9BCBC-8AEB-420E-B292-6E8B0DFB86F3}" destId="{8451E34C-4A5A-4527-95BA-2CB6BB53242E}" srcOrd="1" destOrd="0" presId="urn:microsoft.com/office/officeart/2005/8/layout/orgChart1"/>
    <dgm:cxn modelId="{41D5B038-BA32-4AEB-9321-F0D267B1C703}" type="presParOf" srcId="{D60EEAFF-8DA1-4873-AD77-E1310D321EBF}" destId="{429C860C-970B-4402-BD0F-39EC62AD242A}" srcOrd="1" destOrd="0" presId="urn:microsoft.com/office/officeart/2005/8/layout/orgChart1"/>
    <dgm:cxn modelId="{1FE14F1C-2401-4E18-8B10-2C1937FE52AE}" type="presParOf" srcId="{429C860C-970B-4402-BD0F-39EC62AD242A}" destId="{922AAB29-332D-4935-B131-58CDB7589F77}" srcOrd="0" destOrd="0" presId="urn:microsoft.com/office/officeart/2005/8/layout/orgChart1"/>
    <dgm:cxn modelId="{A954E61C-DE47-434B-AE10-3FA2ED9A6933}" type="presParOf" srcId="{429C860C-970B-4402-BD0F-39EC62AD242A}" destId="{504A6CB6-5DDD-425E-BE32-840E66314535}" srcOrd="1" destOrd="0" presId="urn:microsoft.com/office/officeart/2005/8/layout/orgChart1"/>
    <dgm:cxn modelId="{6B5928C4-677C-42D1-BEAD-4FA021FB63E4}" type="presParOf" srcId="{504A6CB6-5DDD-425E-BE32-840E66314535}" destId="{919961D8-FF67-47F1-ADAD-799022602809}" srcOrd="0" destOrd="0" presId="urn:microsoft.com/office/officeart/2005/8/layout/orgChart1"/>
    <dgm:cxn modelId="{4FD055DC-9DF4-4BD8-83DB-33EE7665840E}" type="presParOf" srcId="{919961D8-FF67-47F1-ADAD-799022602809}" destId="{CD9C161E-B738-43BB-810C-138A0463E028}" srcOrd="0" destOrd="0" presId="urn:microsoft.com/office/officeart/2005/8/layout/orgChart1"/>
    <dgm:cxn modelId="{B0C1BE15-F064-4A78-ABF4-D7030A3041C4}" type="presParOf" srcId="{919961D8-FF67-47F1-ADAD-799022602809}" destId="{759A0A98-A945-4091-A626-2723B58F4BFC}" srcOrd="1" destOrd="0" presId="urn:microsoft.com/office/officeart/2005/8/layout/orgChart1"/>
    <dgm:cxn modelId="{1A77042D-924B-4872-B87B-3181966BE5AC}" type="presParOf" srcId="{504A6CB6-5DDD-425E-BE32-840E66314535}" destId="{DACC7970-CB9E-485D-923D-E70A441AB876}" srcOrd="1" destOrd="0" presId="urn:microsoft.com/office/officeart/2005/8/layout/orgChart1"/>
    <dgm:cxn modelId="{E36CC232-9DFD-4C7C-B4C9-7ED71FCEFCCD}" type="presParOf" srcId="{DACC7970-CB9E-485D-923D-E70A441AB876}" destId="{19D21099-2FFD-4C43-A980-6957C988026D}" srcOrd="0" destOrd="0" presId="urn:microsoft.com/office/officeart/2005/8/layout/orgChart1"/>
    <dgm:cxn modelId="{7E361F80-D48C-4321-83E7-9280E1372F54}" type="presParOf" srcId="{DACC7970-CB9E-485D-923D-E70A441AB876}" destId="{6869C697-4898-41AE-B93E-852AC06918D2}" srcOrd="1" destOrd="0" presId="urn:microsoft.com/office/officeart/2005/8/layout/orgChart1"/>
    <dgm:cxn modelId="{93013A81-BA91-4E84-944E-30C60B03709B}" type="presParOf" srcId="{6869C697-4898-41AE-B93E-852AC06918D2}" destId="{9C7AF877-D205-4BD3-A3D7-0CA2CEC90F3E}" srcOrd="0" destOrd="0" presId="urn:microsoft.com/office/officeart/2005/8/layout/orgChart1"/>
    <dgm:cxn modelId="{C11DB9C6-1506-4C8C-97AD-F863CABE27B7}" type="presParOf" srcId="{9C7AF877-D205-4BD3-A3D7-0CA2CEC90F3E}" destId="{32CF8B10-DD31-4E2C-AEED-40268F57BCFA}" srcOrd="0" destOrd="0" presId="urn:microsoft.com/office/officeart/2005/8/layout/orgChart1"/>
    <dgm:cxn modelId="{388B1EC5-DD2C-4097-A33E-EE49D5273AFC}" type="presParOf" srcId="{9C7AF877-D205-4BD3-A3D7-0CA2CEC90F3E}" destId="{277D27A8-0627-48D3-8BB3-302D9DF19962}" srcOrd="1" destOrd="0" presId="urn:microsoft.com/office/officeart/2005/8/layout/orgChart1"/>
    <dgm:cxn modelId="{6BAFCD52-DE02-4AE5-BF54-EE90F38CA2C4}" type="presParOf" srcId="{6869C697-4898-41AE-B93E-852AC06918D2}" destId="{3C65C2AC-425D-42AE-B003-FECBAADA8DF2}" srcOrd="1" destOrd="0" presId="urn:microsoft.com/office/officeart/2005/8/layout/orgChart1"/>
    <dgm:cxn modelId="{6DA287FA-F583-4E9C-9EDD-40794B617FF0}" type="presParOf" srcId="{6869C697-4898-41AE-B93E-852AC06918D2}" destId="{A06512AF-DAAF-4B29-91FC-9858A7FBB0BA}" srcOrd="2" destOrd="0" presId="urn:microsoft.com/office/officeart/2005/8/layout/orgChart1"/>
    <dgm:cxn modelId="{8671D6A4-5123-444E-8696-EB4F8E9D98BF}" type="presParOf" srcId="{504A6CB6-5DDD-425E-BE32-840E66314535}" destId="{2BD414E8-2BF8-48CA-BFC7-3CCCA312DE96}" srcOrd="2" destOrd="0" presId="urn:microsoft.com/office/officeart/2005/8/layout/orgChart1"/>
    <dgm:cxn modelId="{6A79156A-8C6A-4C66-BAF6-BFB27372D1C1}" type="presParOf" srcId="{429C860C-970B-4402-BD0F-39EC62AD242A}" destId="{3B8F1E0D-9B4F-40E1-95DF-6C609FF8A262}" srcOrd="2" destOrd="0" presId="urn:microsoft.com/office/officeart/2005/8/layout/orgChart1"/>
    <dgm:cxn modelId="{B04DC312-414B-43C6-8DE3-5BF548D7D5CE}" type="presParOf" srcId="{429C860C-970B-4402-BD0F-39EC62AD242A}" destId="{14277695-B92C-45FB-AE29-DB6A979722FC}" srcOrd="3" destOrd="0" presId="urn:microsoft.com/office/officeart/2005/8/layout/orgChart1"/>
    <dgm:cxn modelId="{38D11BAA-4C6C-47CA-A4B6-0BE41C0EE0A0}" type="presParOf" srcId="{14277695-B92C-45FB-AE29-DB6A979722FC}" destId="{7D72B173-8800-42B6-9431-598F94ABC18E}" srcOrd="0" destOrd="0" presId="urn:microsoft.com/office/officeart/2005/8/layout/orgChart1"/>
    <dgm:cxn modelId="{4837A483-85B6-46FA-B765-35347F991A8F}" type="presParOf" srcId="{7D72B173-8800-42B6-9431-598F94ABC18E}" destId="{03764252-5A3B-4CD9-89D1-B5868827FEB4}" srcOrd="0" destOrd="0" presId="urn:microsoft.com/office/officeart/2005/8/layout/orgChart1"/>
    <dgm:cxn modelId="{6E096496-36E6-4620-B564-077303665BB5}" type="presParOf" srcId="{7D72B173-8800-42B6-9431-598F94ABC18E}" destId="{21ACCA8B-A01C-41FF-909D-B54DDD6005EA}" srcOrd="1" destOrd="0" presId="urn:microsoft.com/office/officeart/2005/8/layout/orgChart1"/>
    <dgm:cxn modelId="{E34A9C2A-309A-43BD-9B9A-EE86D0F4327F}" type="presParOf" srcId="{14277695-B92C-45FB-AE29-DB6A979722FC}" destId="{3E6F8A22-92FD-4991-8DDA-88A39FEFC100}" srcOrd="1" destOrd="0" presId="urn:microsoft.com/office/officeart/2005/8/layout/orgChart1"/>
    <dgm:cxn modelId="{2D756CD2-1217-4EB4-B10A-7C4E3BDF21E0}" type="presParOf" srcId="{3E6F8A22-92FD-4991-8DDA-88A39FEFC100}" destId="{F1F404BF-E6D3-490F-A108-7A2657DCDFD5}" srcOrd="0" destOrd="0" presId="urn:microsoft.com/office/officeart/2005/8/layout/orgChart1"/>
    <dgm:cxn modelId="{C8229F40-1D26-4C98-A417-A7DAA40A379E}" type="presParOf" srcId="{3E6F8A22-92FD-4991-8DDA-88A39FEFC100}" destId="{08CC16AE-ACD9-40F9-9F3E-739EFA0071EB}" srcOrd="1" destOrd="0" presId="urn:microsoft.com/office/officeart/2005/8/layout/orgChart1"/>
    <dgm:cxn modelId="{7B03979C-758C-42D4-B24A-2FB2A886FF87}" type="presParOf" srcId="{08CC16AE-ACD9-40F9-9F3E-739EFA0071EB}" destId="{099D20C8-C0CA-49A9-ABAC-B3EBCB26BA4A}" srcOrd="0" destOrd="0" presId="urn:microsoft.com/office/officeart/2005/8/layout/orgChart1"/>
    <dgm:cxn modelId="{4CD57967-25C7-4E73-8F90-38F668067B6A}" type="presParOf" srcId="{099D20C8-C0CA-49A9-ABAC-B3EBCB26BA4A}" destId="{53B2902B-57DD-4CD8-875C-0336EA3CBFBD}" srcOrd="0" destOrd="0" presId="urn:microsoft.com/office/officeart/2005/8/layout/orgChart1"/>
    <dgm:cxn modelId="{4203D40B-DFAD-4B63-B21E-10169239F03E}" type="presParOf" srcId="{099D20C8-C0CA-49A9-ABAC-B3EBCB26BA4A}" destId="{90E9960F-84AF-4E7B-A2E8-F19D89767646}" srcOrd="1" destOrd="0" presId="urn:microsoft.com/office/officeart/2005/8/layout/orgChart1"/>
    <dgm:cxn modelId="{100E9D0E-CCB3-4491-9DD4-FDB250683124}" type="presParOf" srcId="{08CC16AE-ACD9-40F9-9F3E-739EFA0071EB}" destId="{C82ED2C4-B255-45AC-AC34-17BC27F1BA86}" srcOrd="1" destOrd="0" presId="urn:microsoft.com/office/officeart/2005/8/layout/orgChart1"/>
    <dgm:cxn modelId="{3F01EF99-342C-4E3C-B06F-07C9A2C4E5CF}" type="presParOf" srcId="{C82ED2C4-B255-45AC-AC34-17BC27F1BA86}" destId="{D5E2FE69-DB71-4015-8959-35C11A79220D}" srcOrd="0" destOrd="0" presId="urn:microsoft.com/office/officeart/2005/8/layout/orgChart1"/>
    <dgm:cxn modelId="{3C5DF0BE-F3CA-4B4B-B6FF-2DE45357E6F3}" type="presParOf" srcId="{C82ED2C4-B255-45AC-AC34-17BC27F1BA86}" destId="{9B59491D-8184-4A66-BBAB-5DE43D10E844}" srcOrd="1" destOrd="0" presId="urn:microsoft.com/office/officeart/2005/8/layout/orgChart1"/>
    <dgm:cxn modelId="{62922682-A158-48A4-9DB9-10B4D82F8800}" type="presParOf" srcId="{9B59491D-8184-4A66-BBAB-5DE43D10E844}" destId="{7EACBFC5-66E6-4121-ADE8-347960BF39E2}" srcOrd="0" destOrd="0" presId="urn:microsoft.com/office/officeart/2005/8/layout/orgChart1"/>
    <dgm:cxn modelId="{6FF6846F-64E4-4EB6-B9FE-2259B1836457}" type="presParOf" srcId="{7EACBFC5-66E6-4121-ADE8-347960BF39E2}" destId="{C5413466-C044-439F-9DA1-8EFD2B5EE79C}" srcOrd="0" destOrd="0" presId="urn:microsoft.com/office/officeart/2005/8/layout/orgChart1"/>
    <dgm:cxn modelId="{EAB1A83D-ECD5-48D4-A679-452F6A6DE7AD}" type="presParOf" srcId="{7EACBFC5-66E6-4121-ADE8-347960BF39E2}" destId="{67845238-E732-42F4-8DA6-51EE00D0EE4B}" srcOrd="1" destOrd="0" presId="urn:microsoft.com/office/officeart/2005/8/layout/orgChart1"/>
    <dgm:cxn modelId="{1F9FB57A-526F-40E5-A941-40065F2746C4}" type="presParOf" srcId="{9B59491D-8184-4A66-BBAB-5DE43D10E844}" destId="{423D4316-49A5-4937-B096-E59529AD14BE}" srcOrd="1" destOrd="0" presId="urn:microsoft.com/office/officeart/2005/8/layout/orgChart1"/>
    <dgm:cxn modelId="{E8BA2529-5594-4C7F-83B3-19445F332D83}" type="presParOf" srcId="{9B59491D-8184-4A66-BBAB-5DE43D10E844}" destId="{25248917-50A1-41C3-84EB-D64988B678A6}" srcOrd="2" destOrd="0" presId="urn:microsoft.com/office/officeart/2005/8/layout/orgChart1"/>
    <dgm:cxn modelId="{A1F46092-535B-4D8D-9476-5D79143D342F}" type="presParOf" srcId="{08CC16AE-ACD9-40F9-9F3E-739EFA0071EB}" destId="{CCF9B297-F125-4EB6-89C7-8703F74ADCE6}" srcOrd="2" destOrd="0" presId="urn:microsoft.com/office/officeart/2005/8/layout/orgChart1"/>
    <dgm:cxn modelId="{F24295F9-D1A2-43CE-8688-09D54C7662FE}" type="presParOf" srcId="{3E6F8A22-92FD-4991-8DDA-88A39FEFC100}" destId="{EA6A2B80-8731-4AFD-B98F-737F2640630C}" srcOrd="2" destOrd="0" presId="urn:microsoft.com/office/officeart/2005/8/layout/orgChart1"/>
    <dgm:cxn modelId="{2E07F0B2-B274-4FDC-804D-59E9B2E9853A}" type="presParOf" srcId="{3E6F8A22-92FD-4991-8DDA-88A39FEFC100}" destId="{84F738AF-E479-4D98-9D8F-A33135A9C6F0}" srcOrd="3" destOrd="0" presId="urn:microsoft.com/office/officeart/2005/8/layout/orgChart1"/>
    <dgm:cxn modelId="{F31F41A3-045C-4C41-85F5-7FE8522CD86E}" type="presParOf" srcId="{84F738AF-E479-4D98-9D8F-A33135A9C6F0}" destId="{A7D68339-556F-483C-81E6-CB795B6AA1A3}" srcOrd="0" destOrd="0" presId="urn:microsoft.com/office/officeart/2005/8/layout/orgChart1"/>
    <dgm:cxn modelId="{35FCF564-A992-47BD-8A84-1AAF26A9D3C7}" type="presParOf" srcId="{A7D68339-556F-483C-81E6-CB795B6AA1A3}" destId="{F1F805B6-2358-40B8-89EF-6C99049C9723}" srcOrd="0" destOrd="0" presId="urn:microsoft.com/office/officeart/2005/8/layout/orgChart1"/>
    <dgm:cxn modelId="{5C6DE5B3-635C-4E2C-A719-39A21388DA21}" type="presParOf" srcId="{A7D68339-556F-483C-81E6-CB795B6AA1A3}" destId="{66794D7B-6BC0-40C8-B15F-8ADD566D4BAD}" srcOrd="1" destOrd="0" presId="urn:microsoft.com/office/officeart/2005/8/layout/orgChart1"/>
    <dgm:cxn modelId="{BE14B796-24BD-47B0-B3FA-F82F6F03DB07}" type="presParOf" srcId="{84F738AF-E479-4D98-9D8F-A33135A9C6F0}" destId="{4B746038-1372-4050-AB4C-2C76ADDADC36}" srcOrd="1" destOrd="0" presId="urn:microsoft.com/office/officeart/2005/8/layout/orgChart1"/>
    <dgm:cxn modelId="{799D9CD4-7C53-4EDD-B66D-1ED0DACFF3E9}" type="presParOf" srcId="{4B746038-1372-4050-AB4C-2C76ADDADC36}" destId="{5D2DD7C7-AD06-433E-AC2F-38553751EE03}" srcOrd="0" destOrd="0" presId="urn:microsoft.com/office/officeart/2005/8/layout/orgChart1"/>
    <dgm:cxn modelId="{017A8705-7D42-4C03-AA43-96FFA272A52C}" type="presParOf" srcId="{4B746038-1372-4050-AB4C-2C76ADDADC36}" destId="{9CB0DBA4-9176-4306-94D9-005D73200F5E}" srcOrd="1" destOrd="0" presId="urn:microsoft.com/office/officeart/2005/8/layout/orgChart1"/>
    <dgm:cxn modelId="{6DCCDB55-DB18-4678-879D-DDA23393542C}" type="presParOf" srcId="{9CB0DBA4-9176-4306-94D9-005D73200F5E}" destId="{6122F05F-4A24-4E3D-BD65-1EB4D9428643}" srcOrd="0" destOrd="0" presId="urn:microsoft.com/office/officeart/2005/8/layout/orgChart1"/>
    <dgm:cxn modelId="{FE58E1DD-D578-486B-9AA6-D56A27E53107}" type="presParOf" srcId="{6122F05F-4A24-4E3D-BD65-1EB4D9428643}" destId="{15B496DE-DDDB-4833-87B3-5494F2E57BEF}" srcOrd="0" destOrd="0" presId="urn:microsoft.com/office/officeart/2005/8/layout/orgChart1"/>
    <dgm:cxn modelId="{7977DF19-E1B0-44C9-90E4-889E5DFCF079}" type="presParOf" srcId="{6122F05F-4A24-4E3D-BD65-1EB4D9428643}" destId="{CB692DED-17FA-4D08-B517-58ACC001F193}" srcOrd="1" destOrd="0" presId="urn:microsoft.com/office/officeart/2005/8/layout/orgChart1"/>
    <dgm:cxn modelId="{EF276DB8-6A5C-43D7-92DE-6C5CCA64C7E1}" type="presParOf" srcId="{9CB0DBA4-9176-4306-94D9-005D73200F5E}" destId="{00A5B4AF-D3CC-497D-8B4A-136F8D7FEB51}" srcOrd="1" destOrd="0" presId="urn:microsoft.com/office/officeart/2005/8/layout/orgChart1"/>
    <dgm:cxn modelId="{3D6C379E-4023-4045-BD09-9DFE61ABC925}" type="presParOf" srcId="{9CB0DBA4-9176-4306-94D9-005D73200F5E}" destId="{34B6348C-81BF-479E-9359-59D17DC9E20E}" srcOrd="2" destOrd="0" presId="urn:microsoft.com/office/officeart/2005/8/layout/orgChart1"/>
    <dgm:cxn modelId="{4282DF6C-59FF-4E7D-B5FE-F5C31EF51542}" type="presParOf" srcId="{84F738AF-E479-4D98-9D8F-A33135A9C6F0}" destId="{5EBDB829-AAF7-433D-B6A7-152B7A70699D}" srcOrd="2" destOrd="0" presId="urn:microsoft.com/office/officeart/2005/8/layout/orgChart1"/>
    <dgm:cxn modelId="{3FABF8D1-6722-4C3E-90E9-EAA1917B5DA9}" type="presParOf" srcId="{14277695-B92C-45FB-AE29-DB6A979722FC}" destId="{969F3FC8-8A95-491A-B29C-84665219C311}" srcOrd="2" destOrd="0" presId="urn:microsoft.com/office/officeart/2005/8/layout/orgChart1"/>
    <dgm:cxn modelId="{4A5F9B88-2E88-4F99-B834-095498360AF4}" type="presParOf" srcId="{D60EEAFF-8DA1-4873-AD77-E1310D321EBF}" destId="{370BCDD0-C921-4D3D-BDB6-9EAD7E47CBD5}" srcOrd="2" destOrd="0" presId="urn:microsoft.com/office/officeart/2005/8/layout/orgChart1"/>
    <dgm:cxn modelId="{51A2DE1A-E13A-418A-A04F-7E530FCEB84D}" type="presParOf" srcId="{9E7E5562-A416-4E02-A730-B2002EED7F21}" destId="{A1956C97-63C6-491E-AB05-C6554AF85144}" srcOrd="2" destOrd="0" presId="urn:microsoft.com/office/officeart/2005/8/layout/orgChart1"/>
    <dgm:cxn modelId="{99F1C2EE-B9B7-4858-BBBF-6AAAD46E7384}" type="presParOf" srcId="{9E7E5562-A416-4E02-A730-B2002EED7F21}" destId="{119BC155-AAD5-4F11-B031-03F0DFA03417}" srcOrd="3" destOrd="0" presId="urn:microsoft.com/office/officeart/2005/8/layout/orgChart1"/>
    <dgm:cxn modelId="{2C54671D-D48F-4776-AD99-834E81A023A4}" type="presParOf" srcId="{119BC155-AAD5-4F11-B031-03F0DFA03417}" destId="{7C5D3FBA-4D95-4EF8-BD4B-2290EBA12645}" srcOrd="0" destOrd="0" presId="urn:microsoft.com/office/officeart/2005/8/layout/orgChart1"/>
    <dgm:cxn modelId="{8AA43CBC-CCEF-47A7-AF01-F1951D60D270}" type="presParOf" srcId="{7C5D3FBA-4D95-4EF8-BD4B-2290EBA12645}" destId="{E15CCEFC-CB8D-40D7-82DA-43E862623B48}" srcOrd="0" destOrd="0" presId="urn:microsoft.com/office/officeart/2005/8/layout/orgChart1"/>
    <dgm:cxn modelId="{34C31B64-ACCA-4B57-B5FB-EA1CF46F5FBF}" type="presParOf" srcId="{7C5D3FBA-4D95-4EF8-BD4B-2290EBA12645}" destId="{ADD0C0A4-A44F-401A-90AF-E18429E3862F}" srcOrd="1" destOrd="0" presId="urn:microsoft.com/office/officeart/2005/8/layout/orgChart1"/>
    <dgm:cxn modelId="{B47D413A-E4EA-4A8D-8509-316EB44C1CA4}" type="presParOf" srcId="{119BC155-AAD5-4F11-B031-03F0DFA03417}" destId="{B6C98F2C-2912-4AF4-8E3C-21EA60C904ED}" srcOrd="1" destOrd="0" presId="urn:microsoft.com/office/officeart/2005/8/layout/orgChart1"/>
    <dgm:cxn modelId="{F604B5E9-9FD8-4F2D-BC6B-0445B1143A4D}" type="presParOf" srcId="{B6C98F2C-2912-4AF4-8E3C-21EA60C904ED}" destId="{CB138BB6-117D-47FF-A2FC-6E1A3646B151}" srcOrd="0" destOrd="0" presId="urn:microsoft.com/office/officeart/2005/8/layout/orgChart1"/>
    <dgm:cxn modelId="{073FFF25-C644-42AE-AFBE-89B1D8F2324B}" type="presParOf" srcId="{B6C98F2C-2912-4AF4-8E3C-21EA60C904ED}" destId="{A128A150-D775-4FD2-B16B-F8AE0ED8A832}" srcOrd="1" destOrd="0" presId="urn:microsoft.com/office/officeart/2005/8/layout/orgChart1"/>
    <dgm:cxn modelId="{65CEE1AE-E90C-4328-BAD8-223F37BB8B2C}" type="presParOf" srcId="{A128A150-D775-4FD2-B16B-F8AE0ED8A832}" destId="{5843833E-E352-43FB-802F-BEEDA88474D9}" srcOrd="0" destOrd="0" presId="urn:microsoft.com/office/officeart/2005/8/layout/orgChart1"/>
    <dgm:cxn modelId="{22C416E6-387F-49FA-B679-F812987C1E5F}" type="presParOf" srcId="{5843833E-E352-43FB-802F-BEEDA88474D9}" destId="{38EDD537-3877-4524-9E9A-B04E73DB06D0}" srcOrd="0" destOrd="0" presId="urn:microsoft.com/office/officeart/2005/8/layout/orgChart1"/>
    <dgm:cxn modelId="{6D5A62F8-5157-468D-8DAC-D49E8915B60A}" type="presParOf" srcId="{5843833E-E352-43FB-802F-BEEDA88474D9}" destId="{DD4103C8-05EC-4F84-8578-925B39062521}" srcOrd="1" destOrd="0" presId="urn:microsoft.com/office/officeart/2005/8/layout/orgChart1"/>
    <dgm:cxn modelId="{5FFC2196-B2E9-4ADA-8BE1-1271683D3F97}" type="presParOf" srcId="{A128A150-D775-4FD2-B16B-F8AE0ED8A832}" destId="{AC1554EF-E83A-442E-B04B-9DFFCF61CA22}" srcOrd="1" destOrd="0" presId="urn:microsoft.com/office/officeart/2005/8/layout/orgChart1"/>
    <dgm:cxn modelId="{3D6344B4-5A86-46E8-AE4E-E3F3B39946EE}" type="presParOf" srcId="{A128A150-D775-4FD2-B16B-F8AE0ED8A832}" destId="{151E04DC-4D2B-47A7-8612-25EF149A5305}" srcOrd="2" destOrd="0" presId="urn:microsoft.com/office/officeart/2005/8/layout/orgChart1"/>
    <dgm:cxn modelId="{D32B1859-7233-4D0D-ACC3-07E8972E72B3}" type="presParOf" srcId="{119BC155-AAD5-4F11-B031-03F0DFA03417}" destId="{AE983039-35D8-4C63-8DB4-084DF37530C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12AD16-3030-4A0D-96C3-40B830F68ED9}" type="doc">
      <dgm:prSet loTypeId="urn:microsoft.com/office/officeart/2005/8/layout/orgChart1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9424F69-B91E-4353-BAF8-B8C9DF13E2F4}">
      <dgm:prSet phldrT="[Text]"/>
      <dgm:spPr/>
      <dgm:t>
        <a:bodyPr/>
        <a:lstStyle/>
        <a:p>
          <a:r>
            <a:rPr lang="en-US" dirty="0"/>
            <a:t>Emphysematous </a:t>
          </a:r>
          <a:r>
            <a:rPr lang="en-US" dirty="0" err="1"/>
            <a:t>pyelonephritis</a:t>
          </a:r>
          <a:endParaRPr lang="en-US" dirty="0"/>
        </a:p>
      </dgm:t>
    </dgm:pt>
    <dgm:pt modelId="{42C5858C-5E2C-4575-8C2D-4AA157C0D901}" type="parTrans" cxnId="{4CED45B4-1211-4206-9A2D-33BABFDE6FB4}">
      <dgm:prSet/>
      <dgm:spPr/>
      <dgm:t>
        <a:bodyPr/>
        <a:lstStyle/>
        <a:p>
          <a:endParaRPr lang="en-US"/>
        </a:p>
      </dgm:t>
    </dgm:pt>
    <dgm:pt modelId="{37A335C9-3C02-434C-9A49-94359977AABC}" type="sibTrans" cxnId="{4CED45B4-1211-4206-9A2D-33BABFDE6FB4}">
      <dgm:prSet/>
      <dgm:spPr/>
      <dgm:t>
        <a:bodyPr/>
        <a:lstStyle/>
        <a:p>
          <a:endParaRPr lang="en-US"/>
        </a:p>
      </dgm:t>
    </dgm:pt>
    <dgm:pt modelId="{80D72823-CDA3-4433-BEAD-BEB22DF6D3EB}" type="asst">
      <dgm:prSet phldrT="[Text]"/>
      <dgm:spPr/>
      <dgm:t>
        <a:bodyPr/>
        <a:lstStyle/>
        <a:p>
          <a:r>
            <a:rPr lang="en-US" dirty="0"/>
            <a:t>HD Stable</a:t>
          </a:r>
        </a:p>
      </dgm:t>
    </dgm:pt>
    <dgm:pt modelId="{CF73DF8E-3D46-4FF0-A254-58A99F53F252}" type="parTrans" cxnId="{BD1375BD-8906-4A06-8684-35D768C76B85}">
      <dgm:prSet/>
      <dgm:spPr/>
      <dgm:t>
        <a:bodyPr/>
        <a:lstStyle/>
        <a:p>
          <a:endParaRPr lang="en-US"/>
        </a:p>
      </dgm:t>
    </dgm:pt>
    <dgm:pt modelId="{EDC2235B-6D27-473C-9218-2E5EAAD7D5D1}" type="sibTrans" cxnId="{BD1375BD-8906-4A06-8684-35D768C76B85}">
      <dgm:prSet/>
      <dgm:spPr/>
      <dgm:t>
        <a:bodyPr/>
        <a:lstStyle/>
        <a:p>
          <a:endParaRPr lang="en-US"/>
        </a:p>
      </dgm:t>
    </dgm:pt>
    <dgm:pt modelId="{EC9E57A8-CED7-4D22-AA1C-D75B9E629FD3}">
      <dgm:prSet/>
      <dgm:spPr/>
      <dgm:t>
        <a:bodyPr/>
        <a:lstStyle/>
        <a:p>
          <a:r>
            <a:rPr lang="en-US" dirty="0"/>
            <a:t>HD Unstable</a:t>
          </a:r>
        </a:p>
      </dgm:t>
    </dgm:pt>
    <dgm:pt modelId="{C4CAC6B6-0AC5-4ED1-BCBB-622F864EE136}" type="parTrans" cxnId="{0CF842C2-CE9D-4E2B-9D6F-1BDEC0BA6BA1}">
      <dgm:prSet/>
      <dgm:spPr/>
      <dgm:t>
        <a:bodyPr/>
        <a:lstStyle/>
        <a:p>
          <a:endParaRPr lang="en-US"/>
        </a:p>
      </dgm:t>
    </dgm:pt>
    <dgm:pt modelId="{87816337-DCF9-433B-A465-1DAEC70FF3C9}" type="sibTrans" cxnId="{0CF842C2-CE9D-4E2B-9D6F-1BDEC0BA6BA1}">
      <dgm:prSet/>
      <dgm:spPr/>
      <dgm:t>
        <a:bodyPr/>
        <a:lstStyle/>
        <a:p>
          <a:endParaRPr lang="en-US"/>
        </a:p>
      </dgm:t>
    </dgm:pt>
    <dgm:pt modelId="{8E0F7EC9-00F2-46A2-9556-C71C743675D4}">
      <dgm:prSet/>
      <dgm:spPr/>
      <dgm:t>
        <a:bodyPr/>
        <a:lstStyle/>
        <a:p>
          <a:r>
            <a:rPr lang="en-US" dirty="0"/>
            <a:t>Emergent stent</a:t>
          </a:r>
        </a:p>
      </dgm:t>
    </dgm:pt>
    <dgm:pt modelId="{ADDE9C8C-8C6F-4B66-83E2-457910E3D7E8}" type="parTrans" cxnId="{2F3775D6-0E0E-467B-A995-AC3BFF51FC2F}">
      <dgm:prSet/>
      <dgm:spPr/>
      <dgm:t>
        <a:bodyPr/>
        <a:lstStyle/>
        <a:p>
          <a:endParaRPr lang="en-US"/>
        </a:p>
      </dgm:t>
    </dgm:pt>
    <dgm:pt modelId="{F940DE2E-A197-4020-8641-6498AC71D7B4}" type="sibTrans" cxnId="{2F3775D6-0E0E-467B-A995-AC3BFF51FC2F}">
      <dgm:prSet/>
      <dgm:spPr/>
      <dgm:t>
        <a:bodyPr/>
        <a:lstStyle/>
        <a:p>
          <a:endParaRPr lang="en-US"/>
        </a:p>
      </dgm:t>
    </dgm:pt>
    <dgm:pt modelId="{1A25A20B-9DD9-4F60-AFD1-67788C02030C}">
      <dgm:prSet/>
      <dgm:spPr/>
      <dgm:t>
        <a:bodyPr/>
        <a:lstStyle/>
        <a:p>
          <a:r>
            <a:rPr lang="en-US" dirty="0"/>
            <a:t>Emergent PNT</a:t>
          </a:r>
        </a:p>
      </dgm:t>
    </dgm:pt>
    <dgm:pt modelId="{F6C91B1B-1748-4111-B9C2-9FDFEE445368}" type="parTrans" cxnId="{48E18361-8404-4D83-AC8A-221F7C8224BC}">
      <dgm:prSet/>
      <dgm:spPr/>
      <dgm:t>
        <a:bodyPr/>
        <a:lstStyle/>
        <a:p>
          <a:endParaRPr lang="en-US"/>
        </a:p>
      </dgm:t>
    </dgm:pt>
    <dgm:pt modelId="{9D8D6FF3-CB2E-400D-8AD7-3B05549085E5}" type="sibTrans" cxnId="{48E18361-8404-4D83-AC8A-221F7C8224BC}">
      <dgm:prSet/>
      <dgm:spPr/>
      <dgm:t>
        <a:bodyPr/>
        <a:lstStyle/>
        <a:p>
          <a:endParaRPr lang="en-US"/>
        </a:p>
      </dgm:t>
    </dgm:pt>
    <dgm:pt modelId="{2496AB42-D2F8-4A3A-9584-79AD6DE59040}" type="pres">
      <dgm:prSet presAssocID="{A812AD16-3030-4A0D-96C3-40B830F68E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28A72C6-A740-4CED-8771-B4C48CF8CCD3}" type="pres">
      <dgm:prSet presAssocID="{89424F69-B91E-4353-BAF8-B8C9DF13E2F4}" presName="hierRoot1" presStyleCnt="0">
        <dgm:presLayoutVars>
          <dgm:hierBranch val="init"/>
        </dgm:presLayoutVars>
      </dgm:prSet>
      <dgm:spPr/>
    </dgm:pt>
    <dgm:pt modelId="{8A069C1B-70B2-428C-9F7D-4BAA86175B61}" type="pres">
      <dgm:prSet presAssocID="{89424F69-B91E-4353-BAF8-B8C9DF13E2F4}" presName="rootComposite1" presStyleCnt="0"/>
      <dgm:spPr/>
    </dgm:pt>
    <dgm:pt modelId="{83AD507E-F9E3-48C5-80E4-610B337FE3EC}" type="pres">
      <dgm:prSet presAssocID="{89424F69-B91E-4353-BAF8-B8C9DF13E2F4}" presName="rootText1" presStyleLbl="node0" presStyleIdx="0" presStyleCnt="1" custLinFactY="49361" custLinFactNeighborX="-55143" custLinFactNeighborY="100000">
        <dgm:presLayoutVars>
          <dgm:chPref val="3"/>
        </dgm:presLayoutVars>
      </dgm:prSet>
      <dgm:spPr/>
    </dgm:pt>
    <dgm:pt modelId="{885F36B5-F902-402B-A602-504CA32FA097}" type="pres">
      <dgm:prSet presAssocID="{89424F69-B91E-4353-BAF8-B8C9DF13E2F4}" presName="rootConnector1" presStyleLbl="node1" presStyleIdx="0" presStyleCnt="0"/>
      <dgm:spPr/>
    </dgm:pt>
    <dgm:pt modelId="{1E889978-1E6C-4F40-BEC8-7EB6CE820E1E}" type="pres">
      <dgm:prSet presAssocID="{89424F69-B91E-4353-BAF8-B8C9DF13E2F4}" presName="hierChild2" presStyleCnt="0"/>
      <dgm:spPr/>
    </dgm:pt>
    <dgm:pt modelId="{CB4F925C-B607-4DD0-8AAC-6044148318A8}" type="pres">
      <dgm:prSet presAssocID="{C4CAC6B6-0AC5-4ED1-BCBB-622F864EE136}" presName="Name37" presStyleLbl="parChTrans1D2" presStyleIdx="0" presStyleCnt="2"/>
      <dgm:spPr/>
    </dgm:pt>
    <dgm:pt modelId="{11866FFE-A4EB-40D6-A055-71A93AE50F1F}" type="pres">
      <dgm:prSet presAssocID="{EC9E57A8-CED7-4D22-AA1C-D75B9E629FD3}" presName="hierRoot2" presStyleCnt="0">
        <dgm:presLayoutVars>
          <dgm:hierBranch val="init"/>
        </dgm:presLayoutVars>
      </dgm:prSet>
      <dgm:spPr/>
    </dgm:pt>
    <dgm:pt modelId="{83DC430A-4E91-4360-82AC-44A76DF97C80}" type="pres">
      <dgm:prSet presAssocID="{EC9E57A8-CED7-4D22-AA1C-D75B9E629FD3}" presName="rootComposite" presStyleCnt="0"/>
      <dgm:spPr/>
    </dgm:pt>
    <dgm:pt modelId="{6DC0BA7A-D330-4EE9-A000-4FD1E26E1963}" type="pres">
      <dgm:prSet presAssocID="{EC9E57A8-CED7-4D22-AA1C-D75B9E629FD3}" presName="rootText" presStyleLbl="node2" presStyleIdx="0" presStyleCnt="1" custLinFactY="-16951" custLinFactNeighborX="9731" custLinFactNeighborY="-100000">
        <dgm:presLayoutVars>
          <dgm:chPref val="3"/>
        </dgm:presLayoutVars>
      </dgm:prSet>
      <dgm:spPr/>
    </dgm:pt>
    <dgm:pt modelId="{C3708E72-60CE-4136-9098-AE685AB20C51}" type="pres">
      <dgm:prSet presAssocID="{EC9E57A8-CED7-4D22-AA1C-D75B9E629FD3}" presName="rootConnector" presStyleLbl="node2" presStyleIdx="0" presStyleCnt="1"/>
      <dgm:spPr/>
    </dgm:pt>
    <dgm:pt modelId="{E6056B80-7516-4DAA-85BF-2B07F98B4977}" type="pres">
      <dgm:prSet presAssocID="{EC9E57A8-CED7-4D22-AA1C-D75B9E629FD3}" presName="hierChild4" presStyleCnt="0"/>
      <dgm:spPr/>
    </dgm:pt>
    <dgm:pt modelId="{D57CF199-BC85-4612-A513-50223C05C9E8}" type="pres">
      <dgm:prSet presAssocID="{F6C91B1B-1748-4111-B9C2-9FDFEE445368}" presName="Name37" presStyleLbl="parChTrans1D3" presStyleIdx="0" presStyleCnt="2"/>
      <dgm:spPr/>
    </dgm:pt>
    <dgm:pt modelId="{195CB3A7-1628-44B0-BD43-59C2EF97778D}" type="pres">
      <dgm:prSet presAssocID="{1A25A20B-9DD9-4F60-AFD1-67788C02030C}" presName="hierRoot2" presStyleCnt="0">
        <dgm:presLayoutVars>
          <dgm:hierBranch val="init"/>
        </dgm:presLayoutVars>
      </dgm:prSet>
      <dgm:spPr/>
    </dgm:pt>
    <dgm:pt modelId="{32276FB2-9E6E-451E-B249-A1B67BE9C2E9}" type="pres">
      <dgm:prSet presAssocID="{1A25A20B-9DD9-4F60-AFD1-67788C02030C}" presName="rootComposite" presStyleCnt="0"/>
      <dgm:spPr/>
    </dgm:pt>
    <dgm:pt modelId="{047544AC-30A6-47F9-9C21-8096CC65718A}" type="pres">
      <dgm:prSet presAssocID="{1A25A20B-9DD9-4F60-AFD1-67788C02030C}" presName="rootText" presStyleLbl="node3" presStyleIdx="0" presStyleCnt="2" custLinFactY="-19224" custLinFactNeighborX="4692" custLinFactNeighborY="-100000">
        <dgm:presLayoutVars>
          <dgm:chPref val="3"/>
        </dgm:presLayoutVars>
      </dgm:prSet>
      <dgm:spPr/>
    </dgm:pt>
    <dgm:pt modelId="{C928644D-E0EF-416C-90FF-E0B8C9301385}" type="pres">
      <dgm:prSet presAssocID="{1A25A20B-9DD9-4F60-AFD1-67788C02030C}" presName="rootConnector" presStyleLbl="node3" presStyleIdx="0" presStyleCnt="2"/>
      <dgm:spPr/>
    </dgm:pt>
    <dgm:pt modelId="{CC9F5B0E-212C-4EE0-A478-490E90243F70}" type="pres">
      <dgm:prSet presAssocID="{1A25A20B-9DD9-4F60-AFD1-67788C02030C}" presName="hierChild4" presStyleCnt="0"/>
      <dgm:spPr/>
    </dgm:pt>
    <dgm:pt modelId="{1EBA7F23-E1C3-44D4-B6DA-3CDA45210F58}" type="pres">
      <dgm:prSet presAssocID="{1A25A20B-9DD9-4F60-AFD1-67788C02030C}" presName="hierChild5" presStyleCnt="0"/>
      <dgm:spPr/>
    </dgm:pt>
    <dgm:pt modelId="{5B29E02A-5B4C-4318-BBB0-E61AFE6C5699}" type="pres">
      <dgm:prSet presAssocID="{EC9E57A8-CED7-4D22-AA1C-D75B9E629FD3}" presName="hierChild5" presStyleCnt="0"/>
      <dgm:spPr/>
    </dgm:pt>
    <dgm:pt modelId="{E59B562E-91A1-42AB-9C51-84A391A0B7DA}" type="pres">
      <dgm:prSet presAssocID="{89424F69-B91E-4353-BAF8-B8C9DF13E2F4}" presName="hierChild3" presStyleCnt="0"/>
      <dgm:spPr/>
    </dgm:pt>
    <dgm:pt modelId="{FFF6B742-E61B-4830-B574-E131A1171C78}" type="pres">
      <dgm:prSet presAssocID="{CF73DF8E-3D46-4FF0-A254-58A99F53F252}" presName="Name111" presStyleLbl="parChTrans1D2" presStyleIdx="1" presStyleCnt="2"/>
      <dgm:spPr/>
    </dgm:pt>
    <dgm:pt modelId="{8AD2BC43-C193-4A5D-B8F2-B7EAC31DD0D1}" type="pres">
      <dgm:prSet presAssocID="{80D72823-CDA3-4433-BEAD-BEB22DF6D3EB}" presName="hierRoot3" presStyleCnt="0">
        <dgm:presLayoutVars>
          <dgm:hierBranch val="init"/>
        </dgm:presLayoutVars>
      </dgm:prSet>
      <dgm:spPr/>
    </dgm:pt>
    <dgm:pt modelId="{7175EE09-E307-4C5C-B01E-4110688B2890}" type="pres">
      <dgm:prSet presAssocID="{80D72823-CDA3-4433-BEAD-BEB22DF6D3EB}" presName="rootComposite3" presStyleCnt="0"/>
      <dgm:spPr/>
    </dgm:pt>
    <dgm:pt modelId="{08D7C34E-4B1A-4BCC-A24B-1C455D727E1A}" type="pres">
      <dgm:prSet presAssocID="{80D72823-CDA3-4433-BEAD-BEB22DF6D3EB}" presName="rootText3" presStyleLbl="asst1" presStyleIdx="0" presStyleCnt="1" custLinFactY="100000" custLinFactNeighborX="10474" custLinFactNeighborY="176834">
        <dgm:presLayoutVars>
          <dgm:chPref val="3"/>
        </dgm:presLayoutVars>
      </dgm:prSet>
      <dgm:spPr/>
    </dgm:pt>
    <dgm:pt modelId="{DC3CAA03-1E02-404C-9F17-21E5C7683737}" type="pres">
      <dgm:prSet presAssocID="{80D72823-CDA3-4433-BEAD-BEB22DF6D3EB}" presName="rootConnector3" presStyleLbl="asst1" presStyleIdx="0" presStyleCnt="1"/>
      <dgm:spPr/>
    </dgm:pt>
    <dgm:pt modelId="{BB8697E7-DAC7-4583-9B45-EDC17A0D48BD}" type="pres">
      <dgm:prSet presAssocID="{80D72823-CDA3-4433-BEAD-BEB22DF6D3EB}" presName="hierChild6" presStyleCnt="0"/>
      <dgm:spPr/>
    </dgm:pt>
    <dgm:pt modelId="{B5F18A26-7234-46C6-A638-0DD299CF8F75}" type="pres">
      <dgm:prSet presAssocID="{ADDE9C8C-8C6F-4B66-83E2-457910E3D7E8}" presName="Name37" presStyleLbl="parChTrans1D3" presStyleIdx="1" presStyleCnt="2"/>
      <dgm:spPr/>
    </dgm:pt>
    <dgm:pt modelId="{9C12CF77-D898-4203-BF3F-9C43C3AAA1AC}" type="pres">
      <dgm:prSet presAssocID="{8E0F7EC9-00F2-46A2-9556-C71C743675D4}" presName="hierRoot2" presStyleCnt="0">
        <dgm:presLayoutVars>
          <dgm:hierBranch val="init"/>
        </dgm:presLayoutVars>
      </dgm:prSet>
      <dgm:spPr/>
    </dgm:pt>
    <dgm:pt modelId="{CBFD7DF6-3CCC-4B03-8992-03F2AF41839B}" type="pres">
      <dgm:prSet presAssocID="{8E0F7EC9-00F2-46A2-9556-C71C743675D4}" presName="rootComposite" presStyleCnt="0"/>
      <dgm:spPr/>
    </dgm:pt>
    <dgm:pt modelId="{43148EEE-C456-49E0-B96D-24CB3E625618}" type="pres">
      <dgm:prSet presAssocID="{8E0F7EC9-00F2-46A2-9556-C71C743675D4}" presName="rootText" presStyleLbl="node3" presStyleIdx="1" presStyleCnt="2" custLinFactY="100000" custLinFactNeighborX="20328" custLinFactNeighborY="194523">
        <dgm:presLayoutVars>
          <dgm:chPref val="3"/>
        </dgm:presLayoutVars>
      </dgm:prSet>
      <dgm:spPr/>
    </dgm:pt>
    <dgm:pt modelId="{75285A7F-8359-45BA-A78A-10EBA2BA80FB}" type="pres">
      <dgm:prSet presAssocID="{8E0F7EC9-00F2-46A2-9556-C71C743675D4}" presName="rootConnector" presStyleLbl="node3" presStyleIdx="1" presStyleCnt="2"/>
      <dgm:spPr/>
    </dgm:pt>
    <dgm:pt modelId="{C39AC30D-7C1E-496E-AAEF-2ED50CE5A601}" type="pres">
      <dgm:prSet presAssocID="{8E0F7EC9-00F2-46A2-9556-C71C743675D4}" presName="hierChild4" presStyleCnt="0"/>
      <dgm:spPr/>
    </dgm:pt>
    <dgm:pt modelId="{0AA7D30C-598F-4D97-8786-6FD3ADB17055}" type="pres">
      <dgm:prSet presAssocID="{8E0F7EC9-00F2-46A2-9556-C71C743675D4}" presName="hierChild5" presStyleCnt="0"/>
      <dgm:spPr/>
    </dgm:pt>
    <dgm:pt modelId="{A1F3A20B-0A35-4AE3-B52E-BE7967B13B33}" type="pres">
      <dgm:prSet presAssocID="{80D72823-CDA3-4433-BEAD-BEB22DF6D3EB}" presName="hierChild7" presStyleCnt="0"/>
      <dgm:spPr/>
    </dgm:pt>
  </dgm:ptLst>
  <dgm:cxnLst>
    <dgm:cxn modelId="{98D97703-190C-4AAA-8E33-E5C984296B6C}" type="presOf" srcId="{EC9E57A8-CED7-4D22-AA1C-D75B9E629FD3}" destId="{C3708E72-60CE-4136-9098-AE685AB20C51}" srcOrd="1" destOrd="0" presId="urn:microsoft.com/office/officeart/2005/8/layout/orgChart1"/>
    <dgm:cxn modelId="{F4288E11-7B54-47F6-A864-59CA131F6656}" type="presOf" srcId="{EC9E57A8-CED7-4D22-AA1C-D75B9E629FD3}" destId="{6DC0BA7A-D330-4EE9-A000-4FD1E26E1963}" srcOrd="0" destOrd="0" presId="urn:microsoft.com/office/officeart/2005/8/layout/orgChart1"/>
    <dgm:cxn modelId="{1BCE7514-E4C1-48CF-9EF9-E9F0650B5A7A}" type="presOf" srcId="{F6C91B1B-1748-4111-B9C2-9FDFEE445368}" destId="{D57CF199-BC85-4612-A513-50223C05C9E8}" srcOrd="0" destOrd="0" presId="urn:microsoft.com/office/officeart/2005/8/layout/orgChart1"/>
    <dgm:cxn modelId="{F621CC1B-96F0-4CA2-B2AE-43B144443E6E}" type="presOf" srcId="{89424F69-B91E-4353-BAF8-B8C9DF13E2F4}" destId="{885F36B5-F902-402B-A602-504CA32FA097}" srcOrd="1" destOrd="0" presId="urn:microsoft.com/office/officeart/2005/8/layout/orgChart1"/>
    <dgm:cxn modelId="{48E18361-8404-4D83-AC8A-221F7C8224BC}" srcId="{EC9E57A8-CED7-4D22-AA1C-D75B9E629FD3}" destId="{1A25A20B-9DD9-4F60-AFD1-67788C02030C}" srcOrd="0" destOrd="0" parTransId="{F6C91B1B-1748-4111-B9C2-9FDFEE445368}" sibTransId="{9D8D6FF3-CB2E-400D-8AD7-3B05549085E5}"/>
    <dgm:cxn modelId="{67DBBD64-150C-4ADF-963B-E5ACAAD84268}" type="presOf" srcId="{80D72823-CDA3-4433-BEAD-BEB22DF6D3EB}" destId="{08D7C34E-4B1A-4BCC-A24B-1C455D727E1A}" srcOrd="0" destOrd="0" presId="urn:microsoft.com/office/officeart/2005/8/layout/orgChart1"/>
    <dgm:cxn modelId="{57F85F86-4A1A-41E4-8A87-BA7C07B36AD9}" type="presOf" srcId="{8E0F7EC9-00F2-46A2-9556-C71C743675D4}" destId="{75285A7F-8359-45BA-A78A-10EBA2BA80FB}" srcOrd="1" destOrd="0" presId="urn:microsoft.com/office/officeart/2005/8/layout/orgChart1"/>
    <dgm:cxn modelId="{15BD768C-F80C-4F8C-BB4D-2366BB9DD9AB}" type="presOf" srcId="{89424F69-B91E-4353-BAF8-B8C9DF13E2F4}" destId="{83AD507E-F9E3-48C5-80E4-610B337FE3EC}" srcOrd="0" destOrd="0" presId="urn:microsoft.com/office/officeart/2005/8/layout/orgChart1"/>
    <dgm:cxn modelId="{70588190-8F8F-45DE-AC5A-D72F7BA89EE7}" type="presOf" srcId="{8E0F7EC9-00F2-46A2-9556-C71C743675D4}" destId="{43148EEE-C456-49E0-B96D-24CB3E625618}" srcOrd="0" destOrd="0" presId="urn:microsoft.com/office/officeart/2005/8/layout/orgChart1"/>
    <dgm:cxn modelId="{F970E99A-D90B-40AF-AD6D-1A0D85B9F17B}" type="presOf" srcId="{ADDE9C8C-8C6F-4B66-83E2-457910E3D7E8}" destId="{B5F18A26-7234-46C6-A638-0DD299CF8F75}" srcOrd="0" destOrd="0" presId="urn:microsoft.com/office/officeart/2005/8/layout/orgChart1"/>
    <dgm:cxn modelId="{BDBD9CB0-BA88-480B-83E1-5DC3EE4F1ABF}" type="presOf" srcId="{A812AD16-3030-4A0D-96C3-40B830F68ED9}" destId="{2496AB42-D2F8-4A3A-9584-79AD6DE59040}" srcOrd="0" destOrd="0" presId="urn:microsoft.com/office/officeart/2005/8/layout/orgChart1"/>
    <dgm:cxn modelId="{4CED45B4-1211-4206-9A2D-33BABFDE6FB4}" srcId="{A812AD16-3030-4A0D-96C3-40B830F68ED9}" destId="{89424F69-B91E-4353-BAF8-B8C9DF13E2F4}" srcOrd="0" destOrd="0" parTransId="{42C5858C-5E2C-4575-8C2D-4AA157C0D901}" sibTransId="{37A335C9-3C02-434C-9A49-94359977AABC}"/>
    <dgm:cxn modelId="{837F2AB7-43B6-4980-85D0-FEBF5CCB15ED}" type="presOf" srcId="{1A25A20B-9DD9-4F60-AFD1-67788C02030C}" destId="{047544AC-30A6-47F9-9C21-8096CC65718A}" srcOrd="0" destOrd="0" presId="urn:microsoft.com/office/officeart/2005/8/layout/orgChart1"/>
    <dgm:cxn modelId="{D12791B9-06ED-4984-8A01-57CD779F6347}" type="presOf" srcId="{80D72823-CDA3-4433-BEAD-BEB22DF6D3EB}" destId="{DC3CAA03-1E02-404C-9F17-21E5C7683737}" srcOrd="1" destOrd="0" presId="urn:microsoft.com/office/officeart/2005/8/layout/orgChart1"/>
    <dgm:cxn modelId="{BD1375BD-8906-4A06-8684-35D768C76B85}" srcId="{89424F69-B91E-4353-BAF8-B8C9DF13E2F4}" destId="{80D72823-CDA3-4433-BEAD-BEB22DF6D3EB}" srcOrd="0" destOrd="0" parTransId="{CF73DF8E-3D46-4FF0-A254-58A99F53F252}" sibTransId="{EDC2235B-6D27-473C-9218-2E5EAAD7D5D1}"/>
    <dgm:cxn modelId="{0CF842C2-CE9D-4E2B-9D6F-1BDEC0BA6BA1}" srcId="{89424F69-B91E-4353-BAF8-B8C9DF13E2F4}" destId="{EC9E57A8-CED7-4D22-AA1C-D75B9E629FD3}" srcOrd="1" destOrd="0" parTransId="{C4CAC6B6-0AC5-4ED1-BCBB-622F864EE136}" sibTransId="{87816337-DCF9-433B-A465-1DAEC70FF3C9}"/>
    <dgm:cxn modelId="{23F0F9C4-E411-44F7-9DEE-D8E16013FD7B}" type="presOf" srcId="{CF73DF8E-3D46-4FF0-A254-58A99F53F252}" destId="{FFF6B742-E61B-4830-B574-E131A1171C78}" srcOrd="0" destOrd="0" presId="urn:microsoft.com/office/officeart/2005/8/layout/orgChart1"/>
    <dgm:cxn modelId="{2F3775D6-0E0E-467B-A995-AC3BFF51FC2F}" srcId="{80D72823-CDA3-4433-BEAD-BEB22DF6D3EB}" destId="{8E0F7EC9-00F2-46A2-9556-C71C743675D4}" srcOrd="0" destOrd="0" parTransId="{ADDE9C8C-8C6F-4B66-83E2-457910E3D7E8}" sibTransId="{F940DE2E-A197-4020-8641-6498AC71D7B4}"/>
    <dgm:cxn modelId="{EC8AD1D6-4578-46CF-B0FA-2BB189A670C2}" type="presOf" srcId="{1A25A20B-9DD9-4F60-AFD1-67788C02030C}" destId="{C928644D-E0EF-416C-90FF-E0B8C9301385}" srcOrd="1" destOrd="0" presId="urn:microsoft.com/office/officeart/2005/8/layout/orgChart1"/>
    <dgm:cxn modelId="{0D7AAEDD-432C-4003-A074-CACD946AEAB9}" type="presOf" srcId="{C4CAC6B6-0AC5-4ED1-BCBB-622F864EE136}" destId="{CB4F925C-B607-4DD0-8AAC-6044148318A8}" srcOrd="0" destOrd="0" presId="urn:microsoft.com/office/officeart/2005/8/layout/orgChart1"/>
    <dgm:cxn modelId="{771ADB27-E927-4EDF-8293-A3BF994543C6}" type="presParOf" srcId="{2496AB42-D2F8-4A3A-9584-79AD6DE59040}" destId="{228A72C6-A740-4CED-8771-B4C48CF8CCD3}" srcOrd="0" destOrd="0" presId="urn:microsoft.com/office/officeart/2005/8/layout/orgChart1"/>
    <dgm:cxn modelId="{900DB82E-A0BF-4DED-A685-7E1D8B29216F}" type="presParOf" srcId="{228A72C6-A740-4CED-8771-B4C48CF8CCD3}" destId="{8A069C1B-70B2-428C-9F7D-4BAA86175B61}" srcOrd="0" destOrd="0" presId="urn:microsoft.com/office/officeart/2005/8/layout/orgChart1"/>
    <dgm:cxn modelId="{5008DB2E-36F1-4857-BA5B-005E87E62B71}" type="presParOf" srcId="{8A069C1B-70B2-428C-9F7D-4BAA86175B61}" destId="{83AD507E-F9E3-48C5-80E4-610B337FE3EC}" srcOrd="0" destOrd="0" presId="urn:microsoft.com/office/officeart/2005/8/layout/orgChart1"/>
    <dgm:cxn modelId="{FF1AD918-E914-4AD0-B0E0-278BFC3464D6}" type="presParOf" srcId="{8A069C1B-70B2-428C-9F7D-4BAA86175B61}" destId="{885F36B5-F902-402B-A602-504CA32FA097}" srcOrd="1" destOrd="0" presId="urn:microsoft.com/office/officeart/2005/8/layout/orgChart1"/>
    <dgm:cxn modelId="{D7D26FDF-D62A-4FBC-AFC0-5DD9D2066E8D}" type="presParOf" srcId="{228A72C6-A740-4CED-8771-B4C48CF8CCD3}" destId="{1E889978-1E6C-4F40-BEC8-7EB6CE820E1E}" srcOrd="1" destOrd="0" presId="urn:microsoft.com/office/officeart/2005/8/layout/orgChart1"/>
    <dgm:cxn modelId="{2EB4B22E-5A7E-498B-8391-8E434E5C5010}" type="presParOf" srcId="{1E889978-1E6C-4F40-BEC8-7EB6CE820E1E}" destId="{CB4F925C-B607-4DD0-8AAC-6044148318A8}" srcOrd="0" destOrd="0" presId="urn:microsoft.com/office/officeart/2005/8/layout/orgChart1"/>
    <dgm:cxn modelId="{9E15FEFC-2F0E-4A75-8FC0-D03755E87EB2}" type="presParOf" srcId="{1E889978-1E6C-4F40-BEC8-7EB6CE820E1E}" destId="{11866FFE-A4EB-40D6-A055-71A93AE50F1F}" srcOrd="1" destOrd="0" presId="urn:microsoft.com/office/officeart/2005/8/layout/orgChart1"/>
    <dgm:cxn modelId="{5E93DE64-7899-41BA-8D03-E87ABCD0583D}" type="presParOf" srcId="{11866FFE-A4EB-40D6-A055-71A93AE50F1F}" destId="{83DC430A-4E91-4360-82AC-44A76DF97C80}" srcOrd="0" destOrd="0" presId="urn:microsoft.com/office/officeart/2005/8/layout/orgChart1"/>
    <dgm:cxn modelId="{244614C9-98E6-4A9F-B39F-2522B62AE3DC}" type="presParOf" srcId="{83DC430A-4E91-4360-82AC-44A76DF97C80}" destId="{6DC0BA7A-D330-4EE9-A000-4FD1E26E1963}" srcOrd="0" destOrd="0" presId="urn:microsoft.com/office/officeart/2005/8/layout/orgChart1"/>
    <dgm:cxn modelId="{CE5EF213-C135-44D2-B902-B179F8071542}" type="presParOf" srcId="{83DC430A-4E91-4360-82AC-44A76DF97C80}" destId="{C3708E72-60CE-4136-9098-AE685AB20C51}" srcOrd="1" destOrd="0" presId="urn:microsoft.com/office/officeart/2005/8/layout/orgChart1"/>
    <dgm:cxn modelId="{778ACCCC-270B-4BE6-927E-43BAEF68DDE5}" type="presParOf" srcId="{11866FFE-A4EB-40D6-A055-71A93AE50F1F}" destId="{E6056B80-7516-4DAA-85BF-2B07F98B4977}" srcOrd="1" destOrd="0" presId="urn:microsoft.com/office/officeart/2005/8/layout/orgChart1"/>
    <dgm:cxn modelId="{9D5905B3-0031-454F-B409-98DB0235C7CE}" type="presParOf" srcId="{E6056B80-7516-4DAA-85BF-2B07F98B4977}" destId="{D57CF199-BC85-4612-A513-50223C05C9E8}" srcOrd="0" destOrd="0" presId="urn:microsoft.com/office/officeart/2005/8/layout/orgChart1"/>
    <dgm:cxn modelId="{E802428E-E4D5-4996-9FCF-FCDFE2343E3B}" type="presParOf" srcId="{E6056B80-7516-4DAA-85BF-2B07F98B4977}" destId="{195CB3A7-1628-44B0-BD43-59C2EF97778D}" srcOrd="1" destOrd="0" presId="urn:microsoft.com/office/officeart/2005/8/layout/orgChart1"/>
    <dgm:cxn modelId="{344DB2D9-D51E-456A-B993-ED8660889AE0}" type="presParOf" srcId="{195CB3A7-1628-44B0-BD43-59C2EF97778D}" destId="{32276FB2-9E6E-451E-B249-A1B67BE9C2E9}" srcOrd="0" destOrd="0" presId="urn:microsoft.com/office/officeart/2005/8/layout/orgChart1"/>
    <dgm:cxn modelId="{B79605D6-94CB-4EAE-A9D0-D652F02A66F3}" type="presParOf" srcId="{32276FB2-9E6E-451E-B249-A1B67BE9C2E9}" destId="{047544AC-30A6-47F9-9C21-8096CC65718A}" srcOrd="0" destOrd="0" presId="urn:microsoft.com/office/officeart/2005/8/layout/orgChart1"/>
    <dgm:cxn modelId="{B5F6160B-BD4B-441A-8B7A-246AE9633460}" type="presParOf" srcId="{32276FB2-9E6E-451E-B249-A1B67BE9C2E9}" destId="{C928644D-E0EF-416C-90FF-E0B8C9301385}" srcOrd="1" destOrd="0" presId="urn:microsoft.com/office/officeart/2005/8/layout/orgChart1"/>
    <dgm:cxn modelId="{AA6F1295-726D-4A8B-A573-E093C037C262}" type="presParOf" srcId="{195CB3A7-1628-44B0-BD43-59C2EF97778D}" destId="{CC9F5B0E-212C-4EE0-A478-490E90243F70}" srcOrd="1" destOrd="0" presId="urn:microsoft.com/office/officeart/2005/8/layout/orgChart1"/>
    <dgm:cxn modelId="{00D3F8F8-D12C-4ACF-A2ED-D818AD271F8C}" type="presParOf" srcId="{195CB3A7-1628-44B0-BD43-59C2EF97778D}" destId="{1EBA7F23-E1C3-44D4-B6DA-3CDA45210F58}" srcOrd="2" destOrd="0" presId="urn:microsoft.com/office/officeart/2005/8/layout/orgChart1"/>
    <dgm:cxn modelId="{4A01DAEB-5B14-4978-819C-C28224182DF3}" type="presParOf" srcId="{11866FFE-A4EB-40D6-A055-71A93AE50F1F}" destId="{5B29E02A-5B4C-4318-BBB0-E61AFE6C5699}" srcOrd="2" destOrd="0" presId="urn:microsoft.com/office/officeart/2005/8/layout/orgChart1"/>
    <dgm:cxn modelId="{A28A96C1-1714-49E2-8D55-5DEB86E541B1}" type="presParOf" srcId="{228A72C6-A740-4CED-8771-B4C48CF8CCD3}" destId="{E59B562E-91A1-42AB-9C51-84A391A0B7DA}" srcOrd="2" destOrd="0" presId="urn:microsoft.com/office/officeart/2005/8/layout/orgChart1"/>
    <dgm:cxn modelId="{0640FCCC-5064-47F6-9DED-D5F59A211207}" type="presParOf" srcId="{E59B562E-91A1-42AB-9C51-84A391A0B7DA}" destId="{FFF6B742-E61B-4830-B574-E131A1171C78}" srcOrd="0" destOrd="0" presId="urn:microsoft.com/office/officeart/2005/8/layout/orgChart1"/>
    <dgm:cxn modelId="{0EDE0F16-415E-4525-AF05-765F15CE725D}" type="presParOf" srcId="{E59B562E-91A1-42AB-9C51-84A391A0B7DA}" destId="{8AD2BC43-C193-4A5D-B8F2-B7EAC31DD0D1}" srcOrd="1" destOrd="0" presId="urn:microsoft.com/office/officeart/2005/8/layout/orgChart1"/>
    <dgm:cxn modelId="{262EA01E-1FF6-4EC5-9838-E19113E7B78A}" type="presParOf" srcId="{8AD2BC43-C193-4A5D-B8F2-B7EAC31DD0D1}" destId="{7175EE09-E307-4C5C-B01E-4110688B2890}" srcOrd="0" destOrd="0" presId="urn:microsoft.com/office/officeart/2005/8/layout/orgChart1"/>
    <dgm:cxn modelId="{B0E56E91-AFBA-45FB-B33B-8F609790C2C2}" type="presParOf" srcId="{7175EE09-E307-4C5C-B01E-4110688B2890}" destId="{08D7C34E-4B1A-4BCC-A24B-1C455D727E1A}" srcOrd="0" destOrd="0" presId="urn:microsoft.com/office/officeart/2005/8/layout/orgChart1"/>
    <dgm:cxn modelId="{40D89D7D-25E8-4928-9B67-B88E0B60E882}" type="presParOf" srcId="{7175EE09-E307-4C5C-B01E-4110688B2890}" destId="{DC3CAA03-1E02-404C-9F17-21E5C7683737}" srcOrd="1" destOrd="0" presId="urn:microsoft.com/office/officeart/2005/8/layout/orgChart1"/>
    <dgm:cxn modelId="{C7FB5593-9CD7-43BC-9BEA-BB9B2F4F1E17}" type="presParOf" srcId="{8AD2BC43-C193-4A5D-B8F2-B7EAC31DD0D1}" destId="{BB8697E7-DAC7-4583-9B45-EDC17A0D48BD}" srcOrd="1" destOrd="0" presId="urn:microsoft.com/office/officeart/2005/8/layout/orgChart1"/>
    <dgm:cxn modelId="{ED5EC725-9DD6-4EF5-ADA8-AB754BF08CE0}" type="presParOf" srcId="{BB8697E7-DAC7-4583-9B45-EDC17A0D48BD}" destId="{B5F18A26-7234-46C6-A638-0DD299CF8F75}" srcOrd="0" destOrd="0" presId="urn:microsoft.com/office/officeart/2005/8/layout/orgChart1"/>
    <dgm:cxn modelId="{3E6A62E0-8429-4231-95D5-5195B0F3D873}" type="presParOf" srcId="{BB8697E7-DAC7-4583-9B45-EDC17A0D48BD}" destId="{9C12CF77-D898-4203-BF3F-9C43C3AAA1AC}" srcOrd="1" destOrd="0" presId="urn:microsoft.com/office/officeart/2005/8/layout/orgChart1"/>
    <dgm:cxn modelId="{E2F9B4C0-C659-4156-9B03-A5784F3C9624}" type="presParOf" srcId="{9C12CF77-D898-4203-BF3F-9C43C3AAA1AC}" destId="{CBFD7DF6-3CCC-4B03-8992-03F2AF41839B}" srcOrd="0" destOrd="0" presId="urn:microsoft.com/office/officeart/2005/8/layout/orgChart1"/>
    <dgm:cxn modelId="{28BC59AE-ECC4-4A8D-95D0-EAEC5DA05DCF}" type="presParOf" srcId="{CBFD7DF6-3CCC-4B03-8992-03F2AF41839B}" destId="{43148EEE-C456-49E0-B96D-24CB3E625618}" srcOrd="0" destOrd="0" presId="urn:microsoft.com/office/officeart/2005/8/layout/orgChart1"/>
    <dgm:cxn modelId="{D7FDCFCD-53BD-432E-87AF-D5A34F082186}" type="presParOf" srcId="{CBFD7DF6-3CCC-4B03-8992-03F2AF41839B}" destId="{75285A7F-8359-45BA-A78A-10EBA2BA80FB}" srcOrd="1" destOrd="0" presId="urn:microsoft.com/office/officeart/2005/8/layout/orgChart1"/>
    <dgm:cxn modelId="{2974DD71-20E0-49B6-AA0A-0F503B967E86}" type="presParOf" srcId="{9C12CF77-D898-4203-BF3F-9C43C3AAA1AC}" destId="{C39AC30D-7C1E-496E-AAEF-2ED50CE5A601}" srcOrd="1" destOrd="0" presId="urn:microsoft.com/office/officeart/2005/8/layout/orgChart1"/>
    <dgm:cxn modelId="{C5794B9F-FBA5-4924-8EEA-D960735167FF}" type="presParOf" srcId="{9C12CF77-D898-4203-BF3F-9C43C3AAA1AC}" destId="{0AA7D30C-598F-4D97-8786-6FD3ADB17055}" srcOrd="2" destOrd="0" presId="urn:microsoft.com/office/officeart/2005/8/layout/orgChart1"/>
    <dgm:cxn modelId="{F692758E-140F-4B11-A33E-7657B4C624F9}" type="presParOf" srcId="{8AD2BC43-C193-4A5D-B8F2-B7EAC31DD0D1}" destId="{A1F3A20B-0A35-4AE3-B52E-BE7967B13B3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38BB6-117D-47FF-A2FC-6E1A3646B151}">
      <dsp:nvSpPr>
        <dsp:cNvPr id="0" name=""/>
        <dsp:cNvSpPr/>
      </dsp:nvSpPr>
      <dsp:spPr>
        <a:xfrm>
          <a:off x="3310278" y="2402469"/>
          <a:ext cx="880722" cy="255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355"/>
              </a:lnTo>
              <a:lnTo>
                <a:pt x="880722" y="2553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56C97-63C6-491E-AB05-C6554AF85144}">
      <dsp:nvSpPr>
        <dsp:cNvPr id="0" name=""/>
        <dsp:cNvSpPr/>
      </dsp:nvSpPr>
      <dsp:spPr>
        <a:xfrm>
          <a:off x="2068364" y="1243345"/>
          <a:ext cx="498261" cy="787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7297"/>
              </a:lnTo>
              <a:lnTo>
                <a:pt x="498261" y="7872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2DD7C7-AD06-433E-AC2F-38553751EE03}">
      <dsp:nvSpPr>
        <dsp:cNvPr id="0" name=""/>
        <dsp:cNvSpPr/>
      </dsp:nvSpPr>
      <dsp:spPr>
        <a:xfrm>
          <a:off x="2189445" y="5349942"/>
          <a:ext cx="250224" cy="678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396"/>
              </a:lnTo>
              <a:lnTo>
                <a:pt x="250224" y="678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A2B80-8731-4AFD-B98F-737F2640630C}">
      <dsp:nvSpPr>
        <dsp:cNvPr id="0" name=""/>
        <dsp:cNvSpPr/>
      </dsp:nvSpPr>
      <dsp:spPr>
        <a:xfrm>
          <a:off x="1963494" y="4273617"/>
          <a:ext cx="820873" cy="332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505"/>
              </a:lnTo>
              <a:lnTo>
                <a:pt x="820873" y="176505"/>
              </a:lnTo>
              <a:lnTo>
                <a:pt x="820873" y="3326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2FE69-DB71-4015-8959-35C11A79220D}">
      <dsp:nvSpPr>
        <dsp:cNvPr id="0" name=""/>
        <dsp:cNvSpPr/>
      </dsp:nvSpPr>
      <dsp:spPr>
        <a:xfrm>
          <a:off x="389807" y="5349942"/>
          <a:ext cx="184232" cy="678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8396"/>
              </a:lnTo>
              <a:lnTo>
                <a:pt x="184232" y="6783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404BF-E6D3-490F-A108-7A2657DCDFD5}">
      <dsp:nvSpPr>
        <dsp:cNvPr id="0" name=""/>
        <dsp:cNvSpPr/>
      </dsp:nvSpPr>
      <dsp:spPr>
        <a:xfrm>
          <a:off x="984728" y="4273617"/>
          <a:ext cx="978765" cy="332672"/>
        </a:xfrm>
        <a:custGeom>
          <a:avLst/>
          <a:gdLst/>
          <a:ahLst/>
          <a:cxnLst/>
          <a:rect l="0" t="0" r="0" b="0"/>
          <a:pathLst>
            <a:path>
              <a:moveTo>
                <a:pt x="978765" y="0"/>
              </a:moveTo>
              <a:lnTo>
                <a:pt x="978765" y="176505"/>
              </a:lnTo>
              <a:lnTo>
                <a:pt x="0" y="176505"/>
              </a:lnTo>
              <a:lnTo>
                <a:pt x="0" y="33267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F1E0D-9B4F-40E1-95DF-6C609FF8A262}">
      <dsp:nvSpPr>
        <dsp:cNvPr id="0" name=""/>
        <dsp:cNvSpPr/>
      </dsp:nvSpPr>
      <dsp:spPr>
        <a:xfrm>
          <a:off x="992031" y="2982027"/>
          <a:ext cx="971462" cy="547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770"/>
              </a:lnTo>
              <a:lnTo>
                <a:pt x="971462" y="391770"/>
              </a:lnTo>
              <a:lnTo>
                <a:pt x="971462" y="5479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21099-2FFD-4C43-A980-6957C988026D}">
      <dsp:nvSpPr>
        <dsp:cNvPr id="0" name=""/>
        <dsp:cNvSpPr/>
      </dsp:nvSpPr>
      <dsp:spPr>
        <a:xfrm>
          <a:off x="3653934" y="4096449"/>
          <a:ext cx="537065" cy="618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778"/>
              </a:lnTo>
              <a:lnTo>
                <a:pt x="537065" y="6187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AAB29-332D-4935-B131-58CDB7589F77}">
      <dsp:nvSpPr>
        <dsp:cNvPr id="0" name=""/>
        <dsp:cNvSpPr/>
      </dsp:nvSpPr>
      <dsp:spPr>
        <a:xfrm>
          <a:off x="992031" y="2982027"/>
          <a:ext cx="3256825" cy="370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603"/>
              </a:lnTo>
              <a:lnTo>
                <a:pt x="3256825" y="214603"/>
              </a:lnTo>
              <a:lnTo>
                <a:pt x="3256825" y="3707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6C1C1-ED63-4C65-8772-EB594DB81400}">
      <dsp:nvSpPr>
        <dsp:cNvPr id="0" name=""/>
        <dsp:cNvSpPr/>
      </dsp:nvSpPr>
      <dsp:spPr>
        <a:xfrm>
          <a:off x="1735683" y="1243345"/>
          <a:ext cx="332680" cy="1366855"/>
        </a:xfrm>
        <a:custGeom>
          <a:avLst/>
          <a:gdLst/>
          <a:ahLst/>
          <a:cxnLst/>
          <a:rect l="0" t="0" r="0" b="0"/>
          <a:pathLst>
            <a:path>
              <a:moveTo>
                <a:pt x="332680" y="0"/>
              </a:moveTo>
              <a:lnTo>
                <a:pt x="332680" y="1366855"/>
              </a:lnTo>
              <a:lnTo>
                <a:pt x="0" y="13668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4552E-D7A8-4D75-A066-A4AE5805EABD}">
      <dsp:nvSpPr>
        <dsp:cNvPr id="0" name=""/>
        <dsp:cNvSpPr/>
      </dsp:nvSpPr>
      <dsp:spPr>
        <a:xfrm>
          <a:off x="1324711" y="499693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Obstructing stone</a:t>
          </a:r>
        </a:p>
      </dsp:txBody>
      <dsp:txXfrm>
        <a:off x="1324711" y="499693"/>
        <a:ext cx="1487304" cy="743652"/>
      </dsp:txXfrm>
    </dsp:sp>
    <dsp:sp modelId="{73318E81-16C9-48C0-824B-EDE002522235}">
      <dsp:nvSpPr>
        <dsp:cNvPr id="0" name=""/>
        <dsp:cNvSpPr/>
      </dsp:nvSpPr>
      <dsp:spPr>
        <a:xfrm>
          <a:off x="248379" y="2238374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HD stable</a:t>
          </a:r>
        </a:p>
      </dsp:txBody>
      <dsp:txXfrm>
        <a:off x="248379" y="2238374"/>
        <a:ext cx="1487304" cy="743652"/>
      </dsp:txXfrm>
    </dsp:sp>
    <dsp:sp modelId="{CD9C161E-B738-43BB-810C-138A0463E028}">
      <dsp:nvSpPr>
        <dsp:cNvPr id="0" name=""/>
        <dsp:cNvSpPr/>
      </dsp:nvSpPr>
      <dsp:spPr>
        <a:xfrm>
          <a:off x="3505204" y="3352797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Infected</a:t>
          </a:r>
        </a:p>
      </dsp:txBody>
      <dsp:txXfrm>
        <a:off x="3505204" y="3352797"/>
        <a:ext cx="1487304" cy="743652"/>
      </dsp:txXfrm>
    </dsp:sp>
    <dsp:sp modelId="{32CF8B10-DD31-4E2C-AEED-40268F57BCFA}">
      <dsp:nvSpPr>
        <dsp:cNvPr id="0" name=""/>
        <dsp:cNvSpPr/>
      </dsp:nvSpPr>
      <dsp:spPr>
        <a:xfrm>
          <a:off x="4191000" y="4343401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Urgent stent or PNT</a:t>
          </a:r>
        </a:p>
      </dsp:txBody>
      <dsp:txXfrm>
        <a:off x="4191000" y="4343401"/>
        <a:ext cx="1487304" cy="743652"/>
      </dsp:txXfrm>
    </dsp:sp>
    <dsp:sp modelId="{03764252-5A3B-4CD9-89D1-B5868827FEB4}">
      <dsp:nvSpPr>
        <dsp:cNvPr id="0" name=""/>
        <dsp:cNvSpPr/>
      </dsp:nvSpPr>
      <dsp:spPr>
        <a:xfrm>
          <a:off x="1219842" y="3529965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Non-infected</a:t>
          </a:r>
        </a:p>
      </dsp:txBody>
      <dsp:txXfrm>
        <a:off x="1219842" y="3529965"/>
        <a:ext cx="1487304" cy="743652"/>
      </dsp:txXfrm>
    </dsp:sp>
    <dsp:sp modelId="{53B2902B-57DD-4CD8-875C-0336EA3CBFBD}">
      <dsp:nvSpPr>
        <dsp:cNvPr id="0" name=""/>
        <dsp:cNvSpPr/>
      </dsp:nvSpPr>
      <dsp:spPr>
        <a:xfrm>
          <a:off x="241076" y="4606290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Pain Controlled</a:t>
          </a:r>
        </a:p>
      </dsp:txBody>
      <dsp:txXfrm>
        <a:off x="241076" y="4606290"/>
        <a:ext cx="1487304" cy="743652"/>
      </dsp:txXfrm>
    </dsp:sp>
    <dsp:sp modelId="{C5413466-C044-439F-9DA1-8EFD2B5EE79C}">
      <dsp:nvSpPr>
        <dsp:cNvPr id="0" name=""/>
        <dsp:cNvSpPr/>
      </dsp:nvSpPr>
      <dsp:spPr>
        <a:xfrm>
          <a:off x="574039" y="5656513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Outpatient mgmt or treat same day</a:t>
          </a:r>
        </a:p>
      </dsp:txBody>
      <dsp:txXfrm>
        <a:off x="574039" y="5656513"/>
        <a:ext cx="1487304" cy="743652"/>
      </dsp:txXfrm>
    </dsp:sp>
    <dsp:sp modelId="{F1F805B6-2358-40B8-89EF-6C99049C9723}">
      <dsp:nvSpPr>
        <dsp:cNvPr id="0" name=""/>
        <dsp:cNvSpPr/>
      </dsp:nvSpPr>
      <dsp:spPr>
        <a:xfrm>
          <a:off x="2040715" y="4606290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Pain Uncontrolled</a:t>
          </a:r>
        </a:p>
      </dsp:txBody>
      <dsp:txXfrm>
        <a:off x="2040715" y="4606290"/>
        <a:ext cx="1487304" cy="743652"/>
      </dsp:txXfrm>
    </dsp:sp>
    <dsp:sp modelId="{15B496DE-DDDB-4833-87B3-5494F2E57BEF}">
      <dsp:nvSpPr>
        <dsp:cNvPr id="0" name=""/>
        <dsp:cNvSpPr/>
      </dsp:nvSpPr>
      <dsp:spPr>
        <a:xfrm>
          <a:off x="2439669" y="5656513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Stent when able</a:t>
          </a:r>
        </a:p>
      </dsp:txBody>
      <dsp:txXfrm>
        <a:off x="2439669" y="5656513"/>
        <a:ext cx="1487304" cy="743652"/>
      </dsp:txXfrm>
    </dsp:sp>
    <dsp:sp modelId="{E15CCEFC-CB8D-40D7-82DA-43E862623B48}">
      <dsp:nvSpPr>
        <dsp:cNvPr id="0" name=""/>
        <dsp:cNvSpPr/>
      </dsp:nvSpPr>
      <dsp:spPr>
        <a:xfrm>
          <a:off x="2566626" y="1658816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HD Unstable</a:t>
          </a:r>
        </a:p>
      </dsp:txBody>
      <dsp:txXfrm>
        <a:off x="2566626" y="1658816"/>
        <a:ext cx="1487304" cy="743652"/>
      </dsp:txXfrm>
    </dsp:sp>
    <dsp:sp modelId="{38EDD537-3877-4524-9E9A-B04E73DB06D0}">
      <dsp:nvSpPr>
        <dsp:cNvPr id="0" name=""/>
        <dsp:cNvSpPr/>
      </dsp:nvSpPr>
      <dsp:spPr>
        <a:xfrm>
          <a:off x="4191000" y="2285998"/>
          <a:ext cx="1487304" cy="74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Emergent PNT</a:t>
          </a:r>
        </a:p>
      </dsp:txBody>
      <dsp:txXfrm>
        <a:off x="4191000" y="2285998"/>
        <a:ext cx="1487304" cy="7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18A26-7234-46C6-A638-0DD299CF8F75}">
      <dsp:nvSpPr>
        <dsp:cNvPr id="0" name=""/>
        <dsp:cNvSpPr/>
      </dsp:nvSpPr>
      <dsp:spPr>
        <a:xfrm>
          <a:off x="3125685" y="3963885"/>
          <a:ext cx="379514" cy="759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769"/>
              </a:lnTo>
              <a:lnTo>
                <a:pt x="379514" y="759769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6B742-E61B-4830-B574-E131A1171C78}">
      <dsp:nvSpPr>
        <dsp:cNvPr id="0" name=""/>
        <dsp:cNvSpPr/>
      </dsp:nvSpPr>
      <dsp:spPr>
        <a:xfrm>
          <a:off x="3889173" y="1906491"/>
          <a:ext cx="150911" cy="1675650"/>
        </a:xfrm>
        <a:custGeom>
          <a:avLst/>
          <a:gdLst/>
          <a:ahLst/>
          <a:cxnLst/>
          <a:rect l="0" t="0" r="0" b="0"/>
          <a:pathLst>
            <a:path>
              <a:moveTo>
                <a:pt x="150911" y="0"/>
              </a:moveTo>
              <a:lnTo>
                <a:pt x="150911" y="1675650"/>
              </a:lnTo>
              <a:lnTo>
                <a:pt x="0" y="167565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7CF199-BC85-4612-A513-50223C05C9E8}">
      <dsp:nvSpPr>
        <dsp:cNvPr id="0" name=""/>
        <dsp:cNvSpPr/>
      </dsp:nvSpPr>
      <dsp:spPr>
        <a:xfrm>
          <a:off x="4419905" y="3125690"/>
          <a:ext cx="152102" cy="685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055"/>
              </a:lnTo>
              <a:lnTo>
                <a:pt x="152102" y="6850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F925C-B607-4DD0-8AAC-6044148318A8}">
      <dsp:nvSpPr>
        <dsp:cNvPr id="0" name=""/>
        <dsp:cNvSpPr/>
      </dsp:nvSpPr>
      <dsp:spPr>
        <a:xfrm>
          <a:off x="4040085" y="1906491"/>
          <a:ext cx="990610" cy="455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378"/>
              </a:lnTo>
              <a:lnTo>
                <a:pt x="990610" y="295378"/>
              </a:lnTo>
              <a:lnTo>
                <a:pt x="990610" y="45571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D507E-F9E3-48C5-80E4-610B337FE3EC}">
      <dsp:nvSpPr>
        <dsp:cNvPr id="0" name=""/>
        <dsp:cNvSpPr/>
      </dsp:nvSpPr>
      <dsp:spPr>
        <a:xfrm>
          <a:off x="3276596" y="1143002"/>
          <a:ext cx="1526976" cy="7634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Emphysematous </a:t>
          </a:r>
          <a:r>
            <a:rPr lang="en-US" sz="1700" kern="1200" dirty="0" err="1"/>
            <a:t>pyelonephritis</a:t>
          </a:r>
          <a:endParaRPr lang="en-US" sz="1700" kern="1200" dirty="0"/>
        </a:p>
      </dsp:txBody>
      <dsp:txXfrm>
        <a:off x="3276596" y="1143002"/>
        <a:ext cx="1526976" cy="763488"/>
      </dsp:txXfrm>
    </dsp:sp>
    <dsp:sp modelId="{6DC0BA7A-D330-4EE9-A000-4FD1E26E1963}">
      <dsp:nvSpPr>
        <dsp:cNvPr id="0" name=""/>
        <dsp:cNvSpPr/>
      </dsp:nvSpPr>
      <dsp:spPr>
        <a:xfrm>
          <a:off x="4267207" y="2362202"/>
          <a:ext cx="1526976" cy="7634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HD Unstable</a:t>
          </a:r>
        </a:p>
      </dsp:txBody>
      <dsp:txXfrm>
        <a:off x="4267207" y="2362202"/>
        <a:ext cx="1526976" cy="763488"/>
      </dsp:txXfrm>
    </dsp:sp>
    <dsp:sp modelId="{047544AC-30A6-47F9-9C21-8096CC65718A}">
      <dsp:nvSpPr>
        <dsp:cNvPr id="0" name=""/>
        <dsp:cNvSpPr/>
      </dsp:nvSpPr>
      <dsp:spPr>
        <a:xfrm>
          <a:off x="4572007" y="3429001"/>
          <a:ext cx="1526976" cy="7634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Emergent PNT</a:t>
          </a:r>
        </a:p>
      </dsp:txBody>
      <dsp:txXfrm>
        <a:off x="4572007" y="3429001"/>
        <a:ext cx="1526976" cy="763488"/>
      </dsp:txXfrm>
    </dsp:sp>
    <dsp:sp modelId="{08D7C34E-4B1A-4BCC-A24B-1C455D727E1A}">
      <dsp:nvSpPr>
        <dsp:cNvPr id="0" name=""/>
        <dsp:cNvSpPr/>
      </dsp:nvSpPr>
      <dsp:spPr>
        <a:xfrm>
          <a:off x="2362197" y="3200397"/>
          <a:ext cx="1526976" cy="7634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HD Stable</a:t>
          </a:r>
        </a:p>
      </dsp:txBody>
      <dsp:txXfrm>
        <a:off x="2362197" y="3200397"/>
        <a:ext cx="1526976" cy="763488"/>
      </dsp:txXfrm>
    </dsp:sp>
    <dsp:sp modelId="{43148EEE-C456-49E0-B96D-24CB3E625618}">
      <dsp:nvSpPr>
        <dsp:cNvPr id="0" name=""/>
        <dsp:cNvSpPr/>
      </dsp:nvSpPr>
      <dsp:spPr>
        <a:xfrm>
          <a:off x="3505200" y="4341911"/>
          <a:ext cx="1526976" cy="7634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Emergent stent</a:t>
          </a:r>
        </a:p>
      </dsp:txBody>
      <dsp:txXfrm>
        <a:off x="3505200" y="4341911"/>
        <a:ext cx="1526976" cy="763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5FA29E9-58BE-4DF3-819A-192F24939F87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D497752-316F-4C0C-8F66-3060026940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2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intern mobilize</a:t>
            </a:r>
            <a:r>
              <a:rPr lang="en-US" baseline="0" dirty="0"/>
              <a:t> necessary things before arriving.</a:t>
            </a:r>
          </a:p>
          <a:p>
            <a:endParaRPr lang="en-US" baseline="0" dirty="0"/>
          </a:p>
          <a:p>
            <a:r>
              <a:rPr lang="en-US" baseline="0" dirty="0"/>
              <a:t>LOAD THE BOAT, CALL EVERYTIME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06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1) Most Common Cause is Iatrogenic,</a:t>
            </a:r>
            <a:r>
              <a:rPr lang="en-US" baseline="0" dirty="0"/>
              <a:t> followed by penetrating trauma </a:t>
            </a:r>
          </a:p>
          <a:p>
            <a:r>
              <a:rPr lang="en-US" baseline="0" dirty="0"/>
              <a:t>2) Delayed dx: more complications (</a:t>
            </a:r>
            <a:r>
              <a:rPr lang="en-US" baseline="0" dirty="0" err="1"/>
              <a:t>urinoma</a:t>
            </a:r>
            <a:r>
              <a:rPr lang="en-US" baseline="0" dirty="0"/>
              <a:t>, infection, fistula, renal loss, and death)</a:t>
            </a:r>
          </a:p>
          <a:p>
            <a:r>
              <a:rPr lang="en-US" baseline="0" dirty="0"/>
              <a:t>3) Think of Delayed with: Persistent flank or abdominal pain/mass, prolonged ileus, </a:t>
            </a:r>
            <a:r>
              <a:rPr lang="en-US" baseline="0" dirty="0" err="1"/>
              <a:t>hydronephrosis</a:t>
            </a:r>
            <a:r>
              <a:rPr lang="en-US" baseline="0" dirty="0"/>
              <a:t>, elevated BUN/Cr, prolonged output from surgical drains.  </a:t>
            </a:r>
          </a:p>
          <a:p>
            <a:r>
              <a:rPr lang="en-US" baseline="0" dirty="0"/>
              <a:t>4) Suspect ureteral injury with: Penetrating wounds in proximity of the ureter (</a:t>
            </a:r>
            <a:r>
              <a:rPr lang="en-US" baseline="0" dirty="0" err="1"/>
              <a:t>esp</a:t>
            </a:r>
            <a:r>
              <a:rPr lang="en-US" baseline="0" dirty="0"/>
              <a:t> GSW), Sudden deceleration injury (</a:t>
            </a:r>
            <a:r>
              <a:rPr lang="en-US" baseline="0" dirty="0" err="1"/>
              <a:t>esp</a:t>
            </a:r>
            <a:r>
              <a:rPr lang="en-US" baseline="0" dirty="0"/>
              <a:t> in kids-spine more mobile, avulse UPJ), and any surgery in the area of the ureter (LAR, HSX).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849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9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2565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123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THE SCOPE IN THE OR BEFORE GOING</a:t>
            </a:r>
            <a:r>
              <a:rPr lang="en-US" baseline="0" dirty="0"/>
              <a:t> TO FLOOR/OR ED, MAKE SURE NOT A URETEROSCOPE. </a:t>
            </a:r>
          </a:p>
          <a:p>
            <a:r>
              <a:rPr lang="en-US" baseline="0" dirty="0"/>
              <a:t>May use a </a:t>
            </a:r>
            <a:r>
              <a:rPr lang="en-US" baseline="0" dirty="0" err="1"/>
              <a:t>ureteroscope</a:t>
            </a:r>
            <a:r>
              <a:rPr lang="en-US" baseline="0" dirty="0"/>
              <a:t> for very small strictures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9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649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sure wire in bladder with 5 </a:t>
            </a:r>
            <a:r>
              <a:rPr lang="en-US" dirty="0" err="1"/>
              <a:t>french</a:t>
            </a:r>
            <a:r>
              <a:rPr lang="en-US" dirty="0"/>
              <a:t> open ended </a:t>
            </a:r>
          </a:p>
          <a:p>
            <a:r>
              <a:rPr lang="en-US" dirty="0"/>
              <a:t>WIRE</a:t>
            </a:r>
            <a:r>
              <a:rPr lang="en-US" baseline="0" dirty="0"/>
              <a:t> IS USUALLY DIFFICULT TO REMOVE WHEN COUNCIL IS IN PLACE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87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give a liter of fluid to continue</a:t>
            </a:r>
            <a:r>
              <a:rPr lang="en-US" baseline="0" dirty="0"/>
              <a:t> to fill bladder to max capacity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95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23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CE3DCC-11C1-47A2-9544-4D4E82978A8D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58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Hypotension</a:t>
            </a:r>
            <a:r>
              <a:rPr lang="en-US" baseline="0" dirty="0"/>
              <a:t> before OR, at induction will tank pressure </a:t>
            </a:r>
            <a:endParaRPr lang="en-US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267E45-AB47-4480-8F30-3AAD6E3782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48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751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8D7FC-B8BE-46A3-9399-A0F6490E4534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30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Circumcised-more</a:t>
            </a:r>
            <a:r>
              <a:rPr lang="en-US" baseline="0" dirty="0"/>
              <a:t> likely to be dirty sample </a:t>
            </a:r>
          </a:p>
          <a:p>
            <a:endParaRPr lang="en-US" dirty="0"/>
          </a:p>
          <a:p>
            <a:r>
              <a:rPr lang="en-US" dirty="0"/>
              <a:t>The UA dipstick is very helpful. Leukocyte esterase has a sensitivity of 75% and specificity of 98% for the detection of a UTI. [25] A positive nitrite test has a specificity of 90% but a sensitivity as low as 30% for a UTI. [25] Combination of the 2 tests leads to a more accurate detection of a UTI with sensitivity of up to 88%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18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Also, keep in mind, requires at least two hours for bacteria to grow in urine, so ask when the patient last</a:t>
            </a:r>
            <a:r>
              <a:rPr lang="en-US" baseline="0" dirty="0"/>
              <a:t> voided before providing sample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29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8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I Contusion: Microscopic or gross hematuria, urologic studies normal 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I </a:t>
            </a:r>
            <a:r>
              <a:rPr lang="en-US" dirty="0" err="1"/>
              <a:t>Hematoma:Subcapsular</a:t>
            </a:r>
            <a:r>
              <a:rPr lang="en-US" dirty="0"/>
              <a:t>, nonexpanding without parenchymal laceration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II Hematoma: Nonexpanding </a:t>
            </a:r>
            <a:r>
              <a:rPr lang="en-US" dirty="0" err="1"/>
              <a:t>perirenal</a:t>
            </a:r>
            <a:r>
              <a:rPr lang="en-US" dirty="0"/>
              <a:t> hematoma confined to renal </a:t>
            </a:r>
            <a:r>
              <a:rPr lang="en-US" dirty="0" err="1"/>
              <a:t>retroperitoneum</a:t>
            </a:r>
            <a:r>
              <a:rPr lang="en-US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II Laceration: &lt;1 cm parenchymal depth of renal cortex without urinary extravasation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III Laceration: &gt;1 cm parenchymal depth of renal cortex without collecting system rupture or urinary extravasation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IV Laceration: Parenchymal laceration extending through renal cortex, medulla, and collecting system 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IV Vascular: Main renal artery or vein injury with contained hemorrhage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dirty="0"/>
              <a:t>V Laceration: Completely shattered kidney </a:t>
            </a:r>
          </a:p>
          <a:p>
            <a:pPr eaLnBrk="1" hangingPunct="1">
              <a:spcBef>
                <a:spcPct val="0"/>
              </a:spcBef>
            </a:pPr>
            <a:r>
              <a:rPr lang="en-US" dirty="0"/>
              <a:t>V Vascular: Avulsion of renal hilum, </a:t>
            </a:r>
            <a:r>
              <a:rPr lang="en-US" dirty="0" err="1"/>
              <a:t>devascularizing</a:t>
            </a:r>
            <a:r>
              <a:rPr lang="en-US" dirty="0"/>
              <a:t> the kidney</a:t>
            </a: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90C436-0B37-4DF6-85BD-2156921FE5B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96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Weiders</a:t>
            </a:r>
            <a:r>
              <a:rPr lang="en-US" dirty="0"/>
              <a:t> 5h edition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55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Want control of the vessels before opening the </a:t>
            </a:r>
            <a:r>
              <a:rPr lang="en-US" dirty="0" err="1"/>
              <a:t>retroperitoneum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92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97752-316F-4C0C-8F66-3060026940B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9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33862-E1DB-4E93-89DC-737FD71A8F59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CCA1B-6468-473A-9ED3-793670668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7B0B4-0F0F-4396-8D6A-B6825FF23579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6C09A-C97D-49F0-AD1C-BA600125DA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C312C-E441-4195-A92B-46C3571327E1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A88F0-8223-4237-AE4A-E4D13E415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9BF93-1FB9-445D-B632-652548599A31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F7836-BAEE-4ECE-A316-9D4D0183F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3B9B0-EDF6-476C-8770-1B2594F2B51E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48362-9F2E-4F06-972B-7B66034A4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D942F-EB7B-4562-B73F-FA50AA763290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F6CD9-5EBB-4AFE-AF78-D5321BE80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7038C-8010-43F2-BD5E-1B490D4FA624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D81B5-9CAD-4BDD-B053-7E2B1C364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50696-6E32-46DC-A24D-3B9173F058D5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9949F-7EB3-45F8-BDD8-3E634ED66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9504D-8BAC-4AA4-836B-1B67FEB2DEDC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14965-E538-46AE-92F8-2233E591CA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59CF1-5DE4-4F39-A2A7-9DA51F8CF8C1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CC997-EC36-4262-9A3C-174706526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648E-712D-4F26-85C3-BE81DB730480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73414-4218-4625-A1F4-40D645A0C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1A45FA-9BAE-4705-8BD7-B06B2D3B3E0E}" type="datetimeFigureOut">
              <a:rPr lang="en-US"/>
              <a:pPr>
                <a:defRPr/>
              </a:pPr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80D39E-50EB-48B4-8991-DB68F7FFB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Urology Consults for the New Urologist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Updated by Luke </a:t>
            </a:r>
            <a:r>
              <a:rPr lang="en-US" dirty="0" err="1"/>
              <a:t>Bidikov</a:t>
            </a:r>
            <a:r>
              <a:rPr lang="en-US" dirty="0"/>
              <a:t> and </a:t>
            </a:r>
            <a:r>
              <a:rPr lang="en-US" dirty="0" err="1"/>
              <a:t>Majdee</a:t>
            </a:r>
            <a:r>
              <a:rPr lang="en-US" dirty="0"/>
              <a:t> Islam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July 2,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Nephrolithiasis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Special issues</a:t>
            </a:r>
          </a:p>
          <a:p>
            <a:pPr lvl="1" eaLnBrk="1" hangingPunct="1"/>
            <a:r>
              <a:rPr lang="en-US"/>
              <a:t>Uninsured AND out of county patients needing intervention @ DHHA</a:t>
            </a:r>
          </a:p>
          <a:p>
            <a:pPr lvl="2" eaLnBrk="1" hangingPunct="1"/>
            <a:r>
              <a:rPr lang="en-US"/>
              <a:t>All get PNTs (no stents) per policy approved by ED, Urology, and IR</a:t>
            </a:r>
          </a:p>
          <a:p>
            <a:pPr lvl="2" eaLnBrk="1" hangingPunct="1"/>
            <a:r>
              <a:rPr lang="en-US"/>
              <a:t>Calculated $13,000 cost savings compared to OR stent placement</a:t>
            </a:r>
          </a:p>
          <a:p>
            <a:pPr lvl="1" eaLnBrk="1" hangingPunct="1"/>
            <a:r>
              <a:rPr lang="en-US"/>
              <a:t>Acute renal failure</a:t>
            </a:r>
          </a:p>
          <a:p>
            <a:pPr lvl="1" eaLnBrk="1" hangingPunct="1"/>
            <a:r>
              <a:rPr lang="en-US"/>
              <a:t>Solitary kidney</a:t>
            </a:r>
          </a:p>
          <a:p>
            <a:pPr lvl="1" eaLnBrk="1" hangingPunct="1"/>
            <a:r>
              <a:rPr lang="en-US"/>
              <a:t>Immunocompromised</a:t>
            </a:r>
          </a:p>
          <a:p>
            <a:pPr lvl="2" eaLnBrk="1" hangingPunct="1"/>
            <a:r>
              <a:rPr lang="en-US"/>
              <a:t>DM, HIV, chemotherapy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4" descr="http://www.mdconsult.com.hsl-ezproxy.ucdenver.edu/books/bbmapAsset?appID=MDC&amp;isbn=978-1-4160-6911-9&amp;eid=4-u1.0-B978-1-4160-6911-9..00042-6..f042-001-9781416069119&amp;assetType=full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 cstate="print"/>
          <a:srcRect l="26875" t="11000" r="25000" b="27000"/>
          <a:stretch>
            <a:fillRect/>
          </a:stretch>
        </p:blipFill>
        <p:spPr bwMode="auto">
          <a:xfrm>
            <a:off x="0" y="19968"/>
            <a:ext cx="4343400" cy="426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41785" y="1778016"/>
            <a:ext cx="4800597" cy="58165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533400"/>
            <a:ext cx="3429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RENAL TRAUMA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2958" y="4576013"/>
            <a:ext cx="2903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Three things to consider:</a:t>
            </a:r>
          </a:p>
          <a:p>
            <a:pPr marL="342900" indent="-342900">
              <a:buAutoNum type="arabicParenR"/>
            </a:pPr>
            <a:r>
              <a:rPr lang="en-US" dirty="0"/>
              <a:t>Contusion/Hematoma</a:t>
            </a:r>
          </a:p>
          <a:p>
            <a:pPr marL="342900" indent="-342900">
              <a:buAutoNum type="arabicParenR"/>
            </a:pPr>
            <a:r>
              <a:rPr lang="en-US" dirty="0"/>
              <a:t>Lacerations</a:t>
            </a:r>
          </a:p>
          <a:p>
            <a:pPr marL="342900" indent="-342900">
              <a:buAutoNum type="arabicParenR"/>
            </a:pPr>
            <a:r>
              <a:rPr lang="en-US" dirty="0"/>
              <a:t>Vascular Injury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6863" y="6000929"/>
            <a:ext cx="2903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*Any collecting system injury puts you at grade 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11073" y="-915672"/>
            <a:ext cx="4700524" cy="8360669"/>
          </a:xfrm>
        </p:spPr>
      </p:pic>
    </p:spTree>
    <p:extLst>
      <p:ext uri="{BB962C8B-B14F-4D97-AF65-F5344CB8AC3E}">
        <p14:creationId xmlns:p14="http://schemas.microsoft.com/office/powerpoint/2010/main" val="189209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Renal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en-US"/>
              <a:t>Conservative management</a:t>
            </a:r>
          </a:p>
          <a:p>
            <a:pPr lvl="1" eaLnBrk="1" hangingPunct="1"/>
            <a:r>
              <a:rPr lang="en-US"/>
              <a:t>HD stable grades I-IV</a:t>
            </a:r>
          </a:p>
          <a:p>
            <a:pPr lvl="2" eaLnBrk="1" hangingPunct="1"/>
            <a:r>
              <a:rPr lang="en-US"/>
              <a:t>98% can be successfully managed without exploration (Broghammer et al, 2007)</a:t>
            </a:r>
          </a:p>
          <a:p>
            <a:pPr lvl="1" eaLnBrk="1" hangingPunct="1"/>
            <a:r>
              <a:rPr lang="en-US"/>
              <a:t>HD stable grade V</a:t>
            </a:r>
          </a:p>
          <a:p>
            <a:pPr lvl="2" eaLnBrk="1" hangingPunct="1"/>
            <a:r>
              <a:rPr lang="en-US"/>
              <a:t>May be a role for observation</a:t>
            </a:r>
          </a:p>
          <a:p>
            <a:pPr lvl="3" eaLnBrk="1" hangingPunct="1"/>
            <a:r>
              <a:rPr lang="en-US"/>
              <a:t>6 hemodynamically stable, grade V blunt injuries, 4 kidneys demonstrated satisfactory function (Altman, 2000)</a:t>
            </a:r>
          </a:p>
          <a:p>
            <a:pPr lvl="3" eaLnBrk="1" hangingPunct="1"/>
            <a:r>
              <a:rPr lang="en-US"/>
              <a:t>More data in pediatrics (Voelzke et al, 2012, Santucci et al, 2011)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Renal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/>
              <a:t>IR management</a:t>
            </a:r>
          </a:p>
          <a:p>
            <a:pPr lvl="1" eaLnBrk="1" hangingPunct="1"/>
            <a:r>
              <a:rPr lang="en-US" dirty="0"/>
              <a:t>Angiography with embolization (Wein: Campbell-Walsh Urology, 2011)</a:t>
            </a:r>
          </a:p>
          <a:p>
            <a:pPr lvl="2" eaLnBrk="1" hangingPunct="1"/>
            <a:r>
              <a:rPr lang="en-US" dirty="0"/>
              <a:t>Bleeding from a renal segmental artery with or without parenchymal laceration</a:t>
            </a:r>
          </a:p>
          <a:p>
            <a:pPr lvl="2" eaLnBrk="1" hangingPunct="1"/>
            <a:r>
              <a:rPr lang="en-US" dirty="0"/>
              <a:t>HD instability with grade III to IV injury </a:t>
            </a:r>
          </a:p>
          <a:p>
            <a:pPr lvl="2" eaLnBrk="1" hangingPunct="1"/>
            <a:r>
              <a:rPr lang="en-US" dirty="0"/>
              <a:t>Arteriovenous fistula or </a:t>
            </a:r>
            <a:r>
              <a:rPr lang="en-US" dirty="0" err="1"/>
              <a:t>pseudoaneurysm</a:t>
            </a:r>
            <a:endParaRPr lang="en-US" dirty="0"/>
          </a:p>
          <a:p>
            <a:pPr lvl="2" eaLnBrk="1" hangingPunct="1"/>
            <a:r>
              <a:rPr lang="en-US" dirty="0"/>
              <a:t>Persistent gross hematuria, and/or blood loss exceeding 2 units in 24 hours</a:t>
            </a:r>
          </a:p>
          <a:p>
            <a:pPr lvl="1" eaLnBrk="1" hangingPunct="1"/>
            <a:r>
              <a:rPr lang="en-US" dirty="0"/>
              <a:t>Endovascular stent</a:t>
            </a:r>
          </a:p>
          <a:p>
            <a:pPr lvl="2" eaLnBrk="1" hangingPunct="1"/>
            <a:r>
              <a:rPr lang="en-US" dirty="0"/>
              <a:t>Renal artery thrombus from intimal flap (Goodman, 1998)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Renal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eaLnBrk="1" hangingPunct="1"/>
            <a:r>
              <a:rPr lang="en-US"/>
              <a:t>Operative management (Voelzke &amp; McAninch, 2008)</a:t>
            </a:r>
          </a:p>
          <a:p>
            <a:pPr lvl="1" eaLnBrk="1" hangingPunct="1"/>
            <a:r>
              <a:rPr lang="en-US"/>
              <a:t>Absolute indications</a:t>
            </a:r>
          </a:p>
          <a:p>
            <a:pPr lvl="2" eaLnBrk="1" hangingPunct="1"/>
            <a:r>
              <a:rPr lang="en-US"/>
              <a:t>HD instability with shock</a:t>
            </a:r>
          </a:p>
          <a:p>
            <a:pPr lvl="2" eaLnBrk="1" hangingPunct="1"/>
            <a:r>
              <a:rPr lang="en-US"/>
              <a:t>Expanding/pulsatile renal hematoma (renal artery avulsion)</a:t>
            </a:r>
          </a:p>
          <a:p>
            <a:pPr lvl="2" eaLnBrk="1" hangingPunct="1"/>
            <a:r>
              <a:rPr lang="en-US"/>
              <a:t>Suspected renal pedicle avulsion (V)</a:t>
            </a:r>
          </a:p>
          <a:p>
            <a:pPr lvl="2" eaLnBrk="1" hangingPunct="1"/>
            <a:r>
              <a:rPr lang="en-US"/>
              <a:t>UPJ disruption</a:t>
            </a:r>
          </a:p>
          <a:p>
            <a:pPr lvl="1" eaLnBrk="1" hangingPunct="1"/>
            <a:r>
              <a:rPr lang="en-US"/>
              <a:t>Relative indications</a:t>
            </a:r>
          </a:p>
          <a:p>
            <a:pPr lvl="2" eaLnBrk="1" hangingPunct="1"/>
            <a:r>
              <a:rPr lang="en-US"/>
              <a:t>Urinary extravasation with nonviable tissue</a:t>
            </a:r>
          </a:p>
          <a:p>
            <a:pPr lvl="2" eaLnBrk="1" hangingPunct="1"/>
            <a:r>
              <a:rPr lang="en-US"/>
              <a:t>Renal injury with colon/pancreatic injury</a:t>
            </a:r>
          </a:p>
          <a:p>
            <a:pPr lvl="2" eaLnBrk="1" hangingPunct="1"/>
            <a:r>
              <a:rPr lang="en-US"/>
              <a:t>Delayed diagnosis of arterial injury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Renal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3" cstate="print"/>
          <a:srcRect l="26250" t="48000" r="25000" b="21037"/>
          <a:stretch>
            <a:fillRect/>
          </a:stretch>
        </p:blipFill>
        <p:spPr bwMode="auto">
          <a:xfrm>
            <a:off x="152400" y="1981200"/>
            <a:ext cx="88312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Trauma-Renal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forget to inform patients about long term need for monitoring following renal trauma</a:t>
            </a:r>
          </a:p>
          <a:p>
            <a:pPr lvl="1"/>
            <a:r>
              <a:rPr lang="en-US" dirty="0"/>
              <a:t>HTN namely</a:t>
            </a:r>
          </a:p>
          <a:p>
            <a:pPr lvl="1"/>
            <a:r>
              <a:rPr lang="en-US" dirty="0"/>
              <a:t>UA’s with PCP </a:t>
            </a:r>
          </a:p>
        </p:txBody>
      </p:sp>
    </p:spTree>
    <p:extLst>
      <p:ext uri="{BB962C8B-B14F-4D97-AF65-F5344CB8AC3E}">
        <p14:creationId xmlns:p14="http://schemas.microsoft.com/office/powerpoint/2010/main" val="67810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2A589-EE54-486A-8C99-FED182BF9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- Ureter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CBDC3-749B-451D-A4A3-E607D98BB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sz="2600" dirty="0"/>
              <a:t>Most Common Cause is Iatrogenic, followed by penetrating trauma </a:t>
            </a:r>
          </a:p>
          <a:p>
            <a:r>
              <a:rPr lang="en-US" sz="2600" dirty="0"/>
              <a:t>Delayed dx: more complications (urinoma, infection, fistula, renal loss, and death)</a:t>
            </a:r>
          </a:p>
          <a:p>
            <a:r>
              <a:rPr lang="en-US" sz="2600" dirty="0"/>
              <a:t>Think of Delayed with: Persistent flank or abdominal pain/mass, prolonged ileus, hydronephrosis, elevated BUN/Cr, prolonged output from surgical drains.  </a:t>
            </a:r>
          </a:p>
          <a:p>
            <a:r>
              <a:rPr lang="en-US" sz="2600" dirty="0"/>
              <a:t>Suspect ureteral injury with: Penetrating wounds in proximity of the ureter (</a:t>
            </a:r>
            <a:r>
              <a:rPr lang="en-US" sz="2600" dirty="0" err="1"/>
              <a:t>esp</a:t>
            </a:r>
            <a:r>
              <a:rPr lang="en-US" sz="2600" dirty="0"/>
              <a:t> GSW), Sudden deceleration injury (</a:t>
            </a:r>
            <a:r>
              <a:rPr lang="en-US" sz="2600" dirty="0" err="1"/>
              <a:t>esp</a:t>
            </a:r>
            <a:r>
              <a:rPr lang="en-US" sz="2600" dirty="0"/>
              <a:t> in kids-spine more mobile, avulse UPJ), and any surgery in the area of the ureter </a:t>
            </a:r>
          </a:p>
        </p:txBody>
      </p:sp>
    </p:spTree>
    <p:extLst>
      <p:ext uri="{BB962C8B-B14F-4D97-AF65-F5344CB8AC3E}">
        <p14:creationId xmlns:p14="http://schemas.microsoft.com/office/powerpoint/2010/main" val="3327893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Ureteral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/>
              <a:t>Upper or middle (Superior to Iliac Vessels) </a:t>
            </a:r>
          </a:p>
          <a:p>
            <a:pPr lvl="1" eaLnBrk="1" hangingPunct="1"/>
            <a:r>
              <a:rPr lang="en-US" dirty="0" err="1"/>
              <a:t>Ureteroureterostomy</a:t>
            </a:r>
            <a:r>
              <a:rPr lang="en-US" dirty="0"/>
              <a:t> (UU)</a:t>
            </a:r>
          </a:p>
          <a:p>
            <a:pPr lvl="1" eaLnBrk="1" hangingPunct="1"/>
            <a:r>
              <a:rPr lang="en-US" dirty="0" err="1"/>
              <a:t>Transureteroureterostomy</a:t>
            </a:r>
            <a:r>
              <a:rPr lang="en-US" dirty="0"/>
              <a:t> (TUU)</a:t>
            </a:r>
          </a:p>
          <a:p>
            <a:pPr lvl="1" eaLnBrk="1" hangingPunct="1"/>
            <a:r>
              <a:rPr lang="en-US" dirty="0" err="1"/>
              <a:t>Autotransplantation</a:t>
            </a:r>
            <a:endParaRPr lang="en-US" dirty="0"/>
          </a:p>
          <a:p>
            <a:pPr lvl="1" eaLnBrk="1" hangingPunct="1"/>
            <a:r>
              <a:rPr lang="en-US" dirty="0" err="1"/>
              <a:t>Ileal</a:t>
            </a:r>
            <a:r>
              <a:rPr lang="en-US" dirty="0"/>
              <a:t> ureter</a:t>
            </a:r>
          </a:p>
          <a:p>
            <a:pPr eaLnBrk="1" hangingPunct="1"/>
            <a:r>
              <a:rPr lang="en-US" dirty="0"/>
              <a:t>Lower (Distal to Iliac Vessels) </a:t>
            </a:r>
          </a:p>
          <a:p>
            <a:pPr lvl="1" eaLnBrk="1" hangingPunct="1"/>
            <a:r>
              <a:rPr lang="en-US" dirty="0"/>
              <a:t>Ureteral </a:t>
            </a:r>
            <a:r>
              <a:rPr lang="en-US" dirty="0" err="1"/>
              <a:t>reimplantation</a:t>
            </a:r>
            <a:endParaRPr lang="en-US" dirty="0"/>
          </a:p>
          <a:p>
            <a:pPr lvl="1" eaLnBrk="1" hangingPunct="1"/>
            <a:r>
              <a:rPr lang="en-US" dirty="0"/>
              <a:t>Psoas hitch</a:t>
            </a:r>
          </a:p>
          <a:p>
            <a:pPr lvl="1" eaLnBrk="1" hangingPunct="1"/>
            <a:r>
              <a:rPr lang="en-US" dirty="0" err="1"/>
              <a:t>Boari</a:t>
            </a:r>
            <a:r>
              <a:rPr lang="en-US" dirty="0"/>
              <a:t> flap</a:t>
            </a:r>
          </a:p>
          <a:p>
            <a:pPr eaLnBrk="1" hangingPunct="1"/>
            <a:r>
              <a:rPr lang="en-US" dirty="0"/>
              <a:t>Delayed vs Immediate </a:t>
            </a:r>
            <a:r>
              <a:rPr lang="en-US" dirty="0" err="1"/>
              <a:t>Dx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en-US" dirty="0"/>
              <a:t>1. Understand the key elements of the history, examination, and investigative studies for a variety of common urologic consults.</a:t>
            </a:r>
          </a:p>
          <a:p>
            <a:r>
              <a:rPr lang="en-US" dirty="0"/>
              <a:t>2. Recognize how to triage routine, urgent, and emergent urologic conditions.</a:t>
            </a:r>
          </a:p>
          <a:p>
            <a:r>
              <a:rPr lang="en-US" dirty="0"/>
              <a:t>3. </a:t>
            </a:r>
            <a:r>
              <a:rPr lang="en-US"/>
              <a:t>Describe key steps involved in procedures commonly performed in the outpatient or emergency department setting.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Ureteral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Stent</a:t>
            </a:r>
          </a:p>
          <a:p>
            <a:pPr lvl="1" eaLnBrk="1" hangingPunct="1"/>
            <a:r>
              <a:rPr lang="en-US" dirty="0"/>
              <a:t>Minor contusion</a:t>
            </a:r>
          </a:p>
          <a:p>
            <a:pPr lvl="2" eaLnBrk="1" hangingPunct="1"/>
            <a:r>
              <a:rPr lang="en-US" dirty="0"/>
              <a:t>Risk of future stricture</a:t>
            </a:r>
          </a:p>
          <a:p>
            <a:pPr eaLnBrk="1" hangingPunct="1"/>
            <a:r>
              <a:rPr lang="en-US" dirty="0"/>
              <a:t>PNT</a:t>
            </a:r>
          </a:p>
          <a:p>
            <a:pPr lvl="1" eaLnBrk="1" hangingPunct="1"/>
            <a:r>
              <a:rPr lang="en-US" dirty="0"/>
              <a:t>Damage control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Bladder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Signs/symptoms</a:t>
            </a:r>
          </a:p>
          <a:p>
            <a:pPr lvl="1" eaLnBrk="1" hangingPunct="1"/>
            <a:r>
              <a:rPr lang="en-US"/>
              <a:t>Suprapubic pain</a:t>
            </a:r>
          </a:p>
          <a:p>
            <a:pPr lvl="1" eaLnBrk="1" hangingPunct="1"/>
            <a:r>
              <a:rPr lang="en-US"/>
              <a:t>Inability to void</a:t>
            </a:r>
          </a:p>
          <a:p>
            <a:pPr lvl="1" eaLnBrk="1" hangingPunct="1"/>
            <a:r>
              <a:rPr lang="en-US"/>
              <a:t>Gross hematuria</a:t>
            </a:r>
          </a:p>
          <a:p>
            <a:pPr lvl="1" eaLnBrk="1" hangingPunct="1"/>
            <a:r>
              <a:rPr lang="en-US"/>
              <a:t>Blood at meatus</a:t>
            </a:r>
          </a:p>
          <a:p>
            <a:pPr lvl="1" eaLnBrk="1" hangingPunct="1"/>
            <a:r>
              <a:rPr lang="en-US"/>
              <a:t>Inability to pass catheter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Bladder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When to get a cystogram</a:t>
            </a:r>
          </a:p>
          <a:p>
            <a:pPr lvl="1" eaLnBrk="1" hangingPunct="1"/>
            <a:r>
              <a:rPr lang="en-US"/>
              <a:t>Absolute indications</a:t>
            </a:r>
          </a:p>
          <a:p>
            <a:pPr lvl="2" eaLnBrk="1" hangingPunct="1"/>
            <a:r>
              <a:rPr lang="en-US"/>
              <a:t>Pelvic fracture associated with gross hematuria</a:t>
            </a:r>
          </a:p>
          <a:p>
            <a:pPr lvl="3" eaLnBrk="1" hangingPunct="1"/>
            <a:r>
              <a:rPr lang="en-US"/>
              <a:t>CT cystogram</a:t>
            </a:r>
          </a:p>
          <a:p>
            <a:pPr lvl="3" eaLnBrk="1" hangingPunct="1"/>
            <a:r>
              <a:rPr lang="en-US"/>
              <a:t>29% will have bladder injury (Morey et al, 2001)</a:t>
            </a:r>
          </a:p>
          <a:p>
            <a:pPr lvl="2" eaLnBrk="1" hangingPunct="1"/>
            <a:r>
              <a:rPr lang="en-US"/>
              <a:t>Penetrating injury with microscopic or gross hematuria</a:t>
            </a:r>
          </a:p>
          <a:p>
            <a:pPr lvl="1" eaLnBrk="1" hangingPunct="1"/>
            <a:r>
              <a:rPr lang="en-US"/>
              <a:t>Relative indications</a:t>
            </a:r>
          </a:p>
          <a:p>
            <a:pPr lvl="2" eaLnBrk="1" hangingPunct="1"/>
            <a:r>
              <a:rPr lang="en-US"/>
              <a:t>Blunt trauma with gross hematuria (no pelvic fracture)</a:t>
            </a:r>
          </a:p>
          <a:p>
            <a:pPr lvl="2" eaLnBrk="1" hangingPunct="1"/>
            <a:r>
              <a:rPr lang="en-US"/>
              <a:t>Microscopic hematuria with pelvic fracture</a:t>
            </a:r>
          </a:p>
          <a:p>
            <a:pPr lvl="2" eaLnBrk="1" hangingPunct="1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Bladder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Extraperitoneal injury</a:t>
            </a:r>
          </a:p>
          <a:p>
            <a:pPr lvl="1" eaLnBrk="1" hangingPunct="1"/>
            <a:r>
              <a:rPr lang="en-US"/>
              <a:t>Bladder decompression (22+Fr foley)</a:t>
            </a:r>
          </a:p>
          <a:p>
            <a:pPr lvl="1" eaLnBrk="1" hangingPunct="1"/>
            <a:r>
              <a:rPr lang="en-US"/>
              <a:t>Repeat CT cystogram prior to removal (2 weeks)</a:t>
            </a:r>
          </a:p>
          <a:p>
            <a:pPr lvl="1" eaLnBrk="1" hangingPunct="1"/>
            <a:r>
              <a:rPr lang="en-US"/>
              <a:t>May also repair if a pelvic operation is indicated for another reason</a:t>
            </a:r>
          </a:p>
          <a:p>
            <a:pPr lvl="2" eaLnBrk="1" hangingPunct="1"/>
            <a:r>
              <a:rPr lang="en-US"/>
              <a:t>Pelvic hardware</a:t>
            </a:r>
          </a:p>
          <a:p>
            <a:pPr eaLnBrk="1" hangingPunct="1"/>
            <a:r>
              <a:rPr lang="en-US"/>
              <a:t>Intraperitoneal injury</a:t>
            </a:r>
          </a:p>
          <a:p>
            <a:pPr lvl="1" eaLnBrk="1" hangingPunct="1"/>
            <a:r>
              <a:rPr lang="en-US"/>
              <a:t>Surgical repair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Urethra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When to get a </a:t>
            </a:r>
            <a:r>
              <a:rPr lang="en-US" dirty="0" err="1"/>
              <a:t>urethrogram</a:t>
            </a:r>
            <a:endParaRPr lang="en-US" dirty="0"/>
          </a:p>
          <a:p>
            <a:pPr lvl="1" eaLnBrk="1" hangingPunct="1"/>
            <a:r>
              <a:rPr lang="en-US" dirty="0"/>
              <a:t>Blood at </a:t>
            </a:r>
            <a:r>
              <a:rPr lang="en-US" dirty="0" err="1"/>
              <a:t>meatus</a:t>
            </a:r>
            <a:endParaRPr lang="en-US" dirty="0"/>
          </a:p>
          <a:p>
            <a:pPr lvl="2" eaLnBrk="1" hangingPunct="1"/>
            <a:r>
              <a:rPr lang="en-US" dirty="0"/>
              <a:t>Role of trying single pass with </a:t>
            </a:r>
            <a:r>
              <a:rPr lang="en-US" dirty="0" err="1"/>
              <a:t>foley</a:t>
            </a:r>
            <a:r>
              <a:rPr lang="en-US" dirty="0"/>
              <a:t>?</a:t>
            </a:r>
          </a:p>
          <a:p>
            <a:pPr lvl="3" eaLnBrk="1" hangingPunct="1"/>
            <a:r>
              <a:rPr lang="en-US" dirty="0"/>
              <a:t>Most think it is worth trying once</a:t>
            </a:r>
          </a:p>
          <a:p>
            <a:pPr lvl="1" eaLnBrk="1" hangingPunct="1"/>
            <a:r>
              <a:rPr lang="en-US" dirty="0"/>
              <a:t>Inability to pass catheter</a:t>
            </a:r>
          </a:p>
          <a:p>
            <a:pPr lvl="1" eaLnBrk="1" hangingPunct="1"/>
            <a:r>
              <a:rPr lang="en-US" dirty="0"/>
              <a:t>Urethral injuries occur concomitantly in 10% to 29% of patients with bladder rupture (Cass, 1989; </a:t>
            </a:r>
            <a:r>
              <a:rPr lang="en-US" dirty="0" err="1"/>
              <a:t>Dobrowolski</a:t>
            </a:r>
            <a:r>
              <a:rPr lang="en-US" dirty="0"/>
              <a:t> et al, 2002)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Urethra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How to perform urethrogram</a:t>
            </a:r>
          </a:p>
          <a:p>
            <a:pPr lvl="1" eaLnBrk="1" hangingPunct="1"/>
            <a:r>
              <a:rPr lang="en-US"/>
              <a:t>Tip of small catheter (12Fr silicone) into fossa navicularis</a:t>
            </a:r>
          </a:p>
          <a:p>
            <a:pPr lvl="1" eaLnBrk="1" hangingPunct="1"/>
            <a:r>
              <a:rPr lang="en-US"/>
              <a:t>Occlude meatus with compression or slight inflation of foley balloon</a:t>
            </a:r>
          </a:p>
          <a:p>
            <a:pPr lvl="1" eaLnBrk="1" hangingPunct="1"/>
            <a:r>
              <a:rPr lang="en-US"/>
              <a:t>Inject contrast under fluoro (oblique or lateral decubitus position)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Trauma - Urethra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/>
            <a:r>
              <a:rPr lang="en-US"/>
              <a:t>Surgical intervention</a:t>
            </a:r>
          </a:p>
          <a:p>
            <a:pPr lvl="1" eaLnBrk="1" hangingPunct="1"/>
            <a:r>
              <a:rPr lang="en-US"/>
              <a:t>Urethral foley</a:t>
            </a:r>
          </a:p>
          <a:p>
            <a:pPr lvl="1" eaLnBrk="1" hangingPunct="1"/>
            <a:r>
              <a:rPr lang="en-US"/>
              <a:t>SPT</a:t>
            </a:r>
          </a:p>
          <a:p>
            <a:pPr lvl="1" eaLnBrk="1" hangingPunct="1"/>
            <a:r>
              <a:rPr lang="en-US"/>
              <a:t>Primary realignment  - varied results</a:t>
            </a:r>
          </a:p>
          <a:p>
            <a:pPr lvl="2" eaLnBrk="1" hangingPunct="1"/>
            <a:r>
              <a:rPr lang="en-US"/>
              <a:t>Voelzke et al, 2012</a:t>
            </a:r>
          </a:p>
          <a:p>
            <a:pPr lvl="3" eaLnBrk="1" hangingPunct="1"/>
            <a:r>
              <a:rPr lang="en-US"/>
              <a:t>Failure in 15 of 19 patients (78.9%)</a:t>
            </a:r>
          </a:p>
          <a:p>
            <a:pPr lvl="3" eaLnBrk="1" hangingPunct="1"/>
            <a:r>
              <a:rPr lang="en-US"/>
              <a:t>Subsequent management</a:t>
            </a:r>
          </a:p>
          <a:p>
            <a:pPr lvl="4" eaLnBrk="1" hangingPunct="1"/>
            <a:r>
              <a:rPr lang="en-US"/>
              <a:t>Posterior urethroplasty (8)</a:t>
            </a:r>
          </a:p>
          <a:p>
            <a:pPr lvl="4" eaLnBrk="1" hangingPunct="1"/>
            <a:r>
              <a:rPr lang="en-US"/>
              <a:t>Direct vision internal urethrotomy (DVIU) (3)</a:t>
            </a:r>
          </a:p>
          <a:p>
            <a:pPr lvl="4" eaLnBrk="1" hangingPunct="1"/>
            <a:r>
              <a:rPr lang="en-US"/>
              <a:t>DVIU followed by posterior urethroplasty (3)</a:t>
            </a:r>
          </a:p>
          <a:p>
            <a:pPr lvl="2" eaLnBrk="1" hangingPunct="1"/>
            <a:r>
              <a:rPr lang="en-US"/>
              <a:t>Best et al, 2008</a:t>
            </a:r>
          </a:p>
          <a:p>
            <a:pPr lvl="3" eaLnBrk="1" hangingPunct="1"/>
            <a:r>
              <a:rPr lang="en-US"/>
              <a:t>2 of 14 patients required stricture managemegnt after primary realignment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Trauma - Genitalia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/>
              <a:t>Testicular rupture</a:t>
            </a:r>
          </a:p>
          <a:p>
            <a:pPr lvl="1" eaLnBrk="1" hangingPunct="1"/>
            <a:r>
              <a:rPr lang="en-US" dirty="0"/>
              <a:t>Tunica </a:t>
            </a:r>
            <a:r>
              <a:rPr lang="en-US" dirty="0" err="1"/>
              <a:t>albuginea</a:t>
            </a:r>
            <a:r>
              <a:rPr lang="en-US" dirty="0"/>
              <a:t> disruption, heterogeneous testicular appearance on US</a:t>
            </a:r>
          </a:p>
          <a:p>
            <a:pPr lvl="1" eaLnBrk="1" hangingPunct="1"/>
            <a:r>
              <a:rPr lang="en-US" dirty="0"/>
              <a:t>Require surgical exploration, washout, closure</a:t>
            </a:r>
          </a:p>
          <a:p>
            <a:pPr eaLnBrk="1" hangingPunct="1"/>
            <a:r>
              <a:rPr lang="en-US" dirty="0"/>
              <a:t>Scrotal skin loss, burns, etc</a:t>
            </a:r>
          </a:p>
          <a:p>
            <a:pPr lvl="1" eaLnBrk="1" hangingPunct="1"/>
            <a:r>
              <a:rPr lang="en-US" dirty="0"/>
              <a:t>Debridement</a:t>
            </a:r>
          </a:p>
          <a:p>
            <a:pPr lvl="1" eaLnBrk="1" hangingPunct="1"/>
            <a:r>
              <a:rPr lang="en-US" dirty="0"/>
              <a:t>Immediate vs. delayed testicular coverage</a:t>
            </a:r>
          </a:p>
          <a:p>
            <a:pPr eaLnBrk="1" hangingPunct="1"/>
            <a:r>
              <a:rPr lang="en-US" dirty="0"/>
              <a:t>Penile amputation</a:t>
            </a:r>
          </a:p>
          <a:p>
            <a:pPr lvl="1" eaLnBrk="1" hangingPunct="1"/>
            <a:r>
              <a:rPr lang="en-US" dirty="0"/>
              <a:t>Surgical repair with plastic surgeons</a:t>
            </a:r>
          </a:p>
          <a:p>
            <a:pPr lvl="1" eaLnBrk="1" hangingPunct="1"/>
            <a:r>
              <a:rPr lang="en-US" dirty="0"/>
              <a:t>Ask Dr. Maroni to tell you his patient stories…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Acute Scrotum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eaLnBrk="1" hangingPunct="1"/>
            <a:r>
              <a:rPr lang="en-US" sz="2800"/>
              <a:t>Appendage torsion</a:t>
            </a:r>
          </a:p>
          <a:p>
            <a:pPr eaLnBrk="1" hangingPunct="1"/>
            <a:r>
              <a:rPr lang="en-US" sz="2800"/>
              <a:t>Testicular torsion</a:t>
            </a:r>
          </a:p>
          <a:p>
            <a:pPr eaLnBrk="1" hangingPunct="1"/>
            <a:r>
              <a:rPr lang="en-US" sz="2800"/>
              <a:t>Epididymitis</a:t>
            </a:r>
          </a:p>
          <a:p>
            <a:pPr eaLnBrk="1" hangingPunct="1"/>
            <a:r>
              <a:rPr lang="en-US" sz="2800"/>
              <a:t>Dermatitis</a:t>
            </a:r>
          </a:p>
          <a:p>
            <a:pPr eaLnBrk="1" hangingPunct="1"/>
            <a:r>
              <a:rPr lang="en-US" sz="2800"/>
              <a:t>Fournier gangrene</a:t>
            </a:r>
          </a:p>
          <a:p>
            <a:pPr eaLnBrk="1" hangingPunct="1"/>
            <a:r>
              <a:rPr lang="en-US" sz="2800"/>
              <a:t>Orchitis </a:t>
            </a:r>
          </a:p>
          <a:p>
            <a:pPr eaLnBrk="1" hangingPunct="1"/>
            <a:r>
              <a:rPr lang="en-US" sz="2800"/>
              <a:t>Vasculitis</a:t>
            </a:r>
          </a:p>
          <a:p>
            <a:pPr eaLnBrk="1" hangingPunct="1"/>
            <a:r>
              <a:rPr lang="en-US" sz="2800"/>
              <a:t>Viral illness</a:t>
            </a:r>
          </a:p>
          <a:p>
            <a:pPr eaLnBrk="1" hangingPunct="1"/>
            <a:r>
              <a:rPr lang="en-US" sz="2800"/>
              <a:t>Trauma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029200" y="1600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Her</a:t>
            </a:r>
            <a:r>
              <a:rPr lang="en-US" sz="2800" dirty="0" err="1">
                <a:latin typeface="+mn-lt"/>
              </a:rPr>
              <a:t>rnia</a:t>
            </a:r>
            <a:r>
              <a:rPr lang="en-US" sz="2800" dirty="0">
                <a:latin typeface="+mn-lt"/>
              </a:rPr>
              <a:t>/</a:t>
            </a:r>
            <a:r>
              <a:rPr lang="en-US" sz="2800" dirty="0" err="1">
                <a:latin typeface="+mn-lt"/>
              </a:rPr>
              <a:t>hydrocele</a:t>
            </a:r>
            <a:r>
              <a:rPr lang="en-US" sz="2800" dirty="0">
                <a:latin typeface="+mn-lt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dirty="0" err="1">
                <a:latin typeface="+mn-lt"/>
              </a:rPr>
              <a:t>Varicocele</a:t>
            </a:r>
            <a:endParaRPr lang="en-US" sz="2800" dirty="0">
              <a:latin typeface="+mn-lt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dirty="0" err="1">
                <a:latin typeface="+mn-lt"/>
              </a:rPr>
              <a:t>Intrascrotal</a:t>
            </a:r>
            <a:r>
              <a:rPr lang="en-US" sz="2800" dirty="0">
                <a:latin typeface="+mn-lt"/>
              </a:rPr>
              <a:t> mass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Musculoskeletal pain</a:t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Referred pain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Acute Scrotum - Torsion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Acute onset of pain</a:t>
            </a:r>
          </a:p>
          <a:p>
            <a:pPr lvl="1"/>
            <a:r>
              <a:rPr lang="en-US"/>
              <a:t>Nausea, vomiting, dysuria, fever</a:t>
            </a:r>
          </a:p>
          <a:p>
            <a:r>
              <a:rPr lang="en-US"/>
              <a:t>Tenderness, edema, erythema, absence of cremasteric reflex</a:t>
            </a:r>
          </a:p>
          <a:p>
            <a:pPr lvl="1"/>
            <a:r>
              <a:rPr lang="en-US"/>
              <a:t>Cremasteric reflex preserved in up to 10% of proven torsion </a:t>
            </a:r>
            <a:r>
              <a:rPr lang="da-DK"/>
              <a:t>(Hughes et al, 2001; Nelson et al, 2003; Karmazyn et al, 2005; Murphy et al, 2006)</a:t>
            </a:r>
          </a:p>
          <a:p>
            <a:r>
              <a:rPr lang="da-DK"/>
              <a:t>Manual reduction</a:t>
            </a:r>
          </a:p>
          <a:p>
            <a:pPr lvl="1"/>
            <a:r>
              <a:rPr lang="da-DK"/>
              <a:t>”Open book” technique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/>
              <a:t>Nephrolithiasis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Trauma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Acute Scrotum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Fournier Gangrene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Difficult Foley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/>
              <a:t>Priapism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/>
              <a:t>Paraphimosis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Penile Fracture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Retained Catheters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Gross </a:t>
            </a:r>
            <a:r>
              <a:rPr lang="en-US" dirty="0" err="1"/>
              <a:t>Hematuria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Acute Scrotum - Torsion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Classic story and exam</a:t>
            </a:r>
          </a:p>
          <a:p>
            <a:pPr lvl="1"/>
            <a:r>
              <a:rPr lang="en-US"/>
              <a:t>Proceed to OR emergently</a:t>
            </a:r>
          </a:p>
          <a:p>
            <a:r>
              <a:rPr lang="en-US"/>
              <a:t>Questionable story or exam</a:t>
            </a:r>
          </a:p>
          <a:p>
            <a:pPr lvl="1"/>
            <a:r>
              <a:rPr lang="en-US"/>
              <a:t>Scrotal color Doppler US</a:t>
            </a:r>
          </a:p>
          <a:p>
            <a:pPr lvl="2"/>
            <a:r>
              <a:rPr lang="en-US"/>
              <a:t>Highly variable sensitivity in literature (60 – 90+%)</a:t>
            </a:r>
          </a:p>
          <a:p>
            <a:pPr lvl="2"/>
            <a:r>
              <a:rPr lang="en-US"/>
              <a:t>More recent studies suggest close to 90% (Gaitini et al, 2010)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Fournier Gangrene</a:t>
            </a:r>
            <a:br>
              <a:rPr lang="en-US"/>
            </a:br>
            <a:r>
              <a:rPr lang="en-US" sz="3200"/>
              <a:t>(necrotizing fasciitis)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Risk factors</a:t>
            </a:r>
          </a:p>
          <a:p>
            <a:pPr lvl="1" eaLnBrk="1" hangingPunct="1"/>
            <a:r>
              <a:rPr lang="en-US" dirty="0"/>
              <a:t>DM, HIV, local trauma, </a:t>
            </a:r>
            <a:r>
              <a:rPr lang="en-US" dirty="0" err="1"/>
              <a:t>paraphimosis</a:t>
            </a:r>
            <a:r>
              <a:rPr lang="en-US" dirty="0"/>
              <a:t>, </a:t>
            </a:r>
            <a:r>
              <a:rPr lang="en-US" dirty="0" err="1"/>
              <a:t>periurethral</a:t>
            </a:r>
            <a:r>
              <a:rPr lang="en-US" dirty="0"/>
              <a:t> </a:t>
            </a:r>
            <a:r>
              <a:rPr lang="en-US" dirty="0" err="1"/>
              <a:t>extravasation</a:t>
            </a:r>
            <a:r>
              <a:rPr lang="en-US" dirty="0"/>
              <a:t> or urine, </a:t>
            </a:r>
            <a:r>
              <a:rPr lang="en-US" dirty="0" err="1"/>
              <a:t>perirectal</a:t>
            </a:r>
            <a:r>
              <a:rPr lang="en-US" dirty="0"/>
              <a:t> or </a:t>
            </a:r>
            <a:r>
              <a:rPr lang="en-US" dirty="0" err="1"/>
              <a:t>perianal</a:t>
            </a:r>
            <a:r>
              <a:rPr lang="en-US" dirty="0"/>
              <a:t> infections, and surgery such as circumcision or </a:t>
            </a:r>
            <a:r>
              <a:rPr lang="en-US" dirty="0" err="1"/>
              <a:t>herniorrhaphy</a:t>
            </a:r>
            <a:endParaRPr lang="en-US" dirty="0"/>
          </a:p>
          <a:p>
            <a:pPr eaLnBrk="1" hangingPunct="1"/>
            <a:r>
              <a:rPr lang="en-US" dirty="0"/>
              <a:t>Exam findings</a:t>
            </a:r>
          </a:p>
          <a:p>
            <a:pPr lvl="1" eaLnBrk="1" hangingPunct="1"/>
            <a:r>
              <a:rPr lang="en-US" dirty="0"/>
              <a:t>Pain, swelling, </a:t>
            </a:r>
            <a:r>
              <a:rPr lang="en-US" dirty="0" err="1"/>
              <a:t>erythema</a:t>
            </a:r>
            <a:r>
              <a:rPr lang="en-US" dirty="0"/>
              <a:t>, fever, </a:t>
            </a:r>
            <a:r>
              <a:rPr lang="en-US" dirty="0" err="1"/>
              <a:t>crepitus</a:t>
            </a:r>
            <a:r>
              <a:rPr lang="en-US" dirty="0"/>
              <a:t>, shock</a:t>
            </a:r>
          </a:p>
          <a:p>
            <a:pPr lvl="1" eaLnBrk="1" hangingPunct="1"/>
            <a:r>
              <a:rPr lang="en-US" b="1" dirty="0">
                <a:solidFill>
                  <a:srgbClr val="FFC000"/>
                </a:solidFill>
              </a:rPr>
              <a:t>KEY</a:t>
            </a:r>
            <a:r>
              <a:rPr lang="en-US" dirty="0">
                <a:solidFill>
                  <a:srgbClr val="FFC000"/>
                </a:solidFill>
              </a:rPr>
              <a:t>: </a:t>
            </a:r>
            <a:r>
              <a:rPr lang="en-US" dirty="0"/>
              <a:t>scrotal/</a:t>
            </a:r>
            <a:r>
              <a:rPr lang="en-US" dirty="0" err="1"/>
              <a:t>perineal</a:t>
            </a:r>
            <a:r>
              <a:rPr lang="en-US" dirty="0"/>
              <a:t> skin discoloration (purple) and blistering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Fournier Gangrene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 l="26875" t="49001" r="25000" b="19000"/>
          <a:stretch>
            <a:fillRect/>
          </a:stretch>
        </p:blipFill>
        <p:spPr bwMode="auto">
          <a:xfrm>
            <a:off x="152400" y="1981200"/>
            <a:ext cx="88011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Fournier Gangrene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Labs &amp; Radiology</a:t>
            </a:r>
          </a:p>
          <a:p>
            <a:pPr lvl="1"/>
            <a:r>
              <a:rPr lang="en-US" dirty="0"/>
              <a:t>ARF, </a:t>
            </a:r>
            <a:r>
              <a:rPr lang="en-US" b="1" dirty="0"/>
              <a:t>hyponatremia</a:t>
            </a:r>
            <a:r>
              <a:rPr lang="en-US" dirty="0"/>
              <a:t>, hypocalcemia, air within soft tissues on KUB/CT/US</a:t>
            </a:r>
          </a:p>
          <a:p>
            <a:r>
              <a:rPr lang="en-US" dirty="0"/>
              <a:t>Surgical emergency</a:t>
            </a:r>
          </a:p>
          <a:p>
            <a:pPr lvl="1"/>
            <a:r>
              <a:rPr lang="en-US" dirty="0"/>
              <a:t>Aggressive debridement</a:t>
            </a:r>
          </a:p>
          <a:p>
            <a:pPr lvl="1"/>
            <a:r>
              <a:rPr lang="en-US" dirty="0"/>
              <a:t>May need to involve general surgery if extends beyond perineum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Difficult Foley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/>
          <a:lstStyle/>
          <a:p>
            <a:pPr eaLnBrk="1" hangingPunct="1"/>
            <a:r>
              <a:rPr lang="en-US" dirty="0"/>
              <a:t>Does the patient need a </a:t>
            </a:r>
            <a:r>
              <a:rPr lang="en-US" dirty="0" err="1"/>
              <a:t>foley</a:t>
            </a:r>
            <a:r>
              <a:rPr lang="en-US" dirty="0"/>
              <a:t>?</a:t>
            </a:r>
            <a:endParaRPr lang="en-US" sz="4400" dirty="0"/>
          </a:p>
          <a:p>
            <a:pPr eaLnBrk="1" hangingPunct="1"/>
            <a:r>
              <a:rPr lang="en-US" dirty="0"/>
              <a:t>Know the history</a:t>
            </a:r>
          </a:p>
          <a:p>
            <a:pPr lvl="1" eaLnBrk="1" hangingPunct="1"/>
            <a:r>
              <a:rPr lang="en-US" dirty="0"/>
              <a:t>What has been tried</a:t>
            </a:r>
          </a:p>
          <a:p>
            <a:pPr lvl="1" eaLnBrk="1" hangingPunct="1"/>
            <a:r>
              <a:rPr lang="en-US" dirty="0"/>
              <a:t>Where did they meet difficulty (meatus, urethra, prostate,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 eaLnBrk="1" hangingPunct="1"/>
            <a:r>
              <a:rPr lang="en-US" dirty="0"/>
              <a:t>History of prostate/bladder operations, stricture disease </a:t>
            </a:r>
          </a:p>
          <a:p>
            <a:pPr lvl="1" eaLnBrk="1" hangingPunct="1"/>
            <a:r>
              <a:rPr lang="en-US" dirty="0"/>
              <a:t>Best to approach as a new formal consult, not just a technical issue</a:t>
            </a:r>
          </a:p>
          <a:p>
            <a:pPr marL="457200" lvl="1" indent="0" eaLnBrk="1" hangingPunct="1">
              <a:buNone/>
            </a:pP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Difficult Foley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/>
          <a:lstStyle/>
          <a:p>
            <a:pPr eaLnBrk="1" hangingPunct="1"/>
            <a:r>
              <a:rPr lang="en-US" dirty="0"/>
              <a:t>“Non-urologic” difficult </a:t>
            </a:r>
            <a:r>
              <a:rPr lang="en-US" dirty="0" err="1"/>
              <a:t>foley</a:t>
            </a:r>
            <a:endParaRPr lang="en-US" dirty="0"/>
          </a:p>
          <a:p>
            <a:pPr lvl="1" eaLnBrk="1" hangingPunct="1"/>
            <a:r>
              <a:rPr lang="en-US" dirty="0"/>
              <a:t>Retraction, retraction, retraction</a:t>
            </a:r>
          </a:p>
          <a:p>
            <a:pPr lvl="1" eaLnBrk="1" hangingPunct="1"/>
            <a:r>
              <a:rPr lang="en-US" dirty="0"/>
              <a:t>High anxiety/delirium – consider medications to relax patient/sphincter</a:t>
            </a:r>
          </a:p>
          <a:p>
            <a:pPr lvl="1" eaLnBrk="1" hangingPunct="1"/>
            <a:r>
              <a:rPr lang="en-US" dirty="0"/>
              <a:t>“No resistance but he just couldn’t tolerate it” – use </a:t>
            </a:r>
            <a:r>
              <a:rPr lang="en-US" dirty="0" err="1"/>
              <a:t>Urojet</a:t>
            </a:r>
            <a:endParaRPr lang="en-US" dirty="0"/>
          </a:p>
          <a:p>
            <a:pPr lvl="1" eaLnBrk="1" hangingPunct="1"/>
            <a:r>
              <a:rPr lang="en-US" dirty="0"/>
              <a:t>Carefully visualize anatomy in cases of atrophic vaginitis</a:t>
            </a:r>
          </a:p>
          <a:p>
            <a:pPr lvl="1" eaLnBrk="1" hangingPunct="1"/>
            <a:r>
              <a:rPr lang="en-US" dirty="0"/>
              <a:t>Always hub before inflating (particularly old men who don’t remember they’ve had TURP)</a:t>
            </a:r>
          </a:p>
          <a:p>
            <a:pPr marL="457200" lvl="1" indent="0" eaLnBrk="1" hangingPunct="1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85281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/>
          <a:lstStyle/>
          <a:p>
            <a:pPr eaLnBrk="1" hangingPunct="1"/>
            <a:r>
              <a:rPr lang="en-US" dirty="0"/>
              <a:t>Difficult Foley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28600" y="715962"/>
            <a:ext cx="8686800" cy="5989638"/>
          </a:xfrm>
        </p:spPr>
        <p:txBody>
          <a:bodyPr/>
          <a:lstStyle/>
          <a:p>
            <a:pPr eaLnBrk="1" hangingPunct="1"/>
            <a:r>
              <a:rPr lang="en-US" dirty="0"/>
              <a:t>Simple BPH</a:t>
            </a:r>
          </a:p>
          <a:p>
            <a:pPr lvl="1" eaLnBrk="1" hangingPunct="1"/>
            <a:r>
              <a:rPr lang="en-US" dirty="0"/>
              <a:t>Think about a false passage from prior attempts</a:t>
            </a:r>
          </a:p>
          <a:p>
            <a:pPr lvl="1" eaLnBrk="1" hangingPunct="1"/>
            <a:r>
              <a:rPr lang="en-US" dirty="0"/>
              <a:t>Try bigger catheter (22Fr+) and/or </a:t>
            </a:r>
            <a:r>
              <a:rPr lang="en-US" dirty="0" err="1"/>
              <a:t>Coudé</a:t>
            </a:r>
            <a:r>
              <a:rPr lang="en-US" dirty="0"/>
              <a:t> catheter</a:t>
            </a:r>
            <a:endParaRPr lang="en-US" sz="4000" dirty="0"/>
          </a:p>
          <a:p>
            <a:pPr eaLnBrk="1" hangingPunct="1"/>
            <a:r>
              <a:rPr lang="en-US" dirty="0"/>
              <a:t>Stricture history</a:t>
            </a:r>
          </a:p>
          <a:p>
            <a:pPr lvl="1" eaLnBrk="1" hangingPunct="1"/>
            <a:r>
              <a:rPr lang="en-US" dirty="0"/>
              <a:t>Try small (12 or 14Fr) silicone catheter</a:t>
            </a:r>
            <a:endParaRPr lang="en-US" sz="4000" dirty="0"/>
          </a:p>
          <a:p>
            <a:pPr eaLnBrk="1" hangingPunct="1"/>
            <a:r>
              <a:rPr lang="en-US" dirty="0"/>
              <a:t>History of prostatectomy, TURP, or any </a:t>
            </a:r>
            <a:r>
              <a:rPr lang="en-US" dirty="0" err="1"/>
              <a:t>transuretheral</a:t>
            </a:r>
            <a:r>
              <a:rPr lang="en-US" dirty="0"/>
              <a:t> procedure</a:t>
            </a:r>
          </a:p>
          <a:p>
            <a:pPr lvl="1" eaLnBrk="1" hangingPunct="1"/>
            <a:r>
              <a:rPr lang="en-US" dirty="0"/>
              <a:t>Think bladder neck contracture/stricture </a:t>
            </a:r>
          </a:p>
          <a:p>
            <a:pPr lvl="1" eaLnBrk="1" hangingPunct="1"/>
            <a:r>
              <a:rPr lang="en-US" dirty="0"/>
              <a:t>Try small (12 or 14Fr) silicone catheter</a:t>
            </a:r>
          </a:p>
          <a:p>
            <a:pPr eaLnBrk="1" hangingPunct="1"/>
            <a:r>
              <a:rPr lang="en-US" dirty="0"/>
              <a:t>Posterior urethral opening in female</a:t>
            </a:r>
          </a:p>
          <a:p>
            <a:pPr lvl="1" eaLnBrk="1" hangingPunct="1"/>
            <a:r>
              <a:rPr lang="en-US" dirty="0" err="1"/>
              <a:t>Coude</a:t>
            </a:r>
            <a:r>
              <a:rPr lang="en-US" dirty="0"/>
              <a:t> catheter, over-finger technique</a:t>
            </a:r>
          </a:p>
          <a:p>
            <a:pPr lvl="1" eaLnBrk="1" hangingPunct="1"/>
            <a:endParaRPr lang="en-US" dirty="0"/>
          </a:p>
          <a:p>
            <a:pPr eaLnBrk="1" hangingPunct="1"/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BB8CA72-B7BB-4333-902E-82F50E9058F7}"/>
              </a:ext>
            </a:extLst>
          </p:cNvPr>
          <p:cNvSpPr/>
          <p:nvPr/>
        </p:nvSpPr>
        <p:spPr>
          <a:xfrm>
            <a:off x="7164593" y="5088367"/>
            <a:ext cx="860688" cy="860612"/>
          </a:xfrm>
          <a:custGeom>
            <a:avLst/>
            <a:gdLst>
              <a:gd name="connsiteX0" fmla="*/ 0 w 860688"/>
              <a:gd name="connsiteY0" fmla="*/ 0 h 860612"/>
              <a:gd name="connsiteX1" fmla="*/ 10758 w 860688"/>
              <a:gd name="connsiteY1" fmla="*/ 161365 h 860612"/>
              <a:gd name="connsiteX2" fmla="*/ 21515 w 860688"/>
              <a:gd name="connsiteY2" fmla="*/ 193638 h 860612"/>
              <a:gd name="connsiteX3" fmla="*/ 43031 w 860688"/>
              <a:gd name="connsiteY3" fmla="*/ 268941 h 860612"/>
              <a:gd name="connsiteX4" fmla="*/ 32273 w 860688"/>
              <a:gd name="connsiteY4" fmla="*/ 333487 h 860612"/>
              <a:gd name="connsiteX5" fmla="*/ 118334 w 860688"/>
              <a:gd name="connsiteY5" fmla="*/ 355002 h 860612"/>
              <a:gd name="connsiteX6" fmla="*/ 150607 w 860688"/>
              <a:gd name="connsiteY6" fmla="*/ 376518 h 860612"/>
              <a:gd name="connsiteX7" fmla="*/ 161365 w 860688"/>
              <a:gd name="connsiteY7" fmla="*/ 484094 h 860612"/>
              <a:gd name="connsiteX8" fmla="*/ 64546 w 860688"/>
              <a:gd name="connsiteY8" fmla="*/ 527125 h 860612"/>
              <a:gd name="connsiteX9" fmla="*/ 32273 w 860688"/>
              <a:gd name="connsiteY9" fmla="*/ 537882 h 860612"/>
              <a:gd name="connsiteX10" fmla="*/ 10758 w 860688"/>
              <a:gd name="connsiteY10" fmla="*/ 559398 h 860612"/>
              <a:gd name="connsiteX11" fmla="*/ 247426 w 860688"/>
              <a:gd name="connsiteY11" fmla="*/ 656217 h 860612"/>
              <a:gd name="connsiteX12" fmla="*/ 570155 w 860688"/>
              <a:gd name="connsiteY12" fmla="*/ 656217 h 860612"/>
              <a:gd name="connsiteX13" fmla="*/ 645459 w 860688"/>
              <a:gd name="connsiteY13" fmla="*/ 688489 h 860612"/>
              <a:gd name="connsiteX14" fmla="*/ 710005 w 860688"/>
              <a:gd name="connsiteY14" fmla="*/ 710005 h 860612"/>
              <a:gd name="connsiteX15" fmla="*/ 753035 w 860688"/>
              <a:gd name="connsiteY15" fmla="*/ 742278 h 860612"/>
              <a:gd name="connsiteX16" fmla="*/ 774551 w 860688"/>
              <a:gd name="connsiteY16" fmla="*/ 763793 h 860612"/>
              <a:gd name="connsiteX17" fmla="*/ 817581 w 860688"/>
              <a:gd name="connsiteY17" fmla="*/ 796066 h 860612"/>
              <a:gd name="connsiteX18" fmla="*/ 839096 w 860688"/>
              <a:gd name="connsiteY18" fmla="*/ 828339 h 860612"/>
              <a:gd name="connsiteX19" fmla="*/ 860612 w 860688"/>
              <a:gd name="connsiteY19" fmla="*/ 860612 h 8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60688" h="860612">
                <a:moveTo>
                  <a:pt x="0" y="0"/>
                </a:moveTo>
                <a:cubicBezTo>
                  <a:pt x="3586" y="53788"/>
                  <a:pt x="4805" y="107787"/>
                  <a:pt x="10758" y="161365"/>
                </a:cubicBezTo>
                <a:cubicBezTo>
                  <a:pt x="12010" y="172635"/>
                  <a:pt x="18400" y="182735"/>
                  <a:pt x="21515" y="193638"/>
                </a:cubicBezTo>
                <a:cubicBezTo>
                  <a:pt x="48523" y="288167"/>
                  <a:pt x="17244" y="191581"/>
                  <a:pt x="43031" y="268941"/>
                </a:cubicBezTo>
                <a:cubicBezTo>
                  <a:pt x="39445" y="290456"/>
                  <a:pt x="17910" y="317072"/>
                  <a:pt x="32273" y="333487"/>
                </a:cubicBezTo>
                <a:cubicBezTo>
                  <a:pt x="51745" y="355741"/>
                  <a:pt x="118334" y="355002"/>
                  <a:pt x="118334" y="355002"/>
                </a:cubicBezTo>
                <a:cubicBezTo>
                  <a:pt x="129092" y="362174"/>
                  <a:pt x="141465" y="367376"/>
                  <a:pt x="150607" y="376518"/>
                </a:cubicBezTo>
                <a:cubicBezTo>
                  <a:pt x="182281" y="408192"/>
                  <a:pt x="181611" y="438541"/>
                  <a:pt x="161365" y="484094"/>
                </a:cubicBezTo>
                <a:cubicBezTo>
                  <a:pt x="152471" y="504105"/>
                  <a:pt x="67247" y="526225"/>
                  <a:pt x="64546" y="527125"/>
                </a:cubicBezTo>
                <a:lnTo>
                  <a:pt x="32273" y="537882"/>
                </a:lnTo>
                <a:cubicBezTo>
                  <a:pt x="25101" y="545054"/>
                  <a:pt x="11600" y="549291"/>
                  <a:pt x="10758" y="559398"/>
                </a:cubicBezTo>
                <a:cubicBezTo>
                  <a:pt x="-4592" y="743589"/>
                  <a:pt x="55824" y="665340"/>
                  <a:pt x="247426" y="656217"/>
                </a:cubicBezTo>
                <a:cubicBezTo>
                  <a:pt x="376510" y="623945"/>
                  <a:pt x="303841" y="637851"/>
                  <a:pt x="570155" y="656217"/>
                </a:cubicBezTo>
                <a:cubicBezTo>
                  <a:pt x="591078" y="657660"/>
                  <a:pt x="629853" y="682247"/>
                  <a:pt x="645459" y="688489"/>
                </a:cubicBezTo>
                <a:cubicBezTo>
                  <a:pt x="666516" y="696912"/>
                  <a:pt x="710005" y="710005"/>
                  <a:pt x="710005" y="710005"/>
                </a:cubicBezTo>
                <a:cubicBezTo>
                  <a:pt x="724348" y="720763"/>
                  <a:pt x="739261" y="730800"/>
                  <a:pt x="753035" y="742278"/>
                </a:cubicBezTo>
                <a:cubicBezTo>
                  <a:pt x="760827" y="748771"/>
                  <a:pt x="766759" y="757300"/>
                  <a:pt x="774551" y="763793"/>
                </a:cubicBezTo>
                <a:cubicBezTo>
                  <a:pt x="788325" y="775271"/>
                  <a:pt x="804903" y="783388"/>
                  <a:pt x="817581" y="796066"/>
                </a:cubicBezTo>
                <a:cubicBezTo>
                  <a:pt x="826723" y="805208"/>
                  <a:pt x="831019" y="818243"/>
                  <a:pt x="839096" y="828339"/>
                </a:cubicBezTo>
                <a:cubicBezTo>
                  <a:pt x="863148" y="858403"/>
                  <a:pt x="860612" y="837585"/>
                  <a:pt x="860612" y="860612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ECDDF9A-8835-4AA5-9A9B-A8106C0E5CD2}"/>
              </a:ext>
            </a:extLst>
          </p:cNvPr>
          <p:cNvSpPr/>
          <p:nvPr/>
        </p:nvSpPr>
        <p:spPr>
          <a:xfrm>
            <a:off x="7272169" y="6196405"/>
            <a:ext cx="1183342" cy="441063"/>
          </a:xfrm>
          <a:custGeom>
            <a:avLst/>
            <a:gdLst>
              <a:gd name="connsiteX0" fmla="*/ 0 w 1183342"/>
              <a:gd name="connsiteY0" fmla="*/ 0 h 441063"/>
              <a:gd name="connsiteX1" fmla="*/ 10758 w 1183342"/>
              <a:gd name="connsiteY1" fmla="*/ 204395 h 441063"/>
              <a:gd name="connsiteX2" fmla="*/ 86062 w 1183342"/>
              <a:gd name="connsiteY2" fmla="*/ 301214 h 441063"/>
              <a:gd name="connsiteX3" fmla="*/ 118335 w 1183342"/>
              <a:gd name="connsiteY3" fmla="*/ 311971 h 441063"/>
              <a:gd name="connsiteX4" fmla="*/ 150607 w 1183342"/>
              <a:gd name="connsiteY4" fmla="*/ 333487 h 441063"/>
              <a:gd name="connsiteX5" fmla="*/ 290457 w 1183342"/>
              <a:gd name="connsiteY5" fmla="*/ 333487 h 441063"/>
              <a:gd name="connsiteX6" fmla="*/ 322730 w 1183342"/>
              <a:gd name="connsiteY6" fmla="*/ 268941 h 441063"/>
              <a:gd name="connsiteX7" fmla="*/ 355003 w 1183342"/>
              <a:gd name="connsiteY7" fmla="*/ 236668 h 441063"/>
              <a:gd name="connsiteX8" fmla="*/ 430306 w 1183342"/>
              <a:gd name="connsiteY8" fmla="*/ 215153 h 441063"/>
              <a:gd name="connsiteX9" fmla="*/ 484095 w 1183342"/>
              <a:gd name="connsiteY9" fmla="*/ 225910 h 441063"/>
              <a:gd name="connsiteX10" fmla="*/ 516367 w 1183342"/>
              <a:gd name="connsiteY10" fmla="*/ 344244 h 441063"/>
              <a:gd name="connsiteX11" fmla="*/ 559398 w 1183342"/>
              <a:gd name="connsiteY11" fmla="*/ 355002 h 441063"/>
              <a:gd name="connsiteX12" fmla="*/ 591671 w 1183342"/>
              <a:gd name="connsiteY12" fmla="*/ 365760 h 441063"/>
              <a:gd name="connsiteX13" fmla="*/ 1075765 w 1183342"/>
              <a:gd name="connsiteY13" fmla="*/ 376517 h 441063"/>
              <a:gd name="connsiteX14" fmla="*/ 1140311 w 1183342"/>
              <a:gd name="connsiteY14" fmla="*/ 408790 h 441063"/>
              <a:gd name="connsiteX15" fmla="*/ 1183342 w 1183342"/>
              <a:gd name="connsiteY15" fmla="*/ 441063 h 441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83342" h="441063">
                <a:moveTo>
                  <a:pt x="0" y="0"/>
                </a:moveTo>
                <a:cubicBezTo>
                  <a:pt x="3586" y="68132"/>
                  <a:pt x="-2622" y="137494"/>
                  <a:pt x="10758" y="204395"/>
                </a:cubicBezTo>
                <a:cubicBezTo>
                  <a:pt x="14046" y="220834"/>
                  <a:pt x="63852" y="286408"/>
                  <a:pt x="86062" y="301214"/>
                </a:cubicBezTo>
                <a:cubicBezTo>
                  <a:pt x="95497" y="307504"/>
                  <a:pt x="107577" y="308385"/>
                  <a:pt x="118335" y="311971"/>
                </a:cubicBezTo>
                <a:cubicBezTo>
                  <a:pt x="129092" y="319143"/>
                  <a:pt x="139043" y="327705"/>
                  <a:pt x="150607" y="333487"/>
                </a:cubicBezTo>
                <a:cubicBezTo>
                  <a:pt x="198604" y="357486"/>
                  <a:pt x="230279" y="339504"/>
                  <a:pt x="290457" y="333487"/>
                </a:cubicBezTo>
                <a:cubicBezTo>
                  <a:pt x="349630" y="274311"/>
                  <a:pt x="269857" y="361468"/>
                  <a:pt x="322730" y="268941"/>
                </a:cubicBezTo>
                <a:cubicBezTo>
                  <a:pt x="330278" y="255732"/>
                  <a:pt x="342345" y="245107"/>
                  <a:pt x="355003" y="236668"/>
                </a:cubicBezTo>
                <a:cubicBezTo>
                  <a:pt x="364265" y="230493"/>
                  <a:pt x="424564" y="216588"/>
                  <a:pt x="430306" y="215153"/>
                </a:cubicBezTo>
                <a:cubicBezTo>
                  <a:pt x="448236" y="218739"/>
                  <a:pt x="467289" y="218707"/>
                  <a:pt x="484095" y="225910"/>
                </a:cubicBezTo>
                <a:cubicBezTo>
                  <a:pt x="528923" y="245122"/>
                  <a:pt x="503361" y="318233"/>
                  <a:pt x="516367" y="344244"/>
                </a:cubicBezTo>
                <a:cubicBezTo>
                  <a:pt x="522979" y="357468"/>
                  <a:pt x="545182" y="350940"/>
                  <a:pt x="559398" y="355002"/>
                </a:cubicBezTo>
                <a:cubicBezTo>
                  <a:pt x="570301" y="358117"/>
                  <a:pt x="580341" y="365288"/>
                  <a:pt x="591671" y="365760"/>
                </a:cubicBezTo>
                <a:cubicBezTo>
                  <a:pt x="752936" y="372479"/>
                  <a:pt x="914400" y="372931"/>
                  <a:pt x="1075765" y="376517"/>
                </a:cubicBezTo>
                <a:cubicBezTo>
                  <a:pt x="1156884" y="403558"/>
                  <a:pt x="1056895" y="367082"/>
                  <a:pt x="1140311" y="408790"/>
                </a:cubicBezTo>
                <a:cubicBezTo>
                  <a:pt x="1184622" y="430945"/>
                  <a:pt x="1164379" y="403139"/>
                  <a:pt x="1183342" y="44106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06F9D-EA4A-403F-B00D-A2F9E08F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Difficult Foley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5CB19-C768-4E21-AB11-484190168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Difficult </a:t>
            </a:r>
            <a:r>
              <a:rPr lang="en-US" dirty="0" err="1"/>
              <a:t>foley</a:t>
            </a:r>
            <a:r>
              <a:rPr lang="en-US" dirty="0"/>
              <a:t> cart, scope with light cord, and light source</a:t>
            </a:r>
          </a:p>
          <a:p>
            <a:pPr lvl="1"/>
            <a:r>
              <a:rPr lang="en-US" dirty="0"/>
              <a:t>Pile other stuff on top of it cart and wheel it down</a:t>
            </a:r>
          </a:p>
          <a:p>
            <a:r>
              <a:rPr lang="en-US" dirty="0"/>
              <a:t>Where do you get it?</a:t>
            </a:r>
          </a:p>
          <a:p>
            <a:pPr lvl="1"/>
            <a:r>
              <a:rPr lang="en-US" dirty="0"/>
              <a:t>Ask one of us to show you if you don’t already know – much easier going in knowing than figuring it all out in middle of the night</a:t>
            </a:r>
          </a:p>
          <a:p>
            <a:pPr lvl="1"/>
            <a:r>
              <a:rPr lang="en-US" dirty="0"/>
              <a:t>Shark grasper!</a:t>
            </a:r>
          </a:p>
        </p:txBody>
      </p:sp>
    </p:spTree>
    <p:extLst>
      <p:ext uri="{BB962C8B-B14F-4D97-AF65-F5344CB8AC3E}">
        <p14:creationId xmlns:p14="http://schemas.microsoft.com/office/powerpoint/2010/main" val="660244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Difficult Foley – Foley Cart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525963"/>
          </a:xfrm>
        </p:spPr>
        <p:txBody>
          <a:bodyPr/>
          <a:lstStyle/>
          <a:p>
            <a:pPr eaLnBrk="1" hangingPunct="1"/>
            <a:r>
              <a:rPr lang="en-US" sz="2400" dirty="0"/>
              <a:t>Flex cystoscope &amp; light cord</a:t>
            </a:r>
          </a:p>
          <a:p>
            <a:pPr eaLnBrk="1" hangingPunct="1"/>
            <a:r>
              <a:rPr lang="en-US" sz="2400" dirty="0"/>
              <a:t>Supplies</a:t>
            </a:r>
          </a:p>
          <a:p>
            <a:pPr lvl="1" eaLnBrk="1" hangingPunct="1"/>
            <a:r>
              <a:rPr lang="en-US" sz="2000" dirty="0"/>
              <a:t>XL drape</a:t>
            </a:r>
          </a:p>
          <a:p>
            <a:pPr lvl="1" eaLnBrk="1" hangingPunct="1"/>
            <a:r>
              <a:rPr lang="en-US" sz="2000" dirty="0"/>
              <a:t>Betadine bottle</a:t>
            </a:r>
          </a:p>
          <a:p>
            <a:pPr lvl="1" eaLnBrk="1" hangingPunct="1"/>
            <a:r>
              <a:rPr lang="en-US" sz="2000" dirty="0"/>
              <a:t>Pack 4x4‘s</a:t>
            </a:r>
          </a:p>
          <a:p>
            <a:pPr lvl="1" eaLnBrk="1" hangingPunct="1"/>
            <a:r>
              <a:rPr lang="en-US" sz="2000" dirty="0"/>
              <a:t>XL gown</a:t>
            </a:r>
          </a:p>
          <a:p>
            <a:pPr lvl="1" eaLnBrk="1" hangingPunct="1"/>
            <a:r>
              <a:rPr lang="en-US" sz="2000" dirty="0"/>
              <a:t>Sterile gloves</a:t>
            </a:r>
          </a:p>
          <a:p>
            <a:pPr lvl="1" eaLnBrk="1" hangingPunct="1"/>
            <a:r>
              <a:rPr lang="en-US" sz="2000" dirty="0"/>
              <a:t>1000cc NS</a:t>
            </a:r>
          </a:p>
          <a:p>
            <a:pPr lvl="1" eaLnBrk="1" hangingPunct="1"/>
            <a:r>
              <a:rPr lang="en-US" sz="2000" dirty="0"/>
              <a:t>0 silk suture</a:t>
            </a:r>
          </a:p>
          <a:p>
            <a:pPr lvl="1" eaLnBrk="1" hangingPunct="1"/>
            <a:r>
              <a:rPr lang="en-US" sz="2000" dirty="0"/>
              <a:t>Needle driver</a:t>
            </a:r>
          </a:p>
          <a:p>
            <a:pPr lvl="1" eaLnBrk="1" hangingPunct="1"/>
            <a:r>
              <a:rPr lang="en-US" sz="2000" dirty="0"/>
              <a:t>Iris scissor</a:t>
            </a:r>
          </a:p>
          <a:p>
            <a:pPr lvl="1" eaLnBrk="1" hangingPunct="1"/>
            <a:r>
              <a:rPr lang="en-US" sz="2000" dirty="0"/>
              <a:t>Foley plug</a:t>
            </a:r>
          </a:p>
          <a:p>
            <a:pPr lvl="1" eaLnBrk="1" hangingPunct="1"/>
            <a:r>
              <a:rPr lang="en-US" sz="2000" dirty="0"/>
              <a:t>Foley bag</a:t>
            </a:r>
          </a:p>
          <a:p>
            <a:pPr lvl="1" eaLnBrk="1" hangingPunct="1"/>
            <a:r>
              <a:rPr lang="en-US" sz="2000" dirty="0"/>
              <a:t>Leg strap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724400" y="1600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24400" y="9144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US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UroJet</a:t>
            </a:r>
            <a:endParaRPr lang="en-US" sz="2000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10cc saline flush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Cysto</a:t>
            </a:r>
            <a:r>
              <a:rPr lang="en-US" sz="2000" dirty="0">
                <a:latin typeface="+mn-lt"/>
              </a:rPr>
              <a:t> tubing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Amplatz</a:t>
            </a:r>
            <a:r>
              <a:rPr lang="en-US" sz="2000" dirty="0">
                <a:latin typeface="+mn-lt"/>
              </a:rPr>
              <a:t> renal dilator set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Filiforms</a:t>
            </a:r>
            <a:r>
              <a:rPr lang="en-US" sz="2000" dirty="0">
                <a:latin typeface="+mn-lt"/>
              </a:rPr>
              <a:t> &amp; followers set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UroLock</a:t>
            </a:r>
            <a:r>
              <a:rPr lang="en-US" sz="2000" dirty="0">
                <a:latin typeface="+mn-lt"/>
              </a:rPr>
              <a:t> adapter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16 Fr council tip catheter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22 Fr 3-way </a:t>
            </a:r>
            <a:r>
              <a:rPr lang="en-US" sz="2000" dirty="0" err="1">
                <a:latin typeface="+mn-lt"/>
              </a:rPr>
              <a:t>Rusch</a:t>
            </a:r>
            <a:r>
              <a:rPr lang="en-US" sz="2000" dirty="0">
                <a:latin typeface="+mn-lt"/>
              </a:rPr>
              <a:t> catheter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Cath</a:t>
            </a:r>
            <a:r>
              <a:rPr lang="en-US" sz="2000" dirty="0">
                <a:latin typeface="+mn-lt"/>
              </a:rPr>
              <a:t> tip punch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5 Fr open ended </a:t>
            </a:r>
            <a:r>
              <a:rPr lang="en-US" sz="2000" dirty="0" err="1">
                <a:latin typeface="+mn-lt"/>
              </a:rPr>
              <a:t>ureteral</a:t>
            </a:r>
            <a:r>
              <a:rPr lang="en-US" sz="2000" dirty="0">
                <a:latin typeface="+mn-lt"/>
              </a:rPr>
              <a:t> catheter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 err="1">
                <a:latin typeface="+mn-lt"/>
              </a:rPr>
              <a:t>Amplatz</a:t>
            </a:r>
            <a:r>
              <a:rPr lang="en-US" sz="2000" dirty="0">
                <a:latin typeface="+mn-lt"/>
              </a:rPr>
              <a:t> SS wire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Glide wire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Punch SPT set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</a:rPr>
              <a:t>#11 blade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dirty="0">
              <a:latin typeface="+mn-lt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Difficult Foley - Cystoscopy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Make sure you have all supplies, scope, light cord, and everything works</a:t>
            </a:r>
          </a:p>
          <a:p>
            <a:pPr eaLnBrk="1" hangingPunct="1"/>
            <a:r>
              <a:rPr lang="en-US" dirty="0"/>
              <a:t>Recruit help</a:t>
            </a:r>
          </a:p>
          <a:p>
            <a:pPr eaLnBrk="1" hangingPunct="1"/>
            <a:r>
              <a:rPr lang="en-US" dirty="0"/>
              <a:t>Consent – cystoscopy, </a:t>
            </a:r>
            <a:r>
              <a:rPr lang="en-US" dirty="0" err="1"/>
              <a:t>foley</a:t>
            </a:r>
            <a:r>
              <a:rPr lang="en-US" dirty="0"/>
              <a:t> placement over wire, urethral dilation, possible SPT</a:t>
            </a:r>
          </a:p>
          <a:p>
            <a:pPr lvl="1" eaLnBrk="1" hangingPunct="1"/>
            <a:r>
              <a:rPr lang="en-US" dirty="0"/>
              <a:t>Stricture</a:t>
            </a:r>
          </a:p>
          <a:p>
            <a:pPr lvl="1" eaLnBrk="1" hangingPunct="1"/>
            <a:r>
              <a:rPr lang="en-US" dirty="0"/>
              <a:t>Incontinence</a:t>
            </a:r>
          </a:p>
          <a:p>
            <a:pPr lvl="1" eaLnBrk="1" hangingPunct="1"/>
            <a:r>
              <a:rPr lang="en-US" dirty="0"/>
              <a:t>Injury to bowel/bladder</a:t>
            </a:r>
          </a:p>
          <a:p>
            <a:pPr eaLnBrk="1" hangingPunct="1"/>
            <a:r>
              <a:rPr lang="en-US" dirty="0"/>
              <a:t>Antibiotics? Valium?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685800" y="-100354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Reminders</a:t>
            </a:r>
          </a:p>
        </p:txBody>
      </p:sp>
      <p:sp>
        <p:nvSpPr>
          <p:cNvPr id="5123" name="Subtitle 3"/>
          <p:cNvSpPr>
            <a:spLocks noGrp="1"/>
          </p:cNvSpPr>
          <p:nvPr>
            <p:ph type="subTitle" idx="1"/>
          </p:nvPr>
        </p:nvSpPr>
        <p:spPr>
          <a:xfrm>
            <a:off x="1371600" y="9906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Whenever you get a consult that needs intervention, always ask them to keep patient </a:t>
            </a:r>
            <a:r>
              <a:rPr lang="en-US" u="sng" dirty="0">
                <a:solidFill>
                  <a:srgbClr val="FF0000"/>
                </a:solidFill>
              </a:rPr>
              <a:t>NPO</a:t>
            </a:r>
            <a:r>
              <a:rPr lang="en-US" dirty="0">
                <a:solidFill>
                  <a:schemeClr val="tx1"/>
                </a:solidFill>
              </a:rPr>
              <a:t> until further notice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Many of our procedures involve splash hazards – get in the habit of wearing </a:t>
            </a:r>
            <a:r>
              <a:rPr lang="en-US" u="sng" dirty="0">
                <a:solidFill>
                  <a:srgbClr val="FF0000"/>
                </a:solidFill>
              </a:rPr>
              <a:t>face/eye protection</a:t>
            </a:r>
          </a:p>
          <a:p>
            <a:endParaRPr lang="en-US" u="sng" dirty="0">
              <a:solidFill>
                <a:srgbClr val="FF0000"/>
              </a:solidFill>
            </a:endParaRPr>
          </a:p>
          <a:p>
            <a:r>
              <a:rPr lang="en-US" u="sng" dirty="0">
                <a:solidFill>
                  <a:srgbClr val="FF0000"/>
                </a:solidFill>
              </a:rPr>
              <a:t>LOAD THE BOAT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Difficult Foley - Cystoscopy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Prep penis/lower abdomen</a:t>
            </a:r>
          </a:p>
          <a:p>
            <a:pPr eaLnBrk="1" hangingPunct="1"/>
            <a:r>
              <a:rPr lang="en-US" dirty="0"/>
              <a:t>Hang irrigation</a:t>
            </a:r>
          </a:p>
          <a:p>
            <a:pPr eaLnBrk="1" hangingPunct="1"/>
            <a:r>
              <a:rPr lang="en-US" dirty="0"/>
              <a:t>XL drape or gown (tear hole in middle – pull patient’s penis through)</a:t>
            </a:r>
          </a:p>
          <a:p>
            <a:pPr eaLnBrk="1" hangingPunct="1"/>
            <a:r>
              <a:rPr lang="en-US" dirty="0"/>
              <a:t>Bring scope, light cord, </a:t>
            </a:r>
            <a:r>
              <a:rPr lang="en-US" dirty="0" err="1"/>
              <a:t>cysto</a:t>
            </a:r>
            <a:r>
              <a:rPr lang="en-US" dirty="0"/>
              <a:t> tubing, </a:t>
            </a:r>
            <a:r>
              <a:rPr lang="en-US" dirty="0" err="1"/>
              <a:t>UroLock</a:t>
            </a:r>
            <a:r>
              <a:rPr lang="en-US" dirty="0"/>
              <a:t>, </a:t>
            </a:r>
            <a:r>
              <a:rPr lang="en-US" dirty="0" err="1"/>
              <a:t>UroJet</a:t>
            </a:r>
            <a:r>
              <a:rPr lang="en-US" dirty="0"/>
              <a:t> (a few), wire, and catheter onto field</a:t>
            </a:r>
          </a:p>
          <a:p>
            <a:pPr eaLnBrk="1" hangingPunct="1"/>
            <a:r>
              <a:rPr lang="en-US" dirty="0"/>
              <a:t>Pass off light cord and tubing to helper</a:t>
            </a:r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Difficult Foley - Cystoscopy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Look for the small flap leading to true lumen</a:t>
            </a:r>
          </a:p>
          <a:p>
            <a:pPr lvl="1" eaLnBrk="1" hangingPunct="1"/>
            <a:r>
              <a:rPr lang="en-US" dirty="0"/>
              <a:t>Always on ventral side (3 to 9 o’clock)</a:t>
            </a:r>
          </a:p>
        </p:txBody>
      </p:sp>
      <p:sp>
        <p:nvSpPr>
          <p:cNvPr id="4" name="Oval 3"/>
          <p:cNvSpPr/>
          <p:nvPr/>
        </p:nvSpPr>
        <p:spPr>
          <a:xfrm>
            <a:off x="2057400" y="3059113"/>
            <a:ext cx="4800600" cy="2819400"/>
          </a:xfrm>
          <a:prstGeom prst="ellipse">
            <a:avLst/>
          </a:prstGeom>
          <a:solidFill>
            <a:srgbClr val="FF0000">
              <a:alpha val="6000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reeform 9"/>
          <p:cNvSpPr/>
          <p:nvPr/>
        </p:nvSpPr>
        <p:spPr>
          <a:xfrm rot="10800000">
            <a:off x="3438041" y="3059113"/>
            <a:ext cx="1844675" cy="204787"/>
          </a:xfrm>
          <a:custGeom>
            <a:avLst/>
            <a:gdLst>
              <a:gd name="connsiteX0" fmla="*/ 0 w 1844565"/>
              <a:gd name="connsiteY0" fmla="*/ 110358 h 204951"/>
              <a:gd name="connsiteX1" fmla="*/ 0 w 1844565"/>
              <a:gd name="connsiteY1" fmla="*/ 110358 h 204951"/>
              <a:gd name="connsiteX2" fmla="*/ 283779 w 1844565"/>
              <a:gd name="connsiteY2" fmla="*/ 173420 h 204951"/>
              <a:gd name="connsiteX3" fmla="*/ 331076 w 1844565"/>
              <a:gd name="connsiteY3" fmla="*/ 189186 h 204951"/>
              <a:gd name="connsiteX4" fmla="*/ 740979 w 1844565"/>
              <a:gd name="connsiteY4" fmla="*/ 204951 h 204951"/>
              <a:gd name="connsiteX5" fmla="*/ 1119352 w 1844565"/>
              <a:gd name="connsiteY5" fmla="*/ 173420 h 204951"/>
              <a:gd name="connsiteX6" fmla="*/ 1166648 w 1844565"/>
              <a:gd name="connsiteY6" fmla="*/ 157655 h 204951"/>
              <a:gd name="connsiteX7" fmla="*/ 1340069 w 1844565"/>
              <a:gd name="connsiteY7" fmla="*/ 173420 h 204951"/>
              <a:gd name="connsiteX8" fmla="*/ 1576552 w 1844565"/>
              <a:gd name="connsiteY8" fmla="*/ 141889 h 204951"/>
              <a:gd name="connsiteX9" fmla="*/ 1718441 w 1844565"/>
              <a:gd name="connsiteY9" fmla="*/ 126124 h 204951"/>
              <a:gd name="connsiteX10" fmla="*/ 1844565 w 1844565"/>
              <a:gd name="connsiteY10" fmla="*/ 94593 h 204951"/>
              <a:gd name="connsiteX11" fmla="*/ 1576552 w 1844565"/>
              <a:gd name="connsiteY11" fmla="*/ 31531 h 204951"/>
              <a:gd name="connsiteX12" fmla="*/ 1119352 w 1844565"/>
              <a:gd name="connsiteY12" fmla="*/ 0 h 204951"/>
              <a:gd name="connsiteX13" fmla="*/ 725214 w 1844565"/>
              <a:gd name="connsiteY13" fmla="*/ 0 h 204951"/>
              <a:gd name="connsiteX14" fmla="*/ 378372 w 1844565"/>
              <a:gd name="connsiteY14" fmla="*/ 47296 h 204951"/>
              <a:gd name="connsiteX15" fmla="*/ 0 w 1844565"/>
              <a:gd name="connsiteY15" fmla="*/ 110358 h 20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44565" h="204951">
                <a:moveTo>
                  <a:pt x="0" y="110358"/>
                </a:moveTo>
                <a:lnTo>
                  <a:pt x="0" y="110358"/>
                </a:lnTo>
                <a:cubicBezTo>
                  <a:pt x="5611" y="111560"/>
                  <a:pt x="215766" y="153988"/>
                  <a:pt x="283779" y="173420"/>
                </a:cubicBezTo>
                <a:cubicBezTo>
                  <a:pt x="299758" y="177985"/>
                  <a:pt x="314497" y="188043"/>
                  <a:pt x="331076" y="189186"/>
                </a:cubicBezTo>
                <a:cubicBezTo>
                  <a:pt x="467487" y="198594"/>
                  <a:pt x="604345" y="199696"/>
                  <a:pt x="740979" y="204951"/>
                </a:cubicBezTo>
                <a:cubicBezTo>
                  <a:pt x="870921" y="197732"/>
                  <a:pt x="993984" y="201279"/>
                  <a:pt x="1119352" y="173420"/>
                </a:cubicBezTo>
                <a:cubicBezTo>
                  <a:pt x="1135574" y="169815"/>
                  <a:pt x="1150883" y="162910"/>
                  <a:pt x="1166648" y="157655"/>
                </a:cubicBezTo>
                <a:cubicBezTo>
                  <a:pt x="1224455" y="162910"/>
                  <a:pt x="1282024" y="173420"/>
                  <a:pt x="1340069" y="173420"/>
                </a:cubicBezTo>
                <a:cubicBezTo>
                  <a:pt x="1619720" y="173420"/>
                  <a:pt x="1425577" y="165116"/>
                  <a:pt x="1576552" y="141889"/>
                </a:cubicBezTo>
                <a:cubicBezTo>
                  <a:pt x="1623586" y="134653"/>
                  <a:pt x="1671145" y="131379"/>
                  <a:pt x="1718441" y="126124"/>
                </a:cubicBezTo>
                <a:cubicBezTo>
                  <a:pt x="1823005" y="91269"/>
                  <a:pt x="1779797" y="94593"/>
                  <a:pt x="1844565" y="94593"/>
                </a:cubicBezTo>
                <a:lnTo>
                  <a:pt x="1576552" y="31531"/>
                </a:lnTo>
                <a:lnTo>
                  <a:pt x="1119352" y="0"/>
                </a:lnTo>
                <a:lnTo>
                  <a:pt x="725214" y="0"/>
                </a:lnTo>
                <a:lnTo>
                  <a:pt x="378372" y="47296"/>
                </a:lnTo>
                <a:lnTo>
                  <a:pt x="0" y="110358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870" name="TextBox 10"/>
          <p:cNvSpPr txBox="1">
            <a:spLocks noChangeArrowheads="1"/>
          </p:cNvSpPr>
          <p:nvPr/>
        </p:nvSpPr>
        <p:spPr bwMode="auto">
          <a:xfrm>
            <a:off x="3565525" y="4213226"/>
            <a:ext cx="1828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False Passage (blind ending)</a:t>
            </a:r>
          </a:p>
        </p:txBody>
      </p:sp>
      <p:sp>
        <p:nvSpPr>
          <p:cNvPr id="36871" name="TextBox 11"/>
          <p:cNvSpPr txBox="1">
            <a:spLocks noChangeArrowheads="1"/>
          </p:cNvSpPr>
          <p:nvPr/>
        </p:nvSpPr>
        <p:spPr bwMode="auto">
          <a:xfrm>
            <a:off x="5574223" y="2646566"/>
            <a:ext cx="1828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True Lumen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953000" y="2819400"/>
            <a:ext cx="914400" cy="3421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3" name="TextBox 11"/>
          <p:cNvSpPr txBox="1">
            <a:spLocks noChangeArrowheads="1"/>
          </p:cNvSpPr>
          <p:nvPr/>
        </p:nvSpPr>
        <p:spPr bwMode="auto">
          <a:xfrm>
            <a:off x="1862757" y="3059113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Flap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676041" y="3209132"/>
            <a:ext cx="762000" cy="1095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Difficult Foley - </a:t>
            </a:r>
            <a:r>
              <a:rPr lang="en-US" dirty="0" err="1"/>
              <a:t>Cystoscopy</a:t>
            </a:r>
            <a:endParaRPr lang="en-US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sz="2800" dirty="0"/>
              <a:t>Pass wire through true lumen</a:t>
            </a:r>
          </a:p>
          <a:p>
            <a:r>
              <a:rPr lang="en-US" sz="2800" dirty="0"/>
              <a:t>Remove </a:t>
            </a:r>
            <a:r>
              <a:rPr lang="en-US" sz="2800" dirty="0" err="1"/>
              <a:t>cystoscope</a:t>
            </a:r>
            <a:r>
              <a:rPr lang="en-US" sz="2800" dirty="0"/>
              <a:t>, keeping wire in place</a:t>
            </a:r>
          </a:p>
          <a:p>
            <a:r>
              <a:rPr lang="en-US" sz="2800" dirty="0"/>
              <a:t>Have helper put on sterile gloves</a:t>
            </a:r>
          </a:p>
          <a:p>
            <a:r>
              <a:rPr lang="en-US" sz="2800" dirty="0"/>
              <a:t>Assuming no stricture, place </a:t>
            </a:r>
            <a:r>
              <a:rPr lang="en-US" sz="2800" dirty="0" err="1"/>
              <a:t>Councill</a:t>
            </a:r>
            <a:r>
              <a:rPr lang="en-US" sz="2800" dirty="0"/>
              <a:t> tip catheter over wire and lubricate heavily</a:t>
            </a:r>
          </a:p>
          <a:p>
            <a:r>
              <a:rPr lang="en-US" sz="2800" dirty="0"/>
              <a:t>Have helper hold wire while you advance catheter</a:t>
            </a:r>
          </a:p>
          <a:p>
            <a:r>
              <a:rPr lang="en-US" sz="2800" b="1" dirty="0">
                <a:solidFill>
                  <a:srgbClr val="FFC000"/>
                </a:solidFill>
              </a:rPr>
              <a:t>KEY POINT: </a:t>
            </a:r>
            <a:r>
              <a:rPr lang="en-US" sz="2800" dirty="0"/>
              <a:t>you must instruct helper to hold wire steady with </a:t>
            </a:r>
            <a:r>
              <a:rPr lang="en-US" sz="2800" u="sng" dirty="0"/>
              <a:t>slight back pressure</a:t>
            </a:r>
            <a:r>
              <a:rPr lang="en-US" sz="2800" dirty="0"/>
              <a:t> so catheter slides over wire without buckling</a:t>
            </a:r>
          </a:p>
          <a:p>
            <a:r>
              <a:rPr lang="en-US" sz="2800" dirty="0"/>
              <a:t>Flush catheter to ensure correct placement</a:t>
            </a:r>
          </a:p>
          <a:p>
            <a:pPr lvl="1"/>
            <a:r>
              <a:rPr lang="en-US" sz="2400" dirty="0"/>
              <a:t>A </a:t>
            </a:r>
            <a:r>
              <a:rPr lang="en-US" sz="2400" dirty="0" err="1"/>
              <a:t>foley</a:t>
            </a:r>
            <a:r>
              <a:rPr lang="en-US" sz="2400" dirty="0"/>
              <a:t> that flushes but does not withdraw is usually in the wrong spot (i.e. urethra)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Difficult Foley - </a:t>
            </a:r>
            <a:r>
              <a:rPr lang="en-US" dirty="0" err="1"/>
              <a:t>Cystoscopy</a:t>
            </a:r>
            <a:endParaRPr lang="en-US" dirty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884237"/>
            <a:ext cx="8229600" cy="4525963"/>
          </a:xfrm>
        </p:spPr>
        <p:txBody>
          <a:bodyPr/>
          <a:lstStyle/>
          <a:p>
            <a:r>
              <a:rPr lang="en-US" dirty="0"/>
              <a:t>Dilation of urethral stricture</a:t>
            </a:r>
          </a:p>
          <a:p>
            <a:pPr lvl="1"/>
            <a:r>
              <a:rPr lang="en-US" dirty="0" err="1"/>
              <a:t>Amplatz</a:t>
            </a:r>
            <a:r>
              <a:rPr lang="en-US" dirty="0"/>
              <a:t> renal dilators</a:t>
            </a:r>
          </a:p>
          <a:p>
            <a:pPr lvl="2"/>
            <a:r>
              <a:rPr lang="en-US" dirty="0"/>
              <a:t>Dilate carefully given their stiffness</a:t>
            </a:r>
          </a:p>
          <a:p>
            <a:pPr lvl="2"/>
            <a:r>
              <a:rPr lang="en-US" dirty="0"/>
              <a:t>Consider periodic check with scope to ensure dilation proceeding as expected</a:t>
            </a:r>
          </a:p>
          <a:p>
            <a:pPr lvl="1"/>
            <a:r>
              <a:rPr lang="en-US" dirty="0" err="1"/>
              <a:t>Filliform</a:t>
            </a:r>
            <a:r>
              <a:rPr lang="en-US" dirty="0"/>
              <a:t> &amp; followers</a:t>
            </a:r>
          </a:p>
          <a:p>
            <a:pPr lvl="2"/>
            <a:r>
              <a:rPr lang="en-US" dirty="0"/>
              <a:t>Can be placed blindly or along side </a:t>
            </a:r>
            <a:r>
              <a:rPr lang="en-US" dirty="0" err="1"/>
              <a:t>cystoscope</a:t>
            </a:r>
            <a:r>
              <a:rPr lang="en-US" dirty="0"/>
              <a:t> under vision</a:t>
            </a:r>
          </a:p>
          <a:p>
            <a:pPr lvl="1"/>
            <a:r>
              <a:rPr lang="en-US" dirty="0"/>
              <a:t>Cook </a:t>
            </a:r>
            <a:r>
              <a:rPr lang="en-US" dirty="0" err="1"/>
              <a:t>S~Curve</a:t>
            </a:r>
            <a:r>
              <a:rPr lang="en-US" baseline="30000" dirty="0" err="1"/>
              <a:t>TM</a:t>
            </a:r>
            <a:r>
              <a:rPr lang="en-US" dirty="0"/>
              <a:t> Urethral Dilator Set</a:t>
            </a:r>
          </a:p>
          <a:p>
            <a:pPr lvl="1"/>
            <a:r>
              <a:rPr lang="en-US" dirty="0"/>
              <a:t>Urethral dilating balloon</a:t>
            </a:r>
          </a:p>
          <a:p>
            <a:pPr lvl="2"/>
            <a:r>
              <a:rPr lang="en-US" dirty="0"/>
              <a:t>Not currently available</a:t>
            </a:r>
          </a:p>
          <a:p>
            <a:pPr lvl="2"/>
            <a:r>
              <a:rPr lang="en-US" dirty="0"/>
              <a:t>Works just like </a:t>
            </a:r>
            <a:r>
              <a:rPr lang="en-US" dirty="0" err="1"/>
              <a:t>ureteral</a:t>
            </a:r>
            <a:r>
              <a:rPr lang="en-US" dirty="0"/>
              <a:t> or renal dilator balloons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/>
              <a:t>Suprapubic Tube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n-US" sz="2800"/>
              <a:t>Explore the kits ahead of time</a:t>
            </a:r>
          </a:p>
          <a:p>
            <a:r>
              <a:rPr lang="en-US" sz="2800"/>
              <a:t>Ensure bladder is full</a:t>
            </a:r>
          </a:p>
          <a:p>
            <a:pPr lvl="1"/>
            <a:r>
              <a:rPr lang="en-US" sz="2400"/>
              <a:t>Have ED bolus patient while you drive in/prepare</a:t>
            </a:r>
          </a:p>
          <a:p>
            <a:r>
              <a:rPr lang="en-US" sz="2800"/>
              <a:t>Supplies</a:t>
            </a:r>
          </a:p>
          <a:p>
            <a:pPr lvl="1"/>
            <a:r>
              <a:rPr lang="en-US" sz="2400"/>
              <a:t>SPT kit</a:t>
            </a:r>
          </a:p>
          <a:p>
            <a:pPr lvl="1"/>
            <a:r>
              <a:rPr lang="en-US" sz="2400"/>
              <a:t>Spinal needle w/syringe</a:t>
            </a:r>
          </a:p>
          <a:p>
            <a:pPr lvl="1"/>
            <a:r>
              <a:rPr lang="en-US" sz="2400"/>
              <a:t>US</a:t>
            </a:r>
          </a:p>
          <a:p>
            <a:pPr lvl="1"/>
            <a:r>
              <a:rPr lang="en-US" sz="2400"/>
              <a:t>Suture </a:t>
            </a:r>
          </a:p>
          <a:p>
            <a:pPr lvl="1"/>
            <a:r>
              <a:rPr lang="en-US" sz="2400"/>
              <a:t>Basic instrument set</a:t>
            </a:r>
          </a:p>
          <a:p>
            <a:pPr lvl="1"/>
            <a:r>
              <a:rPr lang="en-US" sz="2400"/>
              <a:t>Local analgesia</a:t>
            </a:r>
          </a:p>
          <a:p>
            <a:pPr lvl="1"/>
            <a:r>
              <a:rPr lang="en-US" sz="2400"/>
              <a:t>Skin prep</a:t>
            </a:r>
          </a:p>
          <a:p>
            <a:pPr lvl="1"/>
            <a:r>
              <a:rPr lang="en-US" sz="2400"/>
              <a:t>#11 blade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Suprapubic Tube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Examine for abdominal scars</a:t>
            </a:r>
          </a:p>
          <a:p>
            <a:pPr lvl="1"/>
            <a:r>
              <a:rPr lang="en-US" dirty="0"/>
              <a:t>Consider IR placement if concern about bowel overlying bladder</a:t>
            </a:r>
          </a:p>
          <a:p>
            <a:r>
              <a:rPr lang="en-US" dirty="0"/>
              <a:t>Palpate and/or visually inspect bladder with US</a:t>
            </a:r>
          </a:p>
          <a:p>
            <a:r>
              <a:rPr lang="en-US" dirty="0"/>
              <a:t>Clean skin w/prep</a:t>
            </a:r>
          </a:p>
          <a:p>
            <a:r>
              <a:rPr lang="en-US" dirty="0"/>
              <a:t>Use US and/or spinal needle to localize bladder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Suprapubic Tube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dirty="0"/>
              <a:t>Palpate pubic bone</a:t>
            </a:r>
          </a:p>
          <a:p>
            <a:r>
              <a:rPr lang="en-US" dirty="0"/>
              <a:t>Numb skin and tract to bladder</a:t>
            </a:r>
          </a:p>
          <a:p>
            <a:r>
              <a:rPr lang="en-US" dirty="0"/>
              <a:t>Incise skin over tract, use hemostat to spread fascia</a:t>
            </a:r>
          </a:p>
          <a:p>
            <a:r>
              <a:rPr lang="en-US" dirty="0"/>
              <a:t>Advance </a:t>
            </a:r>
            <a:r>
              <a:rPr lang="en-US" dirty="0" err="1"/>
              <a:t>trocar</a:t>
            </a:r>
            <a:r>
              <a:rPr lang="en-US" dirty="0"/>
              <a:t> into bladder (can watch under US)</a:t>
            </a:r>
          </a:p>
          <a:p>
            <a:r>
              <a:rPr lang="en-US" dirty="0"/>
              <a:t>Remove inner </a:t>
            </a:r>
            <a:r>
              <a:rPr lang="en-US" dirty="0" err="1"/>
              <a:t>stylet</a:t>
            </a:r>
            <a:r>
              <a:rPr lang="en-US" dirty="0"/>
              <a:t> (with Cook set)</a:t>
            </a:r>
          </a:p>
          <a:p>
            <a:pPr lvl="1"/>
            <a:r>
              <a:rPr lang="en-US" dirty="0"/>
              <a:t>Don’t lose the sheath</a:t>
            </a:r>
          </a:p>
          <a:p>
            <a:r>
              <a:rPr lang="en-US" dirty="0"/>
              <a:t>Advance catheter into bladder</a:t>
            </a:r>
          </a:p>
          <a:p>
            <a:r>
              <a:rPr lang="en-US" dirty="0"/>
              <a:t>Connect to bag and suture into place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Cook© Cystostomy Set</a:t>
            </a:r>
          </a:p>
        </p:txBody>
      </p:sp>
      <p:pic>
        <p:nvPicPr>
          <p:cNvPr id="43011" name="Picture 2" descr="Cook Cystostomy Cathe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524000"/>
            <a:ext cx="4762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Rüsch© SupraFoley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 cstate="print"/>
          <a:srcRect l="59375" t="49001" r="23125" b="32001"/>
          <a:stretch>
            <a:fillRect/>
          </a:stretch>
        </p:blipFill>
        <p:spPr bwMode="auto">
          <a:xfrm>
            <a:off x="1600200" y="1752600"/>
            <a:ext cx="5791200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Priapism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/>
              <a:t>History</a:t>
            </a:r>
          </a:p>
          <a:p>
            <a:pPr lvl="1" eaLnBrk="1" hangingPunct="1"/>
            <a:r>
              <a:rPr lang="en-US" dirty="0"/>
              <a:t>Duration of erection</a:t>
            </a:r>
          </a:p>
          <a:p>
            <a:pPr lvl="1" eaLnBrk="1" hangingPunct="1"/>
            <a:r>
              <a:rPr lang="en-US" dirty="0"/>
              <a:t>Presence of pain</a:t>
            </a:r>
          </a:p>
          <a:p>
            <a:pPr lvl="1" eaLnBrk="1" hangingPunct="1"/>
            <a:r>
              <a:rPr lang="en-US" dirty="0"/>
              <a:t>Previous episodes of </a:t>
            </a:r>
            <a:r>
              <a:rPr lang="en-US" dirty="0" err="1"/>
              <a:t>priapism</a:t>
            </a:r>
            <a:r>
              <a:rPr lang="en-US" dirty="0"/>
              <a:t> and method of treatment</a:t>
            </a:r>
          </a:p>
          <a:p>
            <a:pPr lvl="1" eaLnBrk="1" hangingPunct="1"/>
            <a:r>
              <a:rPr lang="en-US" dirty="0"/>
              <a:t>Baseline erectile function</a:t>
            </a:r>
          </a:p>
          <a:p>
            <a:pPr lvl="1" eaLnBrk="1" hangingPunct="1"/>
            <a:r>
              <a:rPr lang="en-US" dirty="0"/>
              <a:t>Use of any medications (pills, injections)</a:t>
            </a:r>
          </a:p>
          <a:p>
            <a:pPr lvl="1" eaLnBrk="1" hangingPunct="1"/>
            <a:r>
              <a:rPr lang="en-US" dirty="0"/>
              <a:t>Medications and recreational drugs</a:t>
            </a:r>
          </a:p>
          <a:p>
            <a:pPr lvl="1" eaLnBrk="1" hangingPunct="1"/>
            <a:r>
              <a:rPr lang="en-US" dirty="0"/>
              <a:t>Sickle cell disease, </a:t>
            </a:r>
            <a:r>
              <a:rPr lang="en-US" dirty="0" err="1"/>
              <a:t>hemoglobinopathies</a:t>
            </a:r>
            <a:r>
              <a:rPr lang="en-US" dirty="0"/>
              <a:t>, </a:t>
            </a:r>
            <a:r>
              <a:rPr lang="en-US" dirty="0" err="1"/>
              <a:t>hypercoagulable</a:t>
            </a:r>
            <a:r>
              <a:rPr lang="en-US" dirty="0"/>
              <a:t> states</a:t>
            </a:r>
          </a:p>
          <a:p>
            <a:pPr lvl="1" eaLnBrk="1" hangingPunct="1"/>
            <a:r>
              <a:rPr lang="en-US" dirty="0"/>
              <a:t>Trauma to the pelvis, perineum, or penis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Nephrolithiasis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Outpatient vs. Urgent vs. Emergent</a:t>
            </a:r>
          </a:p>
          <a:p>
            <a:pPr eaLnBrk="1" hangingPunct="1"/>
            <a:r>
              <a:rPr lang="en-US" dirty="0"/>
              <a:t>Key Information</a:t>
            </a:r>
          </a:p>
          <a:p>
            <a:pPr lvl="1" eaLnBrk="1" hangingPunct="1"/>
            <a:r>
              <a:rPr lang="en-US" dirty="0"/>
              <a:t>Labs: CBC, UA/Urine Culture (everyone), creatinine, </a:t>
            </a:r>
            <a:r>
              <a:rPr lang="en-US" dirty="0" err="1"/>
              <a:t>Coags</a:t>
            </a:r>
            <a:r>
              <a:rPr lang="en-US" dirty="0"/>
              <a:t> if considering </a:t>
            </a:r>
            <a:r>
              <a:rPr lang="en-US" dirty="0" err="1"/>
              <a:t>Perc</a:t>
            </a:r>
            <a:endParaRPr lang="en-US" dirty="0"/>
          </a:p>
          <a:p>
            <a:pPr lvl="1" eaLnBrk="1" hangingPunct="1"/>
            <a:r>
              <a:rPr lang="en-US" dirty="0"/>
              <a:t>Vitals</a:t>
            </a:r>
          </a:p>
          <a:p>
            <a:pPr lvl="1" eaLnBrk="1" hangingPunct="1"/>
            <a:r>
              <a:rPr lang="en-US" dirty="0"/>
              <a:t>Imaging details</a:t>
            </a:r>
          </a:p>
          <a:p>
            <a:pPr lvl="1" eaLnBrk="1" hangingPunct="1"/>
            <a:r>
              <a:rPr lang="en-US" dirty="0"/>
              <a:t>Co-Morbidities </a:t>
            </a:r>
          </a:p>
          <a:p>
            <a:pPr lvl="1" eaLnBrk="1" hangingPunct="1"/>
            <a:r>
              <a:rPr lang="en-US" dirty="0"/>
              <a:t>PO tolerance prior to arrival </a:t>
            </a:r>
          </a:p>
          <a:p>
            <a:pPr lvl="1" eaLnBrk="1" hangingPunct="1"/>
            <a:r>
              <a:rPr lang="en-US" dirty="0"/>
              <a:t>Previous trips to ER for same problem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Priapism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Ischemic (low flow)</a:t>
            </a:r>
          </a:p>
          <a:p>
            <a:pPr lvl="1"/>
            <a:r>
              <a:rPr lang="en-US" dirty="0"/>
              <a:t>Corporal bodies rigid, </a:t>
            </a:r>
            <a:r>
              <a:rPr lang="en-US" dirty="0" err="1"/>
              <a:t>glans</a:t>
            </a:r>
            <a:r>
              <a:rPr lang="en-US" dirty="0"/>
              <a:t> and sponge are not</a:t>
            </a:r>
          </a:p>
          <a:p>
            <a:pPr lvl="1"/>
            <a:r>
              <a:rPr lang="en-US" dirty="0"/>
              <a:t>Painful</a:t>
            </a:r>
          </a:p>
          <a:p>
            <a:r>
              <a:rPr lang="en-US" dirty="0"/>
              <a:t>Non-ischemic (high flow-</a:t>
            </a:r>
            <a:r>
              <a:rPr lang="en-US" dirty="0" err="1"/>
              <a:t>arteriocavernous</a:t>
            </a:r>
            <a:r>
              <a:rPr lang="en-US" dirty="0"/>
              <a:t> shunts usually from trauma)</a:t>
            </a:r>
          </a:p>
          <a:p>
            <a:pPr lvl="1"/>
            <a:r>
              <a:rPr lang="en-US" dirty="0"/>
              <a:t>Non-tender, partially erect</a:t>
            </a:r>
          </a:p>
          <a:p>
            <a:r>
              <a:rPr lang="en-US" dirty="0"/>
              <a:t>Initial investigation</a:t>
            </a:r>
          </a:p>
          <a:p>
            <a:pPr lvl="1"/>
            <a:r>
              <a:rPr lang="en-US" dirty="0"/>
              <a:t>CBC w/diff, </a:t>
            </a:r>
            <a:r>
              <a:rPr lang="en-US" dirty="0" err="1"/>
              <a:t>coags</a:t>
            </a:r>
            <a:endParaRPr lang="en-US" dirty="0"/>
          </a:p>
          <a:p>
            <a:pPr lvl="1"/>
            <a:r>
              <a:rPr lang="en-US" dirty="0"/>
              <a:t>Corporal blood gas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/>
              <a:t>Priapism</a:t>
            </a:r>
            <a:endParaRPr lang="en-US" dirty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dirty="0" err="1"/>
              <a:t>Coporal</a:t>
            </a:r>
            <a:r>
              <a:rPr lang="en-US" dirty="0"/>
              <a:t> blood gas</a:t>
            </a:r>
          </a:p>
          <a:p>
            <a:pPr lvl="1"/>
            <a:r>
              <a:rPr lang="en-US" dirty="0"/>
              <a:t>14g angiocath vs 18g needle</a:t>
            </a:r>
          </a:p>
          <a:p>
            <a:pPr lvl="1"/>
            <a:r>
              <a:rPr lang="en-US" dirty="0"/>
              <a:t>Clean skin with alcohol pad</a:t>
            </a:r>
          </a:p>
          <a:p>
            <a:pPr lvl="1"/>
            <a:r>
              <a:rPr lang="en-US" dirty="0"/>
              <a:t>Puncture into corporal body near </a:t>
            </a:r>
            <a:r>
              <a:rPr lang="en-US" dirty="0" err="1"/>
              <a:t>penoscrotal</a:t>
            </a:r>
            <a:r>
              <a:rPr lang="en-US" dirty="0"/>
              <a:t> junction at 3 or 9 o’clock position and/or lateral glans parallel with corporal body; </a:t>
            </a:r>
          </a:p>
          <a:p>
            <a:pPr lvl="1"/>
            <a:r>
              <a:rPr lang="en-US" dirty="0"/>
              <a:t>Compress penis proximal to puncture site and aspirate blood </a:t>
            </a:r>
          </a:p>
          <a:p>
            <a:pPr lvl="2"/>
            <a:r>
              <a:rPr lang="en-US" dirty="0"/>
              <a:t>Send first aspiration for analysis like any other ABG</a:t>
            </a:r>
          </a:p>
          <a:p>
            <a:pPr lvl="1"/>
            <a:r>
              <a:rPr lang="en-US" dirty="0"/>
              <a:t>Ischemic</a:t>
            </a:r>
          </a:p>
          <a:p>
            <a:pPr lvl="2"/>
            <a:r>
              <a:rPr lang="en-US" dirty="0"/>
              <a:t>PO</a:t>
            </a:r>
            <a:r>
              <a:rPr lang="en-US" baseline="-25000" dirty="0"/>
              <a:t>2</a:t>
            </a:r>
            <a:r>
              <a:rPr lang="en-US" dirty="0"/>
              <a:t> &lt;30 (normal &gt;90)</a:t>
            </a:r>
          </a:p>
          <a:p>
            <a:pPr lvl="2"/>
            <a:r>
              <a:rPr lang="en-US" dirty="0"/>
              <a:t>PCO</a:t>
            </a:r>
            <a:r>
              <a:rPr lang="en-US" baseline="-25000" dirty="0"/>
              <a:t>2</a:t>
            </a:r>
            <a:r>
              <a:rPr lang="en-US" dirty="0"/>
              <a:t> &gt;60 (normal &lt;40)</a:t>
            </a:r>
          </a:p>
          <a:p>
            <a:pPr lvl="2"/>
            <a:r>
              <a:rPr lang="en-US" dirty="0"/>
              <a:t>pH &lt;7.25 (normal 7.4)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/>
              <a:t>Priapism</a:t>
            </a:r>
            <a:endParaRPr lang="en-US" dirty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457200" y="1036638"/>
            <a:ext cx="8229600" cy="4525962"/>
          </a:xfrm>
        </p:spPr>
        <p:txBody>
          <a:bodyPr/>
          <a:lstStyle/>
          <a:p>
            <a:r>
              <a:rPr lang="en-US" dirty="0"/>
              <a:t>Aspiration</a:t>
            </a:r>
          </a:p>
          <a:p>
            <a:pPr lvl="1"/>
            <a:r>
              <a:rPr lang="en-US" dirty="0"/>
              <a:t>Use largest gauge needle available</a:t>
            </a:r>
          </a:p>
          <a:p>
            <a:pPr lvl="1"/>
            <a:r>
              <a:rPr lang="en-US" dirty="0"/>
              <a:t>Leave needle in place, do not aspirate through </a:t>
            </a:r>
            <a:r>
              <a:rPr lang="en-US" dirty="0" err="1"/>
              <a:t>angiocatheter</a:t>
            </a:r>
            <a:endParaRPr lang="en-US" dirty="0"/>
          </a:p>
          <a:p>
            <a:pPr lvl="1"/>
            <a:r>
              <a:rPr lang="en-US" dirty="0"/>
              <a:t>Can compress penis to facilitate clearance but </a:t>
            </a:r>
            <a:r>
              <a:rPr lang="en-US" b="1" dirty="0"/>
              <a:t>do not stick yourself</a:t>
            </a:r>
          </a:p>
          <a:p>
            <a:pPr lvl="1"/>
            <a:r>
              <a:rPr lang="en-US" dirty="0"/>
              <a:t>Can irrigate between aspirations with NS</a:t>
            </a:r>
          </a:p>
          <a:p>
            <a:r>
              <a:rPr lang="en-US" dirty="0"/>
              <a:t>Aspiration alone may reduce in approx 1/3 of patients (AUA Guidelines, 2003)</a:t>
            </a:r>
            <a:endParaRPr lang="en-US" sz="2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r>
              <a:rPr lang="en-US" dirty="0" err="1"/>
              <a:t>Priapism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172200"/>
          </a:xfrm>
        </p:spPr>
        <p:txBody>
          <a:bodyPr/>
          <a:lstStyle/>
          <a:p>
            <a:r>
              <a:rPr lang="en-US" dirty="0"/>
              <a:t>Phenylephrine (selective </a:t>
            </a:r>
            <a:r>
              <a:rPr lang="el-GR" dirty="0"/>
              <a:t>α</a:t>
            </a:r>
            <a:r>
              <a:rPr lang="el-GR" baseline="-25000" dirty="0"/>
              <a:t>1</a:t>
            </a:r>
            <a:r>
              <a:rPr lang="el-GR" dirty="0"/>
              <a:t>-</a:t>
            </a:r>
            <a:r>
              <a:rPr lang="en-US" dirty="0"/>
              <a:t>adrenergic receptor agonist) irrigation</a:t>
            </a:r>
          </a:p>
          <a:p>
            <a:pPr lvl="1"/>
            <a:r>
              <a:rPr lang="en-US" dirty="0"/>
              <a:t>Normally comes as 10 mg/</a:t>
            </a:r>
            <a:r>
              <a:rPr lang="en-US" dirty="0" err="1"/>
              <a:t>mL</a:t>
            </a:r>
            <a:r>
              <a:rPr lang="en-US" dirty="0"/>
              <a:t> solution</a:t>
            </a:r>
          </a:p>
          <a:p>
            <a:pPr lvl="2"/>
            <a:r>
              <a:rPr lang="en-US" dirty="0"/>
              <a:t>Can come as 1 mg/</a:t>
            </a:r>
            <a:r>
              <a:rPr lang="en-US" dirty="0" err="1"/>
              <a:t>mL</a:t>
            </a:r>
            <a:r>
              <a:rPr lang="en-US" dirty="0"/>
              <a:t> as well</a:t>
            </a:r>
          </a:p>
          <a:p>
            <a:pPr lvl="2"/>
            <a:r>
              <a:rPr lang="en-US" dirty="0">
                <a:solidFill>
                  <a:srgbClr val="FFC000"/>
                </a:solidFill>
              </a:rPr>
              <a:t>PAY ATTENTION TO CONCENTRATIONS</a:t>
            </a:r>
          </a:p>
          <a:p>
            <a:pPr lvl="1"/>
            <a:r>
              <a:rPr lang="en-US" dirty="0"/>
              <a:t>Aspirate 10 </a:t>
            </a:r>
            <a:r>
              <a:rPr lang="en-US" dirty="0" err="1"/>
              <a:t>mL</a:t>
            </a:r>
            <a:r>
              <a:rPr lang="en-US" dirty="0"/>
              <a:t> of blood and inject </a:t>
            </a:r>
            <a:r>
              <a:rPr lang="en-US" dirty="0" err="1"/>
              <a:t>phenylephrine</a:t>
            </a:r>
            <a:r>
              <a:rPr lang="en-US" dirty="0"/>
              <a:t> every 3-5 minutes up to max dose volume of 1 mg </a:t>
            </a:r>
            <a:r>
              <a:rPr lang="en-US" dirty="0" err="1"/>
              <a:t>phenylephrine</a:t>
            </a:r>
            <a:r>
              <a:rPr lang="en-US" dirty="0"/>
              <a:t> (see table on next slide for volumes based on concentration)</a:t>
            </a:r>
          </a:p>
          <a:p>
            <a:pPr lvl="1"/>
            <a:r>
              <a:rPr lang="en-US" dirty="0"/>
              <a:t>Monitor HR and BP during injection</a:t>
            </a:r>
          </a:p>
          <a:p>
            <a:pPr lvl="1"/>
            <a:r>
              <a:rPr lang="en-US" dirty="0"/>
              <a:t>Use lower dose in children and adults with cardiovascular disease</a:t>
            </a:r>
          </a:p>
          <a:p>
            <a:pPr lvl="1"/>
            <a:r>
              <a:rPr lang="en-US" dirty="0"/>
              <a:t>Don’t forget to ask if ED has used any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Priapism</a:t>
            </a:r>
            <a:r>
              <a:rPr lang="en-US" dirty="0"/>
              <a:t> – Making Solution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Phenylephrine</a:t>
                      </a:r>
                      <a:r>
                        <a:rPr lang="en-US" dirty="0"/>
                        <a:t> Concentration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10</a:t>
                      </a:r>
                      <a:r>
                        <a:rPr lang="en-US" dirty="0"/>
                        <a:t> mg/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C000"/>
                          </a:solidFill>
                        </a:rPr>
                        <a:t>10</a:t>
                      </a:r>
                      <a:r>
                        <a:rPr lang="en-US" dirty="0"/>
                        <a:t> mg/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mg/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 mg/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Volume</a:t>
                      </a:r>
                      <a:r>
                        <a:rPr lang="en-US" baseline="0" dirty="0"/>
                        <a:t> Solution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10 mg)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10 mg)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baseline="0" dirty="0"/>
                    </a:p>
                    <a:p>
                      <a:pPr algn="ctr"/>
                      <a:r>
                        <a:rPr lang="en-US" baseline="0" dirty="0"/>
                        <a:t>(i.e. 1 mg)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 mg)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Volume Saline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49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Final Concentration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Injection Volume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every 3-5 minutes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every 3-5 minutes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every 3-5 minutes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every 3-5 minutes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Number Injections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1000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1000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</a:t>
                      </a:r>
                      <a:r>
                        <a:rPr lang="en-US" baseline="0" dirty="0"/>
                        <a:t> 1000 </a:t>
                      </a:r>
                      <a:r>
                        <a:rPr lang="en-US" baseline="0" dirty="0" err="1"/>
                        <a:t>ug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</a:t>
                      </a:r>
                      <a:r>
                        <a:rPr lang="en-US" dirty="0" err="1"/>
                        <a:t>mL</a:t>
                      </a:r>
                      <a:endParaRPr lang="en-US" dirty="0"/>
                    </a:p>
                    <a:p>
                      <a:pPr algn="ctr"/>
                      <a:r>
                        <a:rPr lang="en-US" dirty="0"/>
                        <a:t>(i.e. 1000 </a:t>
                      </a:r>
                      <a:r>
                        <a:rPr lang="en-US" dirty="0" err="1"/>
                        <a:t>ug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56388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REMEMBER</a:t>
            </a:r>
            <a:r>
              <a:rPr lang="en-US" sz="3200" dirty="0">
                <a:solidFill>
                  <a:srgbClr val="FFC000"/>
                </a:solidFill>
                <a:latin typeface="+mn-lt"/>
              </a:rPr>
              <a:t>: </a:t>
            </a:r>
            <a:r>
              <a:rPr lang="en-US" sz="3200" dirty="0">
                <a:latin typeface="+mn-lt"/>
              </a:rPr>
              <a:t>max dose is 1 mg (1000 </a:t>
            </a:r>
            <a:r>
              <a:rPr lang="en-US" sz="3200" dirty="0" err="1">
                <a:latin typeface="+mn-lt"/>
              </a:rPr>
              <a:t>ug</a:t>
            </a:r>
            <a:r>
              <a:rPr lang="en-US" sz="3200" dirty="0">
                <a:latin typeface="+mn-lt"/>
              </a:rPr>
              <a:t>) of </a:t>
            </a:r>
            <a:r>
              <a:rPr lang="en-US" sz="3200" dirty="0" err="1">
                <a:latin typeface="+mn-lt"/>
              </a:rPr>
              <a:t>phenylephrine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457200" y="-65868"/>
            <a:ext cx="8229600" cy="1143000"/>
          </a:xfrm>
        </p:spPr>
        <p:txBody>
          <a:bodyPr/>
          <a:lstStyle/>
          <a:p>
            <a:r>
              <a:rPr lang="en-US" dirty="0" err="1"/>
              <a:t>Priapism</a:t>
            </a:r>
            <a:endParaRPr lang="en-US" dirty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r>
              <a:rPr lang="en-US" dirty="0"/>
              <a:t>If aspiration fails, proceed to OR</a:t>
            </a:r>
          </a:p>
          <a:p>
            <a:pPr lvl="1"/>
            <a:r>
              <a:rPr lang="en-US" dirty="0"/>
              <a:t>Distal shunt first (</a:t>
            </a:r>
            <a:r>
              <a:rPr lang="en-US" dirty="0" err="1"/>
              <a:t>corporoglanular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Tru</a:t>
            </a:r>
            <a:r>
              <a:rPr lang="en-US" dirty="0"/>
              <a:t>-Cut biopsy needle through </a:t>
            </a:r>
            <a:r>
              <a:rPr lang="en-US" dirty="0" err="1"/>
              <a:t>glans</a:t>
            </a:r>
            <a:r>
              <a:rPr lang="en-US" dirty="0"/>
              <a:t> into corporal bodies (Winter shunt)</a:t>
            </a:r>
          </a:p>
          <a:p>
            <a:pPr lvl="2"/>
            <a:r>
              <a:rPr lang="en-US" dirty="0"/>
              <a:t>11/15-blade through glans into corporal bodies (</a:t>
            </a:r>
            <a:r>
              <a:rPr lang="en-US" dirty="0" err="1"/>
              <a:t>Ebbehoj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Can also use 10-blade variation (T-shunt: insert, rotate, remove) </a:t>
            </a:r>
          </a:p>
          <a:p>
            <a:pPr lvl="2"/>
            <a:r>
              <a:rPr lang="en-US" dirty="0"/>
              <a:t>El-</a:t>
            </a:r>
            <a:r>
              <a:rPr lang="en-US" dirty="0" err="1"/>
              <a:t>Ghorab</a:t>
            </a:r>
            <a:r>
              <a:rPr lang="en-US" dirty="0"/>
              <a:t>-make incision on dorsum of glans</a:t>
            </a:r>
          </a:p>
          <a:p>
            <a:pPr lvl="1"/>
            <a:r>
              <a:rPr lang="en-US" dirty="0"/>
              <a:t>Proximal shunt (</a:t>
            </a:r>
            <a:r>
              <a:rPr lang="en-US" dirty="0" err="1"/>
              <a:t>corporospongiosal</a:t>
            </a:r>
            <a:r>
              <a:rPr lang="en-US" dirty="0"/>
              <a:t>) </a:t>
            </a:r>
          </a:p>
          <a:p>
            <a:pPr lvl="2"/>
            <a:r>
              <a:rPr lang="en-US" dirty="0" err="1"/>
              <a:t>Quackels</a:t>
            </a:r>
            <a:r>
              <a:rPr lang="en-US" dirty="0"/>
              <a:t>: suture </a:t>
            </a:r>
            <a:r>
              <a:rPr lang="en-US" dirty="0" err="1"/>
              <a:t>cavernosum</a:t>
            </a:r>
            <a:r>
              <a:rPr lang="en-US" dirty="0"/>
              <a:t> to </a:t>
            </a:r>
            <a:r>
              <a:rPr lang="en-US" dirty="0" err="1"/>
              <a:t>spongiousm</a:t>
            </a:r>
            <a:endParaRPr lang="en-US" dirty="0"/>
          </a:p>
          <a:p>
            <a:pPr lvl="2"/>
            <a:r>
              <a:rPr lang="en-US" dirty="0"/>
              <a:t>Barry: superficial or deep dorsal vein </a:t>
            </a:r>
            <a:r>
              <a:rPr lang="en-US" dirty="0" err="1"/>
              <a:t>anastamosed</a:t>
            </a:r>
            <a:r>
              <a:rPr lang="en-US" dirty="0"/>
              <a:t> to </a:t>
            </a:r>
            <a:r>
              <a:rPr lang="en-US" dirty="0" err="1"/>
              <a:t>cavernosum</a:t>
            </a:r>
            <a:endParaRPr lang="en-US" dirty="0"/>
          </a:p>
          <a:p>
            <a:pPr lvl="2"/>
            <a:r>
              <a:rPr lang="en-US" dirty="0" err="1"/>
              <a:t>Grayhack</a:t>
            </a:r>
            <a:r>
              <a:rPr lang="en-US" dirty="0"/>
              <a:t>: </a:t>
            </a:r>
            <a:r>
              <a:rPr lang="en-US" dirty="0" err="1"/>
              <a:t>saphenous</a:t>
            </a:r>
            <a:r>
              <a:rPr lang="en-US" dirty="0"/>
              <a:t> vein </a:t>
            </a:r>
            <a:r>
              <a:rPr lang="en-US" dirty="0" err="1"/>
              <a:t>anastamosed</a:t>
            </a:r>
            <a:r>
              <a:rPr lang="en-US" dirty="0"/>
              <a:t> to </a:t>
            </a:r>
            <a:r>
              <a:rPr lang="en-US" dirty="0" err="1"/>
              <a:t>cavernosum</a:t>
            </a:r>
            <a:endParaRPr lang="en-US" dirty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err="1"/>
              <a:t>Paraphimosis</a:t>
            </a:r>
            <a:endParaRPr lang="en-US" dirty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/>
              <a:t>IS THE PATIENT CIRCUMCISED?</a:t>
            </a:r>
          </a:p>
          <a:p>
            <a:pPr eaLnBrk="1" hangingPunct="1"/>
            <a:r>
              <a:rPr lang="en-US" dirty="0"/>
              <a:t>Manual reduction</a:t>
            </a:r>
          </a:p>
          <a:p>
            <a:pPr lvl="1" eaLnBrk="1" hangingPunct="1"/>
            <a:r>
              <a:rPr lang="en-US" dirty="0"/>
              <a:t>Fingers on </a:t>
            </a:r>
            <a:r>
              <a:rPr lang="en-US" dirty="0" err="1"/>
              <a:t>phimotic</a:t>
            </a:r>
            <a:r>
              <a:rPr lang="en-US" dirty="0"/>
              <a:t> band, thumbs on glans</a:t>
            </a:r>
          </a:p>
          <a:p>
            <a:pPr lvl="1" eaLnBrk="1" hangingPunct="1"/>
            <a:r>
              <a:rPr lang="en-US" dirty="0"/>
              <a:t>Push glans and pull </a:t>
            </a:r>
            <a:r>
              <a:rPr lang="en-US" dirty="0" err="1"/>
              <a:t>phimotic</a:t>
            </a:r>
            <a:r>
              <a:rPr lang="en-US" dirty="0"/>
              <a:t> band</a:t>
            </a:r>
          </a:p>
          <a:p>
            <a:pPr eaLnBrk="1" hangingPunct="1"/>
            <a:r>
              <a:rPr lang="en-US" dirty="0"/>
              <a:t>“Death grip”</a:t>
            </a:r>
          </a:p>
          <a:p>
            <a:pPr lvl="1" eaLnBrk="1" hangingPunct="1"/>
            <a:r>
              <a:rPr lang="en-US" dirty="0"/>
              <a:t>Grasp penis like a baton</a:t>
            </a:r>
          </a:p>
          <a:p>
            <a:pPr lvl="1" eaLnBrk="1" hangingPunct="1"/>
            <a:r>
              <a:rPr lang="en-US" dirty="0"/>
              <a:t>Sequential application of pressure starting at glans and working proximal – hold to reduce edema</a:t>
            </a:r>
          </a:p>
          <a:p>
            <a:pPr lvl="1" eaLnBrk="1" hangingPunct="1"/>
            <a:r>
              <a:rPr lang="en-US" dirty="0"/>
              <a:t>Attempt manual reduction once edema reduced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Paraphimosis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Coban</a:t>
            </a:r>
            <a:r>
              <a:rPr lang="en-US" dirty="0"/>
              <a:t> technique</a:t>
            </a:r>
          </a:p>
          <a:p>
            <a:pPr lvl="1"/>
            <a:r>
              <a:rPr lang="en-US" dirty="0"/>
              <a:t>Wrap </a:t>
            </a:r>
            <a:r>
              <a:rPr lang="en-US" dirty="0" err="1"/>
              <a:t>coban</a:t>
            </a:r>
            <a:r>
              <a:rPr lang="en-US" dirty="0"/>
              <a:t> around penis (tightly) starting at glans and working proximal (like a Maypole)</a:t>
            </a:r>
          </a:p>
          <a:p>
            <a:pPr lvl="1"/>
            <a:r>
              <a:rPr lang="en-US" dirty="0"/>
              <a:t>Leave in place for several minutes (or as long as it takes you to drive into hospital)</a:t>
            </a:r>
          </a:p>
          <a:p>
            <a:pPr lvl="1"/>
            <a:r>
              <a:rPr lang="en-US" dirty="0"/>
              <a:t>Remove and manually reduce (if hasn’t already self-reduced)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Paraphimosis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Dorsal slit</a:t>
            </a:r>
          </a:p>
          <a:p>
            <a:pPr lvl="1"/>
            <a:r>
              <a:rPr lang="en-US"/>
              <a:t>Penile block</a:t>
            </a:r>
          </a:p>
          <a:p>
            <a:pPr lvl="1"/>
            <a:r>
              <a:rPr lang="en-US"/>
              <a:t>Lubricate and slide straight snap under phimotic band – snap tightly and leave in place for a few minutes</a:t>
            </a:r>
          </a:p>
          <a:p>
            <a:pPr lvl="1"/>
            <a:r>
              <a:rPr lang="en-US"/>
              <a:t>Release snap and use iris scissor (or similar fine scissor) to cut band</a:t>
            </a:r>
          </a:p>
          <a:p>
            <a:pPr lvl="1"/>
            <a:r>
              <a:rPr lang="en-US"/>
              <a:t>Oversew edges with absorbable suture</a:t>
            </a:r>
          </a:p>
          <a:p>
            <a:r>
              <a:rPr lang="en-US"/>
              <a:t>Circumcision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Dorsal Penile Block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1% </a:t>
            </a:r>
            <a:r>
              <a:rPr lang="en-US" u="sng"/>
              <a:t>plain</a:t>
            </a:r>
            <a:r>
              <a:rPr lang="en-US"/>
              <a:t> lidocaine or 0.25% </a:t>
            </a:r>
            <a:r>
              <a:rPr lang="en-US" u="sng"/>
              <a:t>plain</a:t>
            </a:r>
            <a:r>
              <a:rPr lang="en-US"/>
              <a:t> bupivicaine</a:t>
            </a:r>
          </a:p>
          <a:p>
            <a:pPr lvl="1"/>
            <a:r>
              <a:rPr lang="en-US"/>
              <a:t>Inject bilaterally, just below pubis</a:t>
            </a:r>
          </a:p>
          <a:p>
            <a:pPr lvl="1"/>
            <a:r>
              <a:rPr lang="en-US"/>
              <a:t>Inject on ventral side near penoscrotal junction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-152400" y="0"/>
          <a:ext cx="86106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71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Nephrolithiasis</a:t>
            </a:r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2819400" y="762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Penile Fracture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/>
            <a:r>
              <a:rPr lang="en-US"/>
              <a:t>Tear in tunica albuginea over corpus cavernosum</a:t>
            </a:r>
          </a:p>
          <a:p>
            <a:pPr eaLnBrk="1" hangingPunct="1"/>
            <a:r>
              <a:rPr lang="en-US"/>
              <a:t>History is diagnostic</a:t>
            </a:r>
          </a:p>
          <a:p>
            <a:pPr lvl="1" eaLnBrk="1" hangingPunct="1"/>
            <a:r>
              <a:rPr lang="en-US"/>
              <a:t>Popping sound, pain, rapid dutumensence, swelling/discoloration</a:t>
            </a:r>
          </a:p>
          <a:p>
            <a:pPr eaLnBrk="1" hangingPunct="1"/>
            <a:r>
              <a:rPr lang="en-US"/>
              <a:t>Buck fascia intact – swelling of penis</a:t>
            </a:r>
          </a:p>
          <a:p>
            <a:pPr eaLnBrk="1" hangingPunct="1"/>
            <a:r>
              <a:rPr lang="en-US"/>
              <a:t>Buck fascia disrupted – extension into scrotum, perineum, suprapubic region</a:t>
            </a:r>
          </a:p>
          <a:p>
            <a:pPr eaLnBrk="1" hangingPunct="1"/>
            <a:r>
              <a:rPr lang="en-US"/>
              <a:t>Variable rates of urethral injury </a:t>
            </a:r>
          </a:p>
          <a:p>
            <a:pPr lvl="1" eaLnBrk="1" hangingPunct="1"/>
            <a:r>
              <a:rPr lang="en-US"/>
              <a:t>3-20% (Eke, 2002; Zargooshi, 2002; Jack et al, 2004; Derouiche et al, 2008)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Penile Fracture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Urgent surgical repair</a:t>
            </a:r>
          </a:p>
          <a:p>
            <a:pPr eaLnBrk="1" hangingPunct="1"/>
            <a:r>
              <a:rPr lang="en-US" dirty="0"/>
              <a:t>Incision over defect or circumcising incision</a:t>
            </a:r>
          </a:p>
          <a:p>
            <a:pPr eaLnBrk="1" hangingPunct="1"/>
            <a:r>
              <a:rPr lang="en-US" dirty="0"/>
              <a:t>Artificial erection if difficulty identifying injury</a:t>
            </a:r>
          </a:p>
          <a:p>
            <a:pPr eaLnBrk="1" hangingPunct="1"/>
            <a:r>
              <a:rPr lang="en-US" dirty="0"/>
              <a:t>Tunica closure with 2-0 or 3-0 absorbable suture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Retained Catheters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Find out type of catheter</a:t>
            </a:r>
          </a:p>
          <a:p>
            <a:pPr lvl="1" eaLnBrk="1" hangingPunct="1"/>
            <a:r>
              <a:rPr lang="en-US"/>
              <a:t>If silicone, may just be resistance from ring formed by deflated balloon</a:t>
            </a:r>
          </a:p>
          <a:p>
            <a:pPr eaLnBrk="1" hangingPunct="1"/>
            <a:r>
              <a:rPr lang="en-US"/>
              <a:t>Make sure balloon fully deflated with syringe</a:t>
            </a:r>
          </a:p>
          <a:p>
            <a:pPr eaLnBrk="1" hangingPunct="1"/>
            <a:r>
              <a:rPr lang="en-US"/>
              <a:t>Cut balloon port</a:t>
            </a:r>
          </a:p>
          <a:p>
            <a:pPr eaLnBrk="1" hangingPunct="1"/>
            <a:r>
              <a:rPr lang="en-US"/>
              <a:t>Attempt to pop balloon by passing back end (stiff side) of Amplatz SS wire through balloon port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Retained Catheters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If balloon palpable in perineum or urethra, can pop via transcutaneous insertion of fine needle</a:t>
            </a:r>
          </a:p>
          <a:p>
            <a:r>
              <a:rPr lang="en-US"/>
              <a:t>If near bladder neck, can use transrectal US to visualize and pop with PNBx needle (or similar long needle)</a:t>
            </a:r>
          </a:p>
          <a:p>
            <a:r>
              <a:rPr lang="en-US"/>
              <a:t>If heavily calcified or otherwise unable to be removed, may need OR for cystotomy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472440" y="76200"/>
            <a:ext cx="8229600" cy="381000"/>
          </a:xfrm>
        </p:spPr>
        <p:txBody>
          <a:bodyPr/>
          <a:lstStyle/>
          <a:p>
            <a:pPr eaLnBrk="1" hangingPunct="1"/>
            <a:r>
              <a:rPr lang="en-US" dirty="0"/>
              <a:t>Gross Hematuria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5668963"/>
          </a:xfrm>
        </p:spPr>
        <p:txBody>
          <a:bodyPr/>
          <a:lstStyle/>
          <a:p>
            <a:pPr eaLnBrk="1" hangingPunct="1"/>
            <a:r>
              <a:rPr lang="en-US" dirty="0"/>
              <a:t>Consider placement of large (20+Fr) 3-way </a:t>
            </a:r>
            <a:r>
              <a:rPr lang="en-US" dirty="0" err="1"/>
              <a:t>foley</a:t>
            </a:r>
            <a:r>
              <a:rPr lang="en-US" dirty="0"/>
              <a:t> </a:t>
            </a:r>
          </a:p>
          <a:p>
            <a:pPr lvl="1" eaLnBrk="1" hangingPunct="1"/>
            <a:r>
              <a:rPr lang="en-US" dirty="0" err="1"/>
              <a:t>Rusch</a:t>
            </a:r>
            <a:r>
              <a:rPr lang="en-US" dirty="0"/>
              <a:t> if need to evacuate large clots</a:t>
            </a:r>
          </a:p>
          <a:p>
            <a:pPr eaLnBrk="1" hangingPunct="1"/>
            <a:r>
              <a:rPr lang="en-US" dirty="0"/>
              <a:t>Attempt clearance with manual irrigation and CBI</a:t>
            </a:r>
          </a:p>
          <a:p>
            <a:pPr lvl="1" eaLnBrk="1" hangingPunct="1"/>
            <a:r>
              <a:rPr lang="en-US" dirty="0"/>
              <a:t>Get US to confirm clot clearance prior to CBI </a:t>
            </a:r>
          </a:p>
          <a:p>
            <a:pPr eaLnBrk="1" hangingPunct="1"/>
            <a:r>
              <a:rPr lang="en-US" dirty="0"/>
              <a:t>Irrigation tricks</a:t>
            </a:r>
          </a:p>
          <a:p>
            <a:pPr lvl="1" eaLnBrk="1" hangingPunct="1"/>
            <a:r>
              <a:rPr lang="en-US" dirty="0"/>
              <a:t>Patience and more patience</a:t>
            </a:r>
          </a:p>
          <a:p>
            <a:pPr lvl="1" eaLnBrk="1" hangingPunct="1"/>
            <a:r>
              <a:rPr lang="en-US" dirty="0"/>
              <a:t>Move catheter around bladder</a:t>
            </a:r>
          </a:p>
          <a:p>
            <a:pPr lvl="1" eaLnBrk="1" hangingPunct="1"/>
            <a:r>
              <a:rPr lang="en-US" dirty="0"/>
              <a:t>The ‘pinch and pull’ maneuver</a:t>
            </a:r>
          </a:p>
          <a:p>
            <a:pPr lvl="1" eaLnBrk="1" hangingPunct="1"/>
            <a:endParaRPr lang="en-US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Gross Hematuria</a:t>
            </a:r>
            <a:br>
              <a:rPr lang="en-US"/>
            </a:br>
            <a:r>
              <a:rPr lang="en-US" sz="3200"/>
              <a:t>(AUA Update, 1992)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Amicar (aminocaproic acid)</a:t>
            </a:r>
          </a:p>
          <a:p>
            <a:pPr lvl="1"/>
            <a:r>
              <a:rPr lang="en-US" sz="2400"/>
              <a:t>Can give systemically or as CBI</a:t>
            </a:r>
          </a:p>
          <a:p>
            <a:pPr lvl="1"/>
            <a:r>
              <a:rPr lang="en-US" sz="2400"/>
              <a:t>AIP pharmacy has protocol/concentration</a:t>
            </a:r>
          </a:p>
          <a:p>
            <a:r>
              <a:rPr lang="en-US" sz="2800"/>
              <a:t>Alum (potassium or ammonium sulfate)</a:t>
            </a:r>
          </a:p>
          <a:p>
            <a:pPr lvl="1"/>
            <a:r>
              <a:rPr lang="en-US" sz="2400"/>
              <a:t>1-2% solution instilled as CBI</a:t>
            </a:r>
          </a:p>
          <a:p>
            <a:pPr lvl="1"/>
            <a:r>
              <a:rPr lang="en-US" sz="2400"/>
              <a:t>Safe to use with VUR</a:t>
            </a:r>
          </a:p>
          <a:p>
            <a:pPr lvl="1"/>
            <a:r>
              <a:rPr lang="en-US" sz="2400"/>
              <a:t>May precipitate and require manual irrigation</a:t>
            </a:r>
          </a:p>
          <a:p>
            <a:pPr lvl="1"/>
            <a:r>
              <a:rPr lang="en-US" sz="2000"/>
              <a:t>Monitor aluminum levels in patients with renal insufficiency</a:t>
            </a:r>
          </a:p>
          <a:p>
            <a:r>
              <a:rPr lang="en-US" sz="2800"/>
              <a:t>Silver nitrate</a:t>
            </a:r>
          </a:p>
          <a:p>
            <a:pPr lvl="1"/>
            <a:r>
              <a:rPr lang="en-US" sz="2400"/>
              <a:t>0.5 – 1% solution</a:t>
            </a:r>
          </a:p>
          <a:p>
            <a:pPr lvl="1"/>
            <a:r>
              <a:rPr lang="en-US" sz="2400"/>
              <a:t>Instill for 10 – 20 minutes followed by NS irrigation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Phenol (carbonic acid)</a:t>
            </a:r>
          </a:p>
          <a:p>
            <a:pPr lvl="1"/>
            <a:r>
              <a:rPr lang="en-US" dirty="0"/>
              <a:t>Requires anesthesia and SPT</a:t>
            </a:r>
          </a:p>
          <a:p>
            <a:r>
              <a:rPr lang="en-US" dirty="0"/>
              <a:t>Prostaglandins</a:t>
            </a:r>
          </a:p>
          <a:p>
            <a:r>
              <a:rPr lang="en-US" dirty="0"/>
              <a:t>Formalin</a:t>
            </a:r>
          </a:p>
          <a:p>
            <a:pPr lvl="1"/>
            <a:r>
              <a:rPr lang="en-US" dirty="0"/>
              <a:t>Requires anesthesia</a:t>
            </a:r>
          </a:p>
          <a:p>
            <a:pPr lvl="1"/>
            <a:r>
              <a:rPr lang="en-US" dirty="0"/>
              <a:t>Must rule out VUR</a:t>
            </a:r>
          </a:p>
          <a:p>
            <a:pPr lvl="2"/>
            <a:r>
              <a:rPr lang="en-US" dirty="0"/>
              <a:t>Ureteral occlusion balloons</a:t>
            </a:r>
          </a:p>
          <a:p>
            <a:r>
              <a:rPr lang="en-US" dirty="0"/>
              <a:t>Embolization</a:t>
            </a:r>
          </a:p>
        </p:txBody>
      </p:sp>
      <p:sp>
        <p:nvSpPr>
          <p:cNvPr id="604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Gross Hematuria</a:t>
            </a:r>
            <a:br>
              <a:rPr lang="en-US"/>
            </a:br>
            <a:r>
              <a:rPr lang="en-US" sz="3200"/>
              <a:t>(AUA Update, 1992)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671" y="384040"/>
            <a:ext cx="1127329" cy="2015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Urology Resident To Evaluate in Person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1653"/>
            <a:ext cx="8229600" cy="490754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Suspect testicular torsion</a:t>
            </a:r>
          </a:p>
          <a:p>
            <a:r>
              <a:rPr lang="en-US" dirty="0"/>
              <a:t>Suspect penile fracture</a:t>
            </a:r>
          </a:p>
          <a:p>
            <a:r>
              <a:rPr lang="en-US" dirty="0"/>
              <a:t>Unresolved priapism</a:t>
            </a:r>
          </a:p>
          <a:p>
            <a:r>
              <a:rPr lang="en-US" dirty="0"/>
              <a:t>Suspect Fournier’s gangrene</a:t>
            </a:r>
          </a:p>
          <a:p>
            <a:r>
              <a:rPr lang="en-US" dirty="0"/>
              <a:t>Penile/scrotal consult with skin changes and/or SIRS criteria</a:t>
            </a:r>
          </a:p>
          <a:p>
            <a:r>
              <a:rPr lang="en-US" dirty="0"/>
              <a:t>Urolithiasis with SIRS criteria</a:t>
            </a:r>
          </a:p>
          <a:p>
            <a:r>
              <a:rPr lang="en-US" dirty="0"/>
              <a:t>Urolithiasis with solitary kidney</a:t>
            </a:r>
          </a:p>
          <a:p>
            <a:r>
              <a:rPr lang="en-US" dirty="0"/>
              <a:t>Most post-operative patients </a:t>
            </a:r>
          </a:p>
          <a:p>
            <a:pPr lvl="1"/>
            <a:r>
              <a:rPr lang="en-US" dirty="0"/>
              <a:t>Especially with surgical wound issue</a:t>
            </a:r>
          </a:p>
          <a:p>
            <a:r>
              <a:rPr lang="en-US" dirty="0"/>
              <a:t>Trauma to the penis</a:t>
            </a:r>
          </a:p>
          <a:p>
            <a:r>
              <a:rPr lang="en-US" dirty="0"/>
              <a:t>Trauma to the urethra</a:t>
            </a:r>
          </a:p>
          <a:p>
            <a:r>
              <a:rPr lang="en-US" dirty="0"/>
              <a:t>Complex catheter placement</a:t>
            </a:r>
          </a:p>
          <a:p>
            <a:r>
              <a:rPr lang="en-US" dirty="0"/>
              <a:t>Hematuria requiring initiation of CBI</a:t>
            </a:r>
          </a:p>
          <a:p>
            <a:r>
              <a:rPr lang="en-US" dirty="0" err="1"/>
              <a:t>Plastibell</a:t>
            </a:r>
            <a:r>
              <a:rPr lang="en-US" dirty="0"/>
              <a:t> issue</a:t>
            </a:r>
          </a:p>
          <a:p>
            <a:r>
              <a:rPr lang="en-US" dirty="0"/>
              <a:t>Bleeding s/p (pediatric) circumcision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68" y="6136105"/>
            <a:ext cx="4812632" cy="7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405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671" y="384040"/>
            <a:ext cx="1127329" cy="2015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Urology Resident To Evaluate in Person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patient going to the operating room</a:t>
            </a:r>
          </a:p>
          <a:p>
            <a:r>
              <a:rPr lang="en-US" dirty="0"/>
              <a:t>Any patient with SIRS criteria</a:t>
            </a:r>
          </a:p>
          <a:p>
            <a:r>
              <a:rPr lang="en-US" dirty="0"/>
              <a:t>Any uncertainty by the Urology resident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68" y="6136105"/>
            <a:ext cx="4812632" cy="7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747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2283" y="185312"/>
            <a:ext cx="809423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B09F22"/>
                </a:solidFill>
              </a:rPr>
              <a:t>Patient to Follow-up in Urology Clinic*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1652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Urolithiasis without SIRS criteria</a:t>
            </a:r>
          </a:p>
          <a:p>
            <a:r>
              <a:rPr lang="en-US" dirty="0"/>
              <a:t>Pain due to ureteral stent </a:t>
            </a:r>
          </a:p>
          <a:p>
            <a:pPr lvl="1"/>
            <a:r>
              <a:rPr lang="en-US" dirty="0"/>
              <a:t>First, confirm ureteral stent is in correct position</a:t>
            </a:r>
          </a:p>
          <a:p>
            <a:r>
              <a:rPr lang="en-US" dirty="0"/>
              <a:t>Renal mass</a:t>
            </a:r>
          </a:p>
          <a:p>
            <a:pPr lvl="1"/>
            <a:r>
              <a:rPr lang="en-US" dirty="0"/>
              <a:t>Please inform Dr. Cost of any Pediatric Urologic Oncology consult at the time of the consult</a:t>
            </a:r>
          </a:p>
          <a:p>
            <a:r>
              <a:rPr lang="en-US" dirty="0"/>
              <a:t>Testis mass</a:t>
            </a:r>
          </a:p>
          <a:p>
            <a:pPr lvl="1"/>
            <a:r>
              <a:rPr lang="en-US" dirty="0"/>
              <a:t>Please inform Dr. Cost of any Pediatric Urologic Oncology consult at the time of the consult</a:t>
            </a:r>
          </a:p>
          <a:p>
            <a:r>
              <a:rPr lang="en-US" dirty="0"/>
              <a:t>Gross/microscopic hematuria</a:t>
            </a:r>
          </a:p>
          <a:p>
            <a:r>
              <a:rPr lang="en-US" dirty="0"/>
              <a:t>Urinary retention</a:t>
            </a:r>
          </a:p>
          <a:p>
            <a:r>
              <a:rPr lang="en-US" dirty="0"/>
              <a:t>Epididymitis/</a:t>
            </a:r>
            <a:r>
              <a:rPr lang="en-US" dirty="0" err="1"/>
              <a:t>Epididymo-orchitis</a:t>
            </a:r>
            <a:endParaRPr lang="en-US" dirty="0"/>
          </a:p>
          <a:p>
            <a:r>
              <a:rPr lang="en-US" dirty="0"/>
              <a:t>Urinary tract infection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263" y="384040"/>
            <a:ext cx="1130737" cy="2015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368" y="6136105"/>
            <a:ext cx="4812632" cy="7218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262786"/>
            <a:ext cx="4331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/>
            <a:r>
              <a:rPr lang="en-US" sz="1600" i="1" dirty="0"/>
              <a:t>*Depending on clinical scenario, Urology resident may not need to evaluate patient in person</a:t>
            </a:r>
          </a:p>
        </p:txBody>
      </p:sp>
    </p:spTree>
    <p:extLst>
      <p:ext uri="{BB962C8B-B14F-4D97-AF65-F5344CB8AC3E}">
        <p14:creationId xmlns:p14="http://schemas.microsoft.com/office/powerpoint/2010/main" val="3859682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5637"/>
          </a:xfrm>
        </p:spPr>
        <p:txBody>
          <a:bodyPr/>
          <a:lstStyle/>
          <a:p>
            <a:r>
              <a:rPr lang="en-US" dirty="0"/>
              <a:t>Nephrolithiasis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49250" y="818355"/>
            <a:ext cx="8445500" cy="4830764"/>
          </a:xfrm>
        </p:spPr>
        <p:txBody>
          <a:bodyPr/>
          <a:lstStyle/>
          <a:p>
            <a:r>
              <a:rPr lang="en-US" dirty="0"/>
              <a:t>Urinalysis</a:t>
            </a:r>
          </a:p>
          <a:p>
            <a:pPr lvl="1"/>
            <a:r>
              <a:rPr lang="en-US" dirty="0"/>
              <a:t>Beware of “the UA is dirty”</a:t>
            </a:r>
          </a:p>
          <a:p>
            <a:pPr lvl="2"/>
            <a:r>
              <a:rPr lang="en-US" dirty="0"/>
              <a:t>Straight </a:t>
            </a:r>
            <a:r>
              <a:rPr lang="en-US" dirty="0" err="1"/>
              <a:t>cath</a:t>
            </a:r>
            <a:r>
              <a:rPr lang="en-US" dirty="0"/>
              <a:t> vs clean catch. ?Squamous cells </a:t>
            </a:r>
          </a:p>
          <a:p>
            <a:pPr lvl="1"/>
            <a:r>
              <a:rPr lang="en-US" dirty="0"/>
              <a:t>RBCs, WBCs, </a:t>
            </a:r>
            <a:r>
              <a:rPr lang="en-US" dirty="0" err="1"/>
              <a:t>Leuk</a:t>
            </a:r>
            <a:r>
              <a:rPr lang="en-US" dirty="0"/>
              <a:t> Esterase without nitrites or bacteria can be nonspecific markers of inflammation</a:t>
            </a:r>
          </a:p>
          <a:p>
            <a:pPr lvl="1"/>
            <a:r>
              <a:rPr lang="en-US" dirty="0"/>
              <a:t>Nitrite positive</a:t>
            </a:r>
          </a:p>
          <a:p>
            <a:pPr lvl="2"/>
            <a:r>
              <a:rPr lang="en-US" dirty="0"/>
              <a:t>Results of Gram </a:t>
            </a:r>
            <a:r>
              <a:rPr lang="en-US" dirty="0" err="1"/>
              <a:t>neg</a:t>
            </a:r>
            <a:r>
              <a:rPr lang="en-US" dirty="0"/>
              <a:t> bacteria converting nitrate to nitrite</a:t>
            </a:r>
          </a:p>
          <a:p>
            <a:pPr lvl="2"/>
            <a:r>
              <a:rPr lang="en-US" dirty="0"/>
              <a:t>Highly specific (90%), less sensitive (35-85%)</a:t>
            </a:r>
          </a:p>
          <a:p>
            <a:pPr lvl="1"/>
            <a:r>
              <a:rPr lang="en-US" dirty="0"/>
              <a:t>Leukocyte esterase</a:t>
            </a:r>
          </a:p>
          <a:p>
            <a:pPr lvl="2"/>
            <a:r>
              <a:rPr lang="en-US" dirty="0"/>
              <a:t>Produced by </a:t>
            </a:r>
            <a:r>
              <a:rPr lang="en-US" dirty="0" err="1"/>
              <a:t>neutrophils</a:t>
            </a:r>
            <a:endParaRPr lang="en-US" dirty="0"/>
          </a:p>
          <a:p>
            <a:pPr lvl="2"/>
            <a:r>
              <a:rPr lang="en-US" dirty="0"/>
              <a:t>Can have false negative if have bacteriuria without pyuria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57800" y="3276600"/>
            <a:ext cx="3644900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C000"/>
                </a:solidFill>
                <a:latin typeface="+mn-lt"/>
              </a:rPr>
              <a:t>Combo most predictive</a:t>
            </a:r>
          </a:p>
        </p:txBody>
      </p:sp>
      <p:cxnSp>
        <p:nvCxnSpPr>
          <p:cNvPr id="6" name="Straight Arrow Connector 5"/>
          <p:cNvCxnSpPr>
            <a:cxnSpLocks/>
            <a:stCxn id="4" idx="1"/>
          </p:cNvCxnSpPr>
          <p:nvPr/>
        </p:nvCxnSpPr>
        <p:spPr>
          <a:xfrm flipH="1">
            <a:off x="3581400" y="3538538"/>
            <a:ext cx="1676400" cy="4238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4" idx="1"/>
          </p:cNvCxnSpPr>
          <p:nvPr/>
        </p:nvCxnSpPr>
        <p:spPr>
          <a:xfrm flipH="1">
            <a:off x="4038600" y="3538538"/>
            <a:ext cx="1219200" cy="187166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Patient to Follow-up with PCP*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patients with </a:t>
            </a:r>
            <a:r>
              <a:rPr lang="en-US" dirty="0" err="1"/>
              <a:t>epididymo-orchitis</a:t>
            </a:r>
            <a:endParaRPr lang="en-US" dirty="0"/>
          </a:p>
          <a:p>
            <a:r>
              <a:rPr lang="en-US" dirty="0"/>
              <a:t>Certain patients with urinary tract infection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637" y="384040"/>
            <a:ext cx="1066363" cy="19424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68" y="6136105"/>
            <a:ext cx="4812632" cy="7218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262786"/>
            <a:ext cx="4331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/>
            <a:r>
              <a:rPr lang="en-US" sz="1600" i="1" dirty="0"/>
              <a:t>*Depending on clinical scenario, Urology resident may not need to evaluate patient in person</a:t>
            </a:r>
          </a:p>
        </p:txBody>
      </p:sp>
    </p:spTree>
    <p:extLst>
      <p:ext uri="{BB962C8B-B14F-4D97-AF65-F5344CB8AC3E}">
        <p14:creationId xmlns:p14="http://schemas.microsoft.com/office/powerpoint/2010/main" val="3484082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Quick Points Regarding UA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597" y="1447800"/>
            <a:ext cx="8229600" cy="4525963"/>
          </a:xfrm>
        </p:spPr>
        <p:txBody>
          <a:bodyPr/>
          <a:lstStyle/>
          <a:p>
            <a:r>
              <a:rPr lang="en-US" sz="2800" dirty="0"/>
              <a:t>Squamous cells:  Walter et al., ‘98- not good predictor of contamination (both </a:t>
            </a:r>
            <a:r>
              <a:rPr lang="en-US" sz="2800" dirty="0" err="1"/>
              <a:t>cath</a:t>
            </a:r>
            <a:r>
              <a:rPr lang="en-US" sz="2800" dirty="0"/>
              <a:t> and MSCC, ~21% predictive) </a:t>
            </a:r>
          </a:p>
          <a:p>
            <a:r>
              <a:rPr lang="en-US" sz="2800" dirty="0"/>
              <a:t>Nitrite Negative bacterial infections: Streptococcus (enterococcus), Pseudomonas </a:t>
            </a:r>
          </a:p>
          <a:p>
            <a:r>
              <a:rPr lang="en-US" sz="2800" dirty="0"/>
              <a:t>Keep in mind obstructing stones can prevent infected urine from coming down to bladder, may make UA appear negative </a:t>
            </a:r>
          </a:p>
          <a:p>
            <a:r>
              <a:rPr lang="en-US" sz="2800" dirty="0"/>
              <a:t>Crystals can be marker of dehydration, and not stones</a:t>
            </a:r>
          </a:p>
          <a:p>
            <a:r>
              <a:rPr lang="en-US" sz="2800" dirty="0" err="1"/>
              <a:t>Pyridium</a:t>
            </a:r>
            <a:r>
              <a:rPr lang="en-US" sz="2800" dirty="0"/>
              <a:t> can cause urine to be falsely nitrite +</a:t>
            </a:r>
          </a:p>
        </p:txBody>
      </p:sp>
    </p:spTree>
    <p:extLst>
      <p:ext uri="{BB962C8B-B14F-4D97-AF65-F5344CB8AC3E}">
        <p14:creationId xmlns:p14="http://schemas.microsoft.com/office/powerpoint/2010/main" val="517732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Nephrolithiasis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Outpatient management</a:t>
            </a:r>
            <a:endParaRPr lang="en-US" sz="3600" dirty="0"/>
          </a:p>
          <a:p>
            <a:pPr lvl="1" eaLnBrk="1" hangingPunct="1"/>
            <a:r>
              <a:rPr lang="en-US" dirty="0"/>
              <a:t>Plain film KUB prior to discharge home</a:t>
            </a:r>
            <a:endParaRPr lang="en-US" sz="4000" dirty="0"/>
          </a:p>
          <a:p>
            <a:pPr lvl="1" eaLnBrk="1" hangingPunct="1"/>
            <a:r>
              <a:rPr lang="en-US" dirty="0"/>
              <a:t>Flomax 0.4mg every night</a:t>
            </a:r>
            <a:endParaRPr lang="en-US" sz="4000" dirty="0"/>
          </a:p>
          <a:p>
            <a:pPr lvl="1" eaLnBrk="1" hangingPunct="1"/>
            <a:r>
              <a:rPr lang="en-US" dirty="0"/>
              <a:t>Analgesia</a:t>
            </a:r>
            <a:endParaRPr lang="en-US" sz="4000" dirty="0"/>
          </a:p>
          <a:p>
            <a:pPr lvl="1" eaLnBrk="1" hangingPunct="1"/>
            <a:r>
              <a:rPr lang="en-US" dirty="0"/>
              <a:t>Aggressive hydration</a:t>
            </a:r>
          </a:p>
          <a:p>
            <a:pPr lvl="1" eaLnBrk="1" hangingPunct="1"/>
            <a:r>
              <a:rPr lang="en-US" dirty="0"/>
              <a:t>PO </a:t>
            </a:r>
            <a:r>
              <a:rPr lang="en-US" dirty="0" err="1"/>
              <a:t>antiemetics</a:t>
            </a:r>
            <a:r>
              <a:rPr lang="en-US" dirty="0"/>
              <a:t> </a:t>
            </a:r>
          </a:p>
          <a:p>
            <a:pPr lvl="1" eaLnBrk="1" hangingPunct="1"/>
            <a:r>
              <a:rPr lang="en-US" dirty="0"/>
              <a:t>Home with urine strainer – save any stones</a:t>
            </a:r>
            <a:endParaRPr lang="en-US" sz="4000" dirty="0"/>
          </a:p>
          <a:p>
            <a:pPr lvl="1" eaLnBrk="1" hangingPunct="1"/>
            <a:r>
              <a:rPr lang="en-US" dirty="0"/>
              <a:t>Follow up in 4-6 weeks if stone hasn’t passed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6413</TotalTime>
  <Words>3844</Words>
  <Application>Microsoft Office PowerPoint</Application>
  <PresentationFormat>On-screen Show (4:3)</PresentationFormat>
  <Paragraphs>650</Paragraphs>
  <Slides>70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3" baseType="lpstr">
      <vt:lpstr>Arial</vt:lpstr>
      <vt:lpstr>Calibri</vt:lpstr>
      <vt:lpstr>Office Theme</vt:lpstr>
      <vt:lpstr>Urology Consults for the New Urologist</vt:lpstr>
      <vt:lpstr>Objectives</vt:lpstr>
      <vt:lpstr>Topics</vt:lpstr>
      <vt:lpstr>Reminders</vt:lpstr>
      <vt:lpstr>Nephrolithiasis</vt:lpstr>
      <vt:lpstr>Nephrolithiasis</vt:lpstr>
      <vt:lpstr>Nephrolithiasis</vt:lpstr>
      <vt:lpstr>Quick Points Regarding UA</vt:lpstr>
      <vt:lpstr>Nephrolithiasis</vt:lpstr>
      <vt:lpstr>Nephrolithiasis</vt:lpstr>
      <vt:lpstr>PowerPoint Presentation</vt:lpstr>
      <vt:lpstr>PowerPoint Presentation</vt:lpstr>
      <vt:lpstr>Trauma - Renal</vt:lpstr>
      <vt:lpstr>Trauma - Renal</vt:lpstr>
      <vt:lpstr>Trauma - Renal</vt:lpstr>
      <vt:lpstr>Trauma - Renal</vt:lpstr>
      <vt:lpstr>Trauma-Renal</vt:lpstr>
      <vt:lpstr>Trauma - Ureter</vt:lpstr>
      <vt:lpstr>Trauma - Ureteral</vt:lpstr>
      <vt:lpstr>Trauma - Ureteral</vt:lpstr>
      <vt:lpstr>Trauma - Bladder</vt:lpstr>
      <vt:lpstr>Trauma - Bladder</vt:lpstr>
      <vt:lpstr>Trauma - Bladder</vt:lpstr>
      <vt:lpstr>Trauma - Urethra</vt:lpstr>
      <vt:lpstr>Trauma - Urethra</vt:lpstr>
      <vt:lpstr>Trauma - Urethra</vt:lpstr>
      <vt:lpstr>Trauma - Genitalia</vt:lpstr>
      <vt:lpstr>Acute Scrotum</vt:lpstr>
      <vt:lpstr>Acute Scrotum - Torsion</vt:lpstr>
      <vt:lpstr>Acute Scrotum - Torsion</vt:lpstr>
      <vt:lpstr>Fournier Gangrene (necrotizing fasciitis)</vt:lpstr>
      <vt:lpstr>Fournier Gangrene</vt:lpstr>
      <vt:lpstr>Fournier Gangrene</vt:lpstr>
      <vt:lpstr>Difficult Foley</vt:lpstr>
      <vt:lpstr>Difficult Foley</vt:lpstr>
      <vt:lpstr>Difficult Foley</vt:lpstr>
      <vt:lpstr>Difficult Foley</vt:lpstr>
      <vt:lpstr>Difficult Foley – Foley Cart</vt:lpstr>
      <vt:lpstr>Difficult Foley - Cystoscopy</vt:lpstr>
      <vt:lpstr>Difficult Foley - Cystoscopy</vt:lpstr>
      <vt:lpstr>Difficult Foley - Cystoscopy</vt:lpstr>
      <vt:lpstr>Difficult Foley - Cystoscopy</vt:lpstr>
      <vt:lpstr>Difficult Foley - Cystoscopy</vt:lpstr>
      <vt:lpstr>Suprapubic Tube</vt:lpstr>
      <vt:lpstr>Suprapubic Tube</vt:lpstr>
      <vt:lpstr>Suprapubic Tube</vt:lpstr>
      <vt:lpstr>Cook© Cystostomy Set</vt:lpstr>
      <vt:lpstr>Rüsch© SupraFoley</vt:lpstr>
      <vt:lpstr>Priapism</vt:lpstr>
      <vt:lpstr>Priapism</vt:lpstr>
      <vt:lpstr>Priapism</vt:lpstr>
      <vt:lpstr>Priapism</vt:lpstr>
      <vt:lpstr>Priapism</vt:lpstr>
      <vt:lpstr>Priapism – Making Solution</vt:lpstr>
      <vt:lpstr>Priapism</vt:lpstr>
      <vt:lpstr>Paraphimosis</vt:lpstr>
      <vt:lpstr>Paraphimosis</vt:lpstr>
      <vt:lpstr>Paraphimosis</vt:lpstr>
      <vt:lpstr>Dorsal Penile Block</vt:lpstr>
      <vt:lpstr>Penile Fracture</vt:lpstr>
      <vt:lpstr>Penile Fracture</vt:lpstr>
      <vt:lpstr>Retained Catheters</vt:lpstr>
      <vt:lpstr>Retained Catheters</vt:lpstr>
      <vt:lpstr>Gross Hematuria</vt:lpstr>
      <vt:lpstr>Gross Hematuria (AUA Update, 1992)</vt:lpstr>
      <vt:lpstr>Gross Hematuria (AUA Update, 1992)</vt:lpstr>
      <vt:lpstr>Urology Resident To Evaluate in Person</vt:lpstr>
      <vt:lpstr>Urology Resident To Evaluate in Person</vt:lpstr>
      <vt:lpstr>Patient to Follow-up in Urology Clinic*</vt:lpstr>
      <vt:lpstr>Patient to Follow-up with PCP*</vt:lpstr>
    </vt:vector>
  </TitlesOfParts>
  <Company>University of Colorado Denver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Urology Consults for the New Urologist</dc:title>
  <dc:creator>bowlinp</dc:creator>
  <cp:lastModifiedBy>Majdeeeeee</cp:lastModifiedBy>
  <cp:revision>115</cp:revision>
  <dcterms:created xsi:type="dcterms:W3CDTF">2012-06-04T22:53:29Z</dcterms:created>
  <dcterms:modified xsi:type="dcterms:W3CDTF">2018-07-02T03:51:59Z</dcterms:modified>
</cp:coreProperties>
</file>