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Lst>
  <p:sldSz cy="5143500" cx="9144000"/>
  <p:notesSz cx="6858000" cy="9144000"/>
  <p:embeddedFontLst>
    <p:embeddedFont>
      <p:font typeface="Roboto"/>
      <p:regular r:id="rId72"/>
      <p:bold r:id="rId73"/>
      <p:italic r:id="rId74"/>
      <p:boldItalic r:id="rId7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F962EF92-A6FF-47E3-A2AF-78D9D3FD20AD}">
  <a:tblStyle styleId="{F962EF92-A6FF-47E3-A2AF-78D9D3FD20A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Roboto-bold.fntdata"/><Relationship Id="rId72" Type="http://schemas.openxmlformats.org/officeDocument/2006/relationships/font" Target="fonts/Roboto-regular.fntdata"/><Relationship Id="rId31" Type="http://schemas.openxmlformats.org/officeDocument/2006/relationships/slide" Target="slides/slide26.xml"/><Relationship Id="rId75" Type="http://schemas.openxmlformats.org/officeDocument/2006/relationships/font" Target="fonts/Roboto-boldItalic.fntdata"/><Relationship Id="rId30" Type="http://schemas.openxmlformats.org/officeDocument/2006/relationships/slide" Target="slides/slide25.xml"/><Relationship Id="rId74" Type="http://schemas.openxmlformats.org/officeDocument/2006/relationships/font" Target="fonts/Roboto-italic.fntdata"/><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c6f919934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9199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4c46285228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4c46285228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4d60c9217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4d60c921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 would be x ½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4c46285228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4c46285228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4c46285228_0_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4c46285228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a:t>shorter surgical times, less postoperative edema, reduced risk of hematomas, improved postoperative pain control, and avoidance of general anesthetic technique when paired with conscious sedation techniques.. Added bonus - when infiltrated at the appropriate depth, the tumescent solution acts as a natural hydrodissector, creating avascular anatomic tissue planes for easier and more rapid dissection</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4c46285228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4c46285228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4c46285228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4c46285228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g4c46285228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4c46285228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Don’t put the needle in at 45 degrees - hit many more nerves and cause more pain. Put the needle in at 90 degrees to hit fewer nerves (try to put the needle inside of pore parallel to a hair shaft) - inject the into the fat just below the dermis, don’t inject into the dermis - hurts more</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g4c46285228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4c46285228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Never let the needle get ahead of the local - always make sure there’s 5-6mm of local anesthetic ahead of your advancing needle</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g4c46285228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4c46285228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Use a smaller gauge needle (30 or 27 rather than 25). Encourages you to inject slower too (eliminates pain of the pressure of fluid against nerves)</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Think tumescent:</a:t>
            </a:r>
            <a:endParaRPr/>
          </a:p>
          <a:p>
            <a:pPr indent="-298450" lvl="1" marL="914400" rtl="0" algn="l">
              <a:lnSpc>
                <a:spcPct val="115000"/>
              </a:lnSpc>
              <a:spcBef>
                <a:spcPts val="0"/>
              </a:spcBef>
              <a:spcAft>
                <a:spcPts val="0"/>
              </a:spcAft>
              <a:buSzPts val="1100"/>
              <a:buChar char="-"/>
            </a:pPr>
            <a:r>
              <a:rPr lang="en"/>
              <a:t>Big volume wherever you can - volume is more important than concentration</a:t>
            </a:r>
            <a:endParaRPr/>
          </a:p>
          <a:p>
            <a:pPr indent="-298450" lvl="1" marL="914400" rtl="0" algn="l">
              <a:lnSpc>
                <a:spcPct val="115000"/>
              </a:lnSpc>
              <a:spcBef>
                <a:spcPts val="0"/>
              </a:spcBef>
              <a:spcAft>
                <a:spcPts val="0"/>
              </a:spcAft>
              <a:buSzPts val="1100"/>
              <a:buChar char="-"/>
            </a:pPr>
            <a:r>
              <a:rPr lang="en"/>
              <a:t>¼% lido with 1:400,000 epi is very effective and you can inject 200cc in the avg person and stay below 7mg/kg</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Google Shape;172;g4c46285228_0_3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4c46285228_0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4c46285228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4c46285228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4c46285228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4c46285228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Type I hypersensitivity reactions may include anaphylaxis, and are modulated by immunoglobulin E. Both ester-based local anesthetics, such as procaine, and amide-based local anesthetics may induce an allergic response. The most likely allergen is para-aminobenzoic acid (PABA). Preservatives such as methylparaben have also been shown to cause allergic reactions to local anesthetics, but are less likely than allergic reactions caused by PABA.</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g4c46285228_0_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4c46285228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Google Shape;189;g4c46285228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4c46285228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a:t>Classic descriptions of LAST depict a progression of subjective symptoms of CNS excitement (agitation, auditory changes, metallic taste or abrupt onset of psychiatric symptoms), followed by seizures then CNS depression (drowsiness, coma, or respiratory arrest). Near the end of this continuum, initial signs of cardiac toxicity (hypertension, tachycardia, or ventricular arrhythmias) are supplanted by cardiac depression (bradycardia, conduction block, asystole, decreased contractility). However, there is substantial variation in this classic description, including: ) Simultaneous presentation of CNS and cardiac toxicity) Cardiac toxicity without prodromal signs and symptoms of CNS toxicity) Thus, the practitioner must be vigilant for atypical or unexpected presentation of LAST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g4d65e5c85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4d65e5c8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timing of LAST presentation is variable. Immediate (&lt;60s) presentation suggests intravascular injection of local anesthetic with direct access to the brain, whereas presentation that is delayed 1-5 mins suggests intermittent intravascular injection, lower extremity injection, or delayed tissue absorption. Because LAST can present &gt;15 mins after injection, patients that receive potentially toxic doses of local anesthetic should be closely monitored for at least 30 mins after injection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1" name="Shape 201"/>
        <p:cNvGrpSpPr/>
        <p:nvPr/>
      </p:nvGrpSpPr>
      <p:grpSpPr>
        <a:xfrm>
          <a:off x="0" y="0"/>
          <a:ext cx="0" cy="0"/>
          <a:chOff x="0" y="0"/>
          <a:chExt cx="0" cy="0"/>
        </a:xfrm>
      </p:grpSpPr>
      <p:sp>
        <p:nvSpPr>
          <p:cNvPr id="202" name="Google Shape;202;g4c46285228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4c46285228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a:t>-prompt and effective airway management</a:t>
            </a:r>
            <a:endParaRPr/>
          </a:p>
          <a:p>
            <a:pPr indent="0" lvl="0" marL="0" rtl="0" algn="l">
              <a:lnSpc>
                <a:spcPct val="115000"/>
              </a:lnSpc>
              <a:spcBef>
                <a:spcPts val="0"/>
              </a:spcBef>
              <a:spcAft>
                <a:spcPts val="0"/>
              </a:spcAft>
              <a:buClr>
                <a:srgbClr val="000000"/>
              </a:buClr>
              <a:buSzPts val="1100"/>
              <a:buFont typeface="Arial"/>
              <a:buNone/>
            </a:pPr>
            <a:r>
              <a:rPr lang="en"/>
              <a:t>-crucial to preventing hypoxia and acidosis (worsen systemic toxicity)</a:t>
            </a:r>
            <a:endParaRPr/>
          </a:p>
          <a:p>
            <a:pPr indent="0" lvl="0" marL="0" rtl="0" algn="l">
              <a:lnSpc>
                <a:spcPct val="115000"/>
              </a:lnSpc>
              <a:spcBef>
                <a:spcPts val="0"/>
              </a:spcBef>
              <a:spcAft>
                <a:spcPts val="0"/>
              </a:spcAft>
              <a:buClr>
                <a:srgbClr val="000000"/>
              </a:buClr>
              <a:buSzPts val="1100"/>
              <a:buFont typeface="Arial"/>
              <a:buNone/>
            </a:pPr>
            <a:r>
              <a:rPr lang="en"/>
              <a:t>-if seizures occur, they should be rapidly treated with benzodiazepines</a:t>
            </a:r>
            <a:endParaRPr/>
          </a:p>
          <a:p>
            <a:pPr indent="0" lvl="0" marL="0" rtl="0" algn="l">
              <a:lnSpc>
                <a:spcPct val="115000"/>
              </a:lnSpc>
              <a:spcBef>
                <a:spcPts val="0"/>
              </a:spcBef>
              <a:spcAft>
                <a:spcPts val="0"/>
              </a:spcAft>
              <a:buClr>
                <a:srgbClr val="000000"/>
              </a:buClr>
              <a:buSzPts val="1100"/>
              <a:buFont typeface="Arial"/>
              <a:buNone/>
            </a:pPr>
            <a:r>
              <a:rPr lang="en"/>
              <a:t>-if cardiac arrest occurs - ACLS with the following modifications</a:t>
            </a:r>
            <a:endParaRPr/>
          </a:p>
          <a:p>
            <a:pPr indent="0" lvl="0" marL="0" rtl="0" algn="l">
              <a:lnSpc>
                <a:spcPct val="115000"/>
              </a:lnSpc>
              <a:spcBef>
                <a:spcPts val="0"/>
              </a:spcBef>
              <a:spcAft>
                <a:spcPts val="0"/>
              </a:spcAft>
              <a:buClr>
                <a:srgbClr val="000000"/>
              </a:buClr>
              <a:buSzPts val="1100"/>
              <a:buFont typeface="Arial"/>
              <a:buNone/>
            </a:pPr>
            <a:r>
              <a:rPr lang="en"/>
              <a:t>	-vasopressin not recommended (pulmonary hemorrhage)</a:t>
            </a:r>
            <a:endParaRPr/>
          </a:p>
          <a:p>
            <a:pPr indent="0" lvl="0" marL="0" rtl="0" algn="l">
              <a:lnSpc>
                <a:spcPct val="115000"/>
              </a:lnSpc>
              <a:spcBef>
                <a:spcPts val="0"/>
              </a:spcBef>
              <a:spcAft>
                <a:spcPts val="0"/>
              </a:spcAft>
              <a:buClr>
                <a:srgbClr val="000000"/>
              </a:buClr>
              <a:buSzPts val="1100"/>
              <a:buFont typeface="Arial"/>
              <a:buNone/>
            </a:pPr>
            <a:r>
              <a:rPr lang="en"/>
              <a:t>	-avoid CA channel blockers and alpha-adrenergic receptor blockers</a:t>
            </a:r>
            <a:endParaRPr/>
          </a:p>
          <a:p>
            <a:pPr indent="0" lvl="0" marL="0" rtl="0" algn="l">
              <a:lnSpc>
                <a:spcPct val="115000"/>
              </a:lnSpc>
              <a:spcBef>
                <a:spcPts val="0"/>
              </a:spcBef>
              <a:spcAft>
                <a:spcPts val="0"/>
              </a:spcAft>
              <a:buClr>
                <a:srgbClr val="000000"/>
              </a:buClr>
              <a:buSzPts val="1100"/>
              <a:buFont typeface="Arial"/>
              <a:buNone/>
            </a:pPr>
            <a:r>
              <a:rPr lang="en"/>
              <a:t>	-amiodarone is preferred for ventricular arrhythmias</a:t>
            </a:r>
            <a:endParaRPr/>
          </a:p>
          <a:p>
            <a:pPr indent="0" lvl="0" marL="0" rtl="0" algn="l">
              <a:lnSpc>
                <a:spcPct val="115000"/>
              </a:lnSpc>
              <a:spcBef>
                <a:spcPts val="0"/>
              </a:spcBef>
              <a:spcAft>
                <a:spcPts val="0"/>
              </a:spcAft>
              <a:buClr>
                <a:srgbClr val="000000"/>
              </a:buClr>
              <a:buSzPts val="1100"/>
              <a:buFont typeface="Arial"/>
              <a:buNone/>
            </a:pPr>
            <a:r>
              <a:rPr lang="en"/>
              <a:t>-lipid emulsion therapy</a:t>
            </a:r>
            <a:endParaRPr/>
          </a:p>
          <a:p>
            <a:pPr indent="0" lvl="0" marL="0" rtl="0" algn="l">
              <a:lnSpc>
                <a:spcPct val="115000"/>
              </a:lnSpc>
              <a:spcBef>
                <a:spcPts val="0"/>
              </a:spcBef>
              <a:spcAft>
                <a:spcPts val="0"/>
              </a:spcAft>
              <a:buClr>
                <a:srgbClr val="000000"/>
              </a:buClr>
              <a:buSzPts val="1100"/>
              <a:buFont typeface="Arial"/>
              <a:buNone/>
            </a:pPr>
            <a:r>
              <a:rPr lang="en"/>
              <a:t>-start at the first signs of LAST, after airway management</a:t>
            </a:r>
            <a:endParaRPr/>
          </a:p>
          <a:p>
            <a:pPr indent="0" lvl="0" marL="0" rtl="0" algn="l">
              <a:lnSpc>
                <a:spcPct val="115000"/>
              </a:lnSpc>
              <a:spcBef>
                <a:spcPts val="0"/>
              </a:spcBef>
              <a:spcAft>
                <a:spcPts val="0"/>
              </a:spcAft>
              <a:buClr>
                <a:srgbClr val="000000"/>
              </a:buClr>
              <a:buSzPts val="1100"/>
              <a:buFont typeface="Arial"/>
              <a:buNone/>
            </a:pPr>
            <a:r>
              <a:rPr lang="en"/>
              <a:t>-dosing: 1.5 ml/kg 20% lipid emulsion bolus</a:t>
            </a:r>
            <a:endParaRPr/>
          </a:p>
          <a:p>
            <a:pPr indent="0" lvl="0" marL="0" rtl="0" algn="l">
              <a:lnSpc>
                <a:spcPct val="115000"/>
              </a:lnSpc>
              <a:spcBef>
                <a:spcPts val="0"/>
              </a:spcBef>
              <a:spcAft>
                <a:spcPts val="0"/>
              </a:spcAft>
              <a:buClr>
                <a:srgbClr val="000000"/>
              </a:buClr>
              <a:buSzPts val="1100"/>
              <a:buFont typeface="Arial"/>
              <a:buNone/>
            </a:pPr>
            <a:r>
              <a:rPr lang="en"/>
              <a:t>	-followed by 0.25ml/kg per minute of infusion</a:t>
            </a:r>
            <a:endParaRPr/>
          </a:p>
          <a:p>
            <a:pPr indent="0" lvl="0" marL="0" rtl="0" algn="l">
              <a:lnSpc>
                <a:spcPct val="115000"/>
              </a:lnSpc>
              <a:spcBef>
                <a:spcPts val="0"/>
              </a:spcBef>
              <a:spcAft>
                <a:spcPts val="0"/>
              </a:spcAft>
              <a:buClr>
                <a:srgbClr val="000000"/>
              </a:buClr>
              <a:buSzPts val="1100"/>
              <a:buFont typeface="Arial"/>
              <a:buNone/>
            </a:pPr>
            <a:r>
              <a:rPr lang="en"/>
              <a:t>-failure to respond to lipid emulsion and vasopressor therapy should prompt institution of cardiopulmonary bypass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g4c46285228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4c46285228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g4d60c92173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4d60c92173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g4d60c92173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4d60c92173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-Anterior gingiva and maxillary teeth - can expect the gums and teeth from the central incisor back to the bicuspitds to get numb</a:t>
            </a:r>
            <a:endParaRPr/>
          </a:p>
          <a:p>
            <a:pPr indent="0" lvl="0" marL="0" rtl="0" algn="l">
              <a:spcBef>
                <a:spcPts val="0"/>
              </a:spcBef>
              <a:spcAft>
                <a:spcPts val="0"/>
              </a:spcAft>
              <a:buNone/>
            </a:pPr>
            <a:r>
              <a:rPr lang="en"/>
              <a:t>- 3 ways to do it - </a:t>
            </a:r>
            <a:r>
              <a:rPr b="1" lang="en"/>
              <a:t>transcutaneous nasolabial (paper says this way you know you’ve entered the foramen),</a:t>
            </a:r>
            <a:r>
              <a:rPr lang="en"/>
              <a:t> intraoral, or perpendicular transcutaneous</a:t>
            </a:r>
            <a:endParaRPr/>
          </a:p>
          <a:p>
            <a:pPr indent="0" lvl="0" marL="0" rtl="0" algn="l">
              <a:spcBef>
                <a:spcPts val="0"/>
              </a:spcBef>
              <a:spcAft>
                <a:spcPts val="0"/>
              </a:spcAft>
              <a:buNone/>
            </a:pPr>
            <a:r>
              <a:rPr lang="en"/>
              <a:t>- pt of injection - medial to the upper nasolabial groove a few mm lateral to the alar groove (center of the small triangle lateral to the alar rim and medial to the nasolabial fold)</a:t>
            </a:r>
            <a:endParaRPr/>
          </a:p>
          <a:p>
            <a:pPr indent="0" lvl="0" marL="0" rtl="0" algn="l">
              <a:spcBef>
                <a:spcPts val="0"/>
              </a:spcBef>
              <a:spcAft>
                <a:spcPts val="0"/>
              </a:spcAft>
              <a:buNone/>
            </a:pPr>
            <a:r>
              <a:rPr lang="en"/>
              <a:t>- w/your index finger onthe infraorbital rim, as the pt to look straight ahead. Advance the needle to the bone toward the designated point about 4-7mm down from the rim. Inject 1-2cc (100% success rate)</a:t>
            </a:r>
            <a:endParaRPr/>
          </a:p>
          <a:p>
            <a:pPr indent="0" lvl="0" marL="0" rtl="0" algn="l">
              <a:spcBef>
                <a:spcPts val="0"/>
              </a:spcBef>
              <a:spcAft>
                <a:spcPts val="0"/>
              </a:spcAft>
              <a:buNone/>
            </a:pPr>
            <a:r>
              <a:rPr lang="en"/>
              <a:t>(intraoral - over the 1st pre-molar)</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 name="Shape 228"/>
        <p:cNvGrpSpPr/>
        <p:nvPr/>
      </p:nvGrpSpPr>
      <p:grpSpPr>
        <a:xfrm>
          <a:off x="0" y="0"/>
          <a:ext cx="0" cy="0"/>
          <a:chOff x="0" y="0"/>
          <a:chExt cx="0" cy="0"/>
        </a:xfrm>
      </p:grpSpPr>
      <p:sp>
        <p:nvSpPr>
          <p:cNvPr id="229" name="Google Shape;229;g4d60c92173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4d60c92173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Foramen - below the apex of the 2nd bicuspid</a:t>
            </a:r>
            <a:endParaRPr/>
          </a:p>
          <a:p>
            <a:pPr indent="0" lvl="0" marL="0" rtl="0" algn="l">
              <a:spcBef>
                <a:spcPts val="0"/>
              </a:spcBef>
              <a:spcAft>
                <a:spcPts val="0"/>
              </a:spcAft>
              <a:buNone/>
            </a:pPr>
            <a:r>
              <a:rPr lang="en"/>
              <a:t>Technique: locate the 2nd lower bicuspid sulcus near the base of the tooth and inject</a:t>
            </a:r>
            <a:endParaRPr/>
          </a:p>
          <a:p>
            <a:pPr indent="0" lvl="0" marL="0" rtl="0" algn="l">
              <a:spcBef>
                <a:spcPts val="0"/>
              </a:spcBef>
              <a:spcAft>
                <a:spcPts val="0"/>
              </a:spcAft>
              <a:buNone/>
            </a:pPr>
            <a:r>
              <a:rPr lang="en"/>
              <a:t>Area: the lower lip to the labiomental fold +/- the chin pad and area lateral to it</a:t>
            </a:r>
            <a:endParaRPr/>
          </a:p>
          <a:p>
            <a:pPr indent="0" lvl="0" marL="0" rtl="0" algn="l">
              <a:spcBef>
                <a:spcPts val="0"/>
              </a:spcBef>
              <a:spcAft>
                <a:spcPts val="0"/>
              </a:spcAft>
              <a:buNone/>
            </a:pPr>
            <a:r>
              <a:rPr lang="en"/>
              <a:t>Mental plus if you need to include the chin: anterior premandibular injection anterior to the vestibule in front of the anterior teeth</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 name="Shape 236"/>
        <p:cNvGrpSpPr/>
        <p:nvPr/>
      </p:nvGrpSpPr>
      <p:grpSpPr>
        <a:xfrm>
          <a:off x="0" y="0"/>
          <a:ext cx="0" cy="0"/>
          <a:chOff x="0" y="0"/>
          <a:chExt cx="0" cy="0"/>
        </a:xfrm>
      </p:grpSpPr>
      <p:sp>
        <p:nvSpPr>
          <p:cNvPr id="237" name="Google Shape;237;g4d60c92173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4d60c92173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Technique: along the supraorbital rim from lateral to medial. Stretch the eyebrow laterally and pierce the lateral part of the middle third of the eyebrow. Aim the needle at the supraorbital notch. The other hand is always on the rim. After injecting 1-2cc prior to the notch under the muscle, the needle moves medially a few mm along the rim and another cc is deposited. Finally, another 1 cc is deposited as the needle advances toward and touches the nasal bones</a:t>
            </a:r>
            <a:endParaRPr/>
          </a:p>
          <a:p>
            <a:pPr indent="0" lvl="0" marL="0" rtl="0" algn="l">
              <a:spcBef>
                <a:spcPts val="0"/>
              </a:spcBef>
              <a:spcAft>
                <a:spcPts val="0"/>
              </a:spcAft>
              <a:buNone/>
            </a:pPr>
            <a:r>
              <a:rPr lang="en"/>
              <a:t>Area: forehead skin from level of the superior temporal line or temporal fusion line almost to middline, middle 50% of the upper eyelid skin, frontoparietal scalp between the midline and the superior temporal line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4c46285228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4c46285228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 name="Shape 243"/>
        <p:cNvGrpSpPr/>
        <p:nvPr/>
      </p:nvGrpSpPr>
      <p:grpSpPr>
        <a:xfrm>
          <a:off x="0" y="0"/>
          <a:ext cx="0" cy="0"/>
          <a:chOff x="0" y="0"/>
          <a:chExt cx="0" cy="0"/>
        </a:xfrm>
      </p:grpSpPr>
      <p:sp>
        <p:nvSpPr>
          <p:cNvPr id="244" name="Google Shape;244;g4d60c92173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4d60c92173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Technique: palpate the nasal midline and feel the end of the nasal bones using the thumb on one side and the index finger on the other. The nerve exits about 6-10mm from the midline of the nasal bones, and 1-2cc of injectate is sufficient for each side</a:t>
            </a:r>
            <a:endParaRPr/>
          </a:p>
          <a:p>
            <a:pPr indent="0" lvl="0" marL="0" rtl="0" algn="l">
              <a:spcBef>
                <a:spcPts val="0"/>
              </a:spcBef>
              <a:spcAft>
                <a:spcPts val="0"/>
              </a:spcAft>
              <a:buNone/>
            </a:pPr>
            <a:r>
              <a:rPr lang="en"/>
              <a:t>Area: cartilaginous dorsum and tip (much better than painful infection into tip of nose)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g4d60c92173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4d60c92173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ZMT Technique: inject behind the lateral orbital rim with needle insertion about 10-12mm behind and just below the zygomaticofrontal suture (palpable). Slide the needle along the mid-posterior bony wall toward a point about 1 cm below the canthal level</a:t>
            </a:r>
            <a:endParaRPr/>
          </a:p>
          <a:p>
            <a:pPr indent="0" lvl="0" marL="0" rtl="0" algn="l">
              <a:spcBef>
                <a:spcPts val="0"/>
              </a:spcBef>
              <a:spcAft>
                <a:spcPts val="0"/>
              </a:spcAft>
              <a:buNone/>
            </a:pPr>
            <a:r>
              <a:rPr lang="en"/>
              <a:t>ZMT area: sideways, fan-shaped area about a quarter of a circle. The upper limit abuts the area numbed by the supraorbital/forehead block. The lower limit is a line from the lateral canthal area back to the hair and into the temporal scalp</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ZMF technique: always done right after the ZMT block. Inject into a dime-sized area just lateral to the  junction of the lateral and inferior orbital rim. </a:t>
            </a:r>
            <a:endParaRPr/>
          </a:p>
          <a:p>
            <a:pPr indent="0" lvl="0" marL="0" rtl="0" algn="l">
              <a:spcBef>
                <a:spcPts val="0"/>
              </a:spcBef>
              <a:spcAft>
                <a:spcPts val="0"/>
              </a:spcAft>
              <a:buNone/>
            </a:pPr>
            <a:r>
              <a:rPr lang="en"/>
              <a:t>ZMF area: area of teh cheek prominence and below. A horizontal line about 3cm in length starting along lateral ⅓ of the orbit represents the base of a large inverted isosceles triangle, which ends in mid-cheek. The center of the triangle sits on the cheek prominence. The apex of the triangle is just anterior to the palpable lowerst portion of the anterior ramus of the mandible.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 name="Shape 257"/>
        <p:cNvGrpSpPr/>
        <p:nvPr/>
      </p:nvGrpSpPr>
      <p:grpSpPr>
        <a:xfrm>
          <a:off x="0" y="0"/>
          <a:ext cx="0" cy="0"/>
          <a:chOff x="0" y="0"/>
          <a:chExt cx="0" cy="0"/>
        </a:xfrm>
      </p:grpSpPr>
      <p:sp>
        <p:nvSpPr>
          <p:cNvPr id="258" name="Google Shape;258;g4d60c92173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4d60c92173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Technique: have the patient flex the SCM. Mark the skin of the upper anterior and posterior SCM borders with two parallel lines. Then draw a third line between the 2 parallel lines directly in midmuscle. Measure down 6.5 cm from the lower border of external acoustic meatus to the mid-SCM. Inject a nickel to quarter sized circle of anesthetic onto the muscle fascia. </a:t>
            </a:r>
            <a:endParaRPr/>
          </a:p>
          <a:p>
            <a:pPr indent="0" lvl="0" marL="0" rtl="0" algn="l">
              <a:spcBef>
                <a:spcPts val="0"/>
              </a:spcBef>
              <a:spcAft>
                <a:spcPts val="0"/>
              </a:spcAft>
              <a:buNone/>
            </a:pPr>
            <a:r>
              <a:rPr lang="en"/>
              <a:t>Area: lower ⅓ of the ear and lower postauricular skin. Varying amounts of skin over the mandibular angle from the tragus downward and forward from 3-4cm</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g4d60c92173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4d60c92173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Technique: sigmoid notch (between condyle and coronoid process of the mandible) (about 2.5 cm anterior to the tragus) - mark middle of notch with U and inject into the skin with a small gauge needle. Then switch to a 22g spinal needle in a 5cc syringe. Inject the needle into the original dot and advance the needle straight into the pterygoid plate and note how much of the needle remains outside of the skin. Retract the needle almost to the skin and redirect about 1cm back from your first pterygoid bump. Stop at the same depth from before. Aspirate and inject 3-4cc</a:t>
            </a:r>
            <a:endParaRPr/>
          </a:p>
          <a:p>
            <a:pPr indent="0" lvl="0" marL="0" rtl="0" algn="l">
              <a:spcBef>
                <a:spcPts val="0"/>
              </a:spcBef>
              <a:spcAft>
                <a:spcPts val="0"/>
              </a:spcAft>
              <a:buNone/>
            </a:pPr>
            <a:r>
              <a:rPr lang="en"/>
              <a:t>Area: bulk of the cheek, upper preauricular, and auriculotemporal hair regions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 name="Shape 271"/>
        <p:cNvGrpSpPr/>
        <p:nvPr/>
      </p:nvGrpSpPr>
      <p:grpSpPr>
        <a:xfrm>
          <a:off x="0" y="0"/>
          <a:ext cx="0" cy="0"/>
          <a:chOff x="0" y="0"/>
          <a:chExt cx="0" cy="0"/>
        </a:xfrm>
      </p:grpSpPr>
      <p:sp>
        <p:nvSpPr>
          <p:cNvPr id="272" name="Google Shape;272;g4d60c92173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4d60c92173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Technique: place thumb in coronoid notch and visualize line extending from thumb back to the pterygomandibular raphe. Hold needle parallel to occlusal plane with the bevel away from bone and approach from contralateral premolars. Insert needle ~1cm above the occlusal plane, 3-5mm lateral of raphe. Advance needle to bone, retract 1-2mm, aspirate, inject.</a:t>
            </a:r>
            <a:endParaRPr/>
          </a:p>
          <a:p>
            <a:pPr indent="0" lvl="0" marL="0" rtl="0" algn="l">
              <a:spcBef>
                <a:spcPts val="0"/>
              </a:spcBef>
              <a:spcAft>
                <a:spcPts val="0"/>
              </a:spcAft>
              <a:buNone/>
            </a:pPr>
            <a:r>
              <a:rPr lang="en"/>
              <a:t>Area: mandibular teeth to midline, body of mandible, inferior portion of ramus, buccal mucoperiosteum, mucous membrane anterior to the first mandibular molar, anteiror ⅔ of tongue and oral cavity, linguial soft tissues adn periosteum</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g4d60c92173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4d60c92173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Google Shape;285;g4d60c92173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4d60c92173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Area: This procedure provides anesthesia to the entire fifth digit, half of the fourth digit and the medial aspect of the hand and wrist</a:t>
            </a:r>
            <a:endParaRPr/>
          </a:p>
          <a:p>
            <a:pPr indent="0" lvl="0" marL="0" rtl="0" algn="l">
              <a:spcBef>
                <a:spcPts val="0"/>
              </a:spcBef>
              <a:spcAft>
                <a:spcPts val="0"/>
              </a:spcAft>
              <a:buNone/>
            </a:pPr>
            <a:r>
              <a:rPr lang="en"/>
              <a:t>Technique: </a:t>
            </a:r>
            <a:r>
              <a:rPr lang="en"/>
              <a:t>The surgical field should be prepared just proximal (1-2 cm) to the most distal wrist crease. Raise a wheal of anesthetic in the subcutaneous space and insert the needle under the flexor carpi ulnaris one centimeter just palmar to the ulnar styloid. If blood is aspirated, withdraw the needle a few millimeters and aspirate again, the nerve is more superficial from the injection point. Inject approximately 5 to 7 milliliters of anesthetic. To block the cutaneous branches of the ulnar nerve, inject 3 to 5 milliliters of anesthetic just above the tendon of the flexor carpi ulnaris.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g4d60c92173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4d60c92173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Area: The median nerve provides sensory to the lateral three and a half digits except the dorsal aspect of the thumb, and the corresponding area of the palm.</a:t>
            </a:r>
            <a:endParaRPr/>
          </a:p>
          <a:p>
            <a:pPr indent="0" lvl="0" marL="0" rtl="0" algn="l">
              <a:spcBef>
                <a:spcPts val="0"/>
              </a:spcBef>
              <a:spcAft>
                <a:spcPts val="0"/>
              </a:spcAft>
              <a:buNone/>
            </a:pPr>
            <a:r>
              <a:rPr lang="en"/>
              <a:t>Technique: The surgical field should be prepared across the entire volar surface of the wrist at the proximal palmar crease. Raise a wheal of anesthetic in a subcutaneous space and insert the needle until it pierces the deep fascia. If the "pop" of the deep fascia can not be felt, continue to insert the needle until it contacts the bone. Withdraw the needle 2 to 5 millimeters and inject 5 to 7 milliliters of anesthetic. A fan like technique is recommended to ensure complete anesthesia of the median nerve. This can be accomplished by reinserting the needle in the same position approximately 30 degrees medial and 30 degrees lateral and injecting 2 to 5 additional milliliters of anesthetic. The palmar branch of the medial nerve is quite superficial and can be blocked by withdrawing the needle to the subcutaneous space and injecting 3 to 5 milliliters of anesthesia.</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 name="Shape 296"/>
        <p:cNvGrpSpPr/>
        <p:nvPr/>
      </p:nvGrpSpPr>
      <p:grpSpPr>
        <a:xfrm>
          <a:off x="0" y="0"/>
          <a:ext cx="0" cy="0"/>
          <a:chOff x="0" y="0"/>
          <a:chExt cx="0" cy="0"/>
        </a:xfrm>
      </p:grpSpPr>
      <p:sp>
        <p:nvSpPr>
          <p:cNvPr id="297" name="Google Shape;297;g4d60c92173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4d60c92173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Area: The radial nerve provides sensory innervation to the dorsal lateral half of the hand and the dorsal aspect of the thumb. The radial nerve provides no motor innervation to the intrinsic muscles of the hand however; it does provide innervation for all of the extensor muscles in the posterior forearm.</a:t>
            </a:r>
            <a:endParaRPr/>
          </a:p>
          <a:p>
            <a:pPr indent="0" lvl="0" marL="0" rtl="0" algn="l">
              <a:spcBef>
                <a:spcPts val="0"/>
              </a:spcBef>
              <a:spcAft>
                <a:spcPts val="0"/>
              </a:spcAft>
              <a:buNone/>
            </a:pPr>
            <a:r>
              <a:rPr lang="en"/>
              <a:t>Technique: The surgical field should be prepared across the entire dorsal surface of the wrist, including the radial styloid and the anatomic snuff box. Raise a wheal of anesthesia in the subcutaneous space and inject 5 to 7 milliliters of anesthetic just above the radial styloid, aiming the needle first medially and then laterally.</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2" name="Shape 302"/>
        <p:cNvGrpSpPr/>
        <p:nvPr/>
      </p:nvGrpSpPr>
      <p:grpSpPr>
        <a:xfrm>
          <a:off x="0" y="0"/>
          <a:ext cx="0" cy="0"/>
          <a:chOff x="0" y="0"/>
          <a:chExt cx="0" cy="0"/>
        </a:xfrm>
      </p:grpSpPr>
      <p:sp>
        <p:nvSpPr>
          <p:cNvPr id="303" name="Google Shape;303;g4c46285228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4c46285228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4c46285228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4c46285228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-block voltage-gated sodium channels inside the neuron</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-prevent large transient sodium influx associated with membrane depolarization</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threshold for excitation is raised so that no action potential can be generated and impluse propagation is abolished</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g4c46285228_0_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4c46285228_0_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g4c46285228_0_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4c46285228_0_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3" name="Shape 323"/>
        <p:cNvGrpSpPr/>
        <p:nvPr/>
      </p:nvGrpSpPr>
      <p:grpSpPr>
        <a:xfrm>
          <a:off x="0" y="0"/>
          <a:ext cx="0" cy="0"/>
          <a:chOff x="0" y="0"/>
          <a:chExt cx="0" cy="0"/>
        </a:xfrm>
      </p:grpSpPr>
      <p:sp>
        <p:nvSpPr>
          <p:cNvPr id="324" name="Google Shape;324;g4c46285228_0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4c46285228_0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0" name="Shape 330"/>
        <p:cNvGrpSpPr/>
        <p:nvPr/>
      </p:nvGrpSpPr>
      <p:grpSpPr>
        <a:xfrm>
          <a:off x="0" y="0"/>
          <a:ext cx="0" cy="0"/>
          <a:chOff x="0" y="0"/>
          <a:chExt cx="0" cy="0"/>
        </a:xfrm>
      </p:grpSpPr>
      <p:sp>
        <p:nvSpPr>
          <p:cNvPr id="331" name="Google Shape;331;g4c46285228_0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4c46285228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7" name="Shape 337"/>
        <p:cNvGrpSpPr/>
        <p:nvPr/>
      </p:nvGrpSpPr>
      <p:grpSpPr>
        <a:xfrm>
          <a:off x="0" y="0"/>
          <a:ext cx="0" cy="0"/>
          <a:chOff x="0" y="0"/>
          <a:chExt cx="0" cy="0"/>
        </a:xfrm>
      </p:grpSpPr>
      <p:sp>
        <p:nvSpPr>
          <p:cNvPr id="338" name="Google Shape;338;g4c46285228_0_4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4c46285228_0_4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2" name="Shape 342"/>
        <p:cNvGrpSpPr/>
        <p:nvPr/>
      </p:nvGrpSpPr>
      <p:grpSpPr>
        <a:xfrm>
          <a:off x="0" y="0"/>
          <a:ext cx="0" cy="0"/>
          <a:chOff x="0" y="0"/>
          <a:chExt cx="0" cy="0"/>
        </a:xfrm>
      </p:grpSpPr>
      <p:sp>
        <p:nvSpPr>
          <p:cNvPr id="343" name="Google Shape;343;g4c46285228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4c46285228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50">
                <a:latin typeface="Georgia"/>
                <a:ea typeface="Georgia"/>
                <a:cs typeface="Georgia"/>
                <a:sym typeface="Georgia"/>
              </a:rPr>
              <a:t>The relative consistency and thickness of each of these separate layers varies for different anatomic areas. For example, the fat of the back has a more fibrous, compact superficial and intermediate layer, with an underlying loose, areolar layer. This contrasts with the fat of the inner thigh, which is not as fibrous and is less compact.</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 name="Shape 349"/>
        <p:cNvGrpSpPr/>
        <p:nvPr/>
      </p:nvGrpSpPr>
      <p:grpSpPr>
        <a:xfrm>
          <a:off x="0" y="0"/>
          <a:ext cx="0" cy="0"/>
          <a:chOff x="0" y="0"/>
          <a:chExt cx="0" cy="0"/>
        </a:xfrm>
      </p:grpSpPr>
      <p:sp>
        <p:nvSpPr>
          <p:cNvPr id="350" name="Google Shape;350;g4c46285228_0_4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4c46285228_0_4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 name="Shape 356"/>
        <p:cNvGrpSpPr/>
        <p:nvPr/>
      </p:nvGrpSpPr>
      <p:grpSpPr>
        <a:xfrm>
          <a:off x="0" y="0"/>
          <a:ext cx="0" cy="0"/>
          <a:chOff x="0" y="0"/>
          <a:chExt cx="0" cy="0"/>
        </a:xfrm>
      </p:grpSpPr>
      <p:sp>
        <p:nvSpPr>
          <p:cNvPr id="357" name="Google Shape;357;g4c46285228_0_4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4c46285228_0_4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2" name="Shape 362"/>
        <p:cNvGrpSpPr/>
        <p:nvPr/>
      </p:nvGrpSpPr>
      <p:grpSpPr>
        <a:xfrm>
          <a:off x="0" y="0"/>
          <a:ext cx="0" cy="0"/>
          <a:chOff x="0" y="0"/>
          <a:chExt cx="0" cy="0"/>
        </a:xfrm>
      </p:grpSpPr>
      <p:sp>
        <p:nvSpPr>
          <p:cNvPr id="363" name="Google Shape;363;g4c46285228_0_4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4c46285228_0_4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7" name="Shape 367"/>
        <p:cNvGrpSpPr/>
        <p:nvPr/>
      </p:nvGrpSpPr>
      <p:grpSpPr>
        <a:xfrm>
          <a:off x="0" y="0"/>
          <a:ext cx="0" cy="0"/>
          <a:chOff x="0" y="0"/>
          <a:chExt cx="0" cy="0"/>
        </a:xfrm>
      </p:grpSpPr>
      <p:sp>
        <p:nvSpPr>
          <p:cNvPr id="368" name="Google Shape;368;g4c46285228_0_4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4c46285228_0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4c46285228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4c46285228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 in general, ester compounds are more rapidly hydrolyzed and metabolized by plasma pseudocholiesterases and, as such, have shorter half-lives.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amides are degraded by the liver resulting in slower metabolism and the potential for accumulation and systemic reactions (all amides contain the letter “i” in the prefix of the generic name)</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3" name="Shape 373"/>
        <p:cNvGrpSpPr/>
        <p:nvPr/>
      </p:nvGrpSpPr>
      <p:grpSpPr>
        <a:xfrm>
          <a:off x="0" y="0"/>
          <a:ext cx="0" cy="0"/>
          <a:chOff x="0" y="0"/>
          <a:chExt cx="0" cy="0"/>
        </a:xfrm>
      </p:grpSpPr>
      <p:sp>
        <p:nvSpPr>
          <p:cNvPr id="374" name="Google Shape;374;g4c46285228_0_4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4c46285228_0_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9" name="Shape 379"/>
        <p:cNvGrpSpPr/>
        <p:nvPr/>
      </p:nvGrpSpPr>
      <p:grpSpPr>
        <a:xfrm>
          <a:off x="0" y="0"/>
          <a:ext cx="0" cy="0"/>
          <a:chOff x="0" y="0"/>
          <a:chExt cx="0" cy="0"/>
        </a:xfrm>
      </p:grpSpPr>
      <p:sp>
        <p:nvSpPr>
          <p:cNvPr id="380" name="Google Shape;380;g4c46285228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4c46285228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6" name="Shape 386"/>
        <p:cNvGrpSpPr/>
        <p:nvPr/>
      </p:nvGrpSpPr>
      <p:grpSpPr>
        <a:xfrm>
          <a:off x="0" y="0"/>
          <a:ext cx="0" cy="0"/>
          <a:chOff x="0" y="0"/>
          <a:chExt cx="0" cy="0"/>
        </a:xfrm>
      </p:grpSpPr>
      <p:sp>
        <p:nvSpPr>
          <p:cNvPr id="387" name="Google Shape;387;g4c46285228_0_4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4c46285228_0_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1" name="Shape 391"/>
        <p:cNvGrpSpPr/>
        <p:nvPr/>
      </p:nvGrpSpPr>
      <p:grpSpPr>
        <a:xfrm>
          <a:off x="0" y="0"/>
          <a:ext cx="0" cy="0"/>
          <a:chOff x="0" y="0"/>
          <a:chExt cx="0" cy="0"/>
        </a:xfrm>
      </p:grpSpPr>
      <p:sp>
        <p:nvSpPr>
          <p:cNvPr id="392" name="Google Shape;392;g4c46285228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4c46285228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7" name="Shape 397"/>
        <p:cNvGrpSpPr/>
        <p:nvPr/>
      </p:nvGrpSpPr>
      <p:grpSpPr>
        <a:xfrm>
          <a:off x="0" y="0"/>
          <a:ext cx="0" cy="0"/>
          <a:chOff x="0" y="0"/>
          <a:chExt cx="0" cy="0"/>
        </a:xfrm>
      </p:grpSpPr>
      <p:sp>
        <p:nvSpPr>
          <p:cNvPr id="398" name="Google Shape;398;g4c46285228_0_5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4c46285228_0_5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3" name="Shape 403"/>
        <p:cNvGrpSpPr/>
        <p:nvPr/>
      </p:nvGrpSpPr>
      <p:grpSpPr>
        <a:xfrm>
          <a:off x="0" y="0"/>
          <a:ext cx="0" cy="0"/>
          <a:chOff x="0" y="0"/>
          <a:chExt cx="0" cy="0"/>
        </a:xfrm>
      </p:grpSpPr>
      <p:sp>
        <p:nvSpPr>
          <p:cNvPr id="404" name="Google Shape;404;g4c46285228_0_5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4c46285228_0_5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0" name="Shape 410"/>
        <p:cNvGrpSpPr/>
        <p:nvPr/>
      </p:nvGrpSpPr>
      <p:grpSpPr>
        <a:xfrm>
          <a:off x="0" y="0"/>
          <a:ext cx="0" cy="0"/>
          <a:chOff x="0" y="0"/>
          <a:chExt cx="0" cy="0"/>
        </a:xfrm>
      </p:grpSpPr>
      <p:sp>
        <p:nvSpPr>
          <p:cNvPr id="411" name="Google Shape;411;g4c46285228_0_5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4c46285228_0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6" name="Shape 416"/>
        <p:cNvGrpSpPr/>
        <p:nvPr/>
      </p:nvGrpSpPr>
      <p:grpSpPr>
        <a:xfrm>
          <a:off x="0" y="0"/>
          <a:ext cx="0" cy="0"/>
          <a:chOff x="0" y="0"/>
          <a:chExt cx="0" cy="0"/>
        </a:xfrm>
      </p:grpSpPr>
      <p:sp>
        <p:nvSpPr>
          <p:cNvPr id="417" name="Google Shape;417;g4c46285228_0_5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4c46285228_0_5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2" name="Shape 422"/>
        <p:cNvGrpSpPr/>
        <p:nvPr/>
      </p:nvGrpSpPr>
      <p:grpSpPr>
        <a:xfrm>
          <a:off x="0" y="0"/>
          <a:ext cx="0" cy="0"/>
          <a:chOff x="0" y="0"/>
          <a:chExt cx="0" cy="0"/>
        </a:xfrm>
      </p:grpSpPr>
      <p:sp>
        <p:nvSpPr>
          <p:cNvPr id="423" name="Google Shape;423;g4d60c9217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4d60c9217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1" marL="914400" rtl="0" algn="l">
              <a:lnSpc>
                <a:spcPct val="115000"/>
              </a:lnSpc>
              <a:spcBef>
                <a:spcPts val="0"/>
              </a:spcBef>
              <a:spcAft>
                <a:spcPts val="0"/>
              </a:spcAft>
              <a:buSzPts val="1100"/>
              <a:buChar char="-"/>
            </a:pPr>
            <a:r>
              <a:rPr lang="en"/>
              <a:t>1L LR, 50cc 1%lido, 1amo epi</a:t>
            </a:r>
            <a:endParaRPr/>
          </a:p>
          <a:p>
            <a:pPr indent="-298450" lvl="1" marL="914400" rtl="0" algn="l">
              <a:lnSpc>
                <a:spcPct val="115000"/>
              </a:lnSpc>
              <a:spcBef>
                <a:spcPts val="0"/>
              </a:spcBef>
              <a:spcAft>
                <a:spcPts val="0"/>
              </a:spcAft>
              <a:buSzPts val="1100"/>
              <a:buChar char="-"/>
            </a:pPr>
            <a:r>
              <a:rPr lang="en"/>
              <a:t>Risks fluid overload, lido toxicity</a:t>
            </a:r>
            <a:endParaRPr/>
          </a:p>
          <a:p>
            <a:pPr indent="-298450" lvl="1" marL="914400" marR="0" rtl="0" algn="l">
              <a:lnSpc>
                <a:spcPct val="115000"/>
              </a:lnSpc>
              <a:spcBef>
                <a:spcPts val="0"/>
              </a:spcBef>
              <a:spcAft>
                <a:spcPts val="0"/>
              </a:spcAft>
              <a:buClr>
                <a:srgbClr val="000000"/>
              </a:buClr>
              <a:buSzPts val="1100"/>
              <a:buFont typeface="Arial"/>
              <a:buChar char="-"/>
            </a:pPr>
            <a:r>
              <a:rPr lang="en"/>
              <a:t>5.6 maximum bags allowed (if you want to use more than this, you need to dilute the amount of lidocaine in each bag)</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8" name="Shape 428"/>
        <p:cNvGrpSpPr/>
        <p:nvPr/>
      </p:nvGrpSpPr>
      <p:grpSpPr>
        <a:xfrm>
          <a:off x="0" y="0"/>
          <a:ext cx="0" cy="0"/>
          <a:chOff x="0" y="0"/>
          <a:chExt cx="0" cy="0"/>
        </a:xfrm>
      </p:grpSpPr>
      <p:sp>
        <p:nvSpPr>
          <p:cNvPr id="429" name="Google Shape;429;g4c46285228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4c46285228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g4c46285228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4c46285228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3" name="Shape 433"/>
        <p:cNvGrpSpPr/>
        <p:nvPr/>
      </p:nvGrpSpPr>
      <p:grpSpPr>
        <a:xfrm>
          <a:off x="0" y="0"/>
          <a:ext cx="0" cy="0"/>
          <a:chOff x="0" y="0"/>
          <a:chExt cx="0" cy="0"/>
        </a:xfrm>
      </p:grpSpPr>
      <p:sp>
        <p:nvSpPr>
          <p:cNvPr id="434" name="Google Shape;434;g4c46285228_0_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4c46285228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Safe lipo</a:t>
            </a:r>
            <a:endParaRPr/>
          </a:p>
          <a:p>
            <a:pPr indent="-298450" lvl="0" marL="457200" rtl="0" algn="l">
              <a:lnSpc>
                <a:spcPct val="115000"/>
              </a:lnSpc>
              <a:spcBef>
                <a:spcPts val="0"/>
              </a:spcBef>
              <a:spcAft>
                <a:spcPts val="0"/>
              </a:spcAft>
              <a:buSzPts val="1100"/>
              <a:buChar char="-"/>
            </a:pPr>
            <a:r>
              <a:rPr lang="en"/>
              <a:t>Fat separation is performed without suction using an angled 5mm exploded tip cannula</a:t>
            </a:r>
            <a:endParaRPr/>
          </a:p>
          <a:p>
            <a:pPr indent="-298450" lvl="0" marL="457200" rtl="0" algn="l">
              <a:lnSpc>
                <a:spcPct val="115000"/>
              </a:lnSpc>
              <a:spcBef>
                <a:spcPts val="0"/>
              </a:spcBef>
              <a:spcAft>
                <a:spcPts val="0"/>
              </a:spcAft>
              <a:buSzPts val="1100"/>
              <a:buChar char="-"/>
            </a:pPr>
            <a:r>
              <a:rPr lang="en"/>
              <a:t>Aspiration of the separated fat is performed with an angled 3mm or 4mm mercedes cannula</a:t>
            </a:r>
            <a:endParaRPr/>
          </a:p>
          <a:p>
            <a:pPr indent="-298450" lvl="0" marL="457200" rtl="0" algn="l">
              <a:lnSpc>
                <a:spcPct val="115000"/>
              </a:lnSpc>
              <a:spcBef>
                <a:spcPts val="0"/>
              </a:spcBef>
              <a:spcAft>
                <a:spcPts val="0"/>
              </a:spcAft>
              <a:buSzPts val="1100"/>
              <a:buChar char="-"/>
            </a:pPr>
            <a:r>
              <a:rPr lang="en"/>
              <a:t>Fat equalization (after tunnelling) of the previously treated areas is performed with the 5mm exploded tip cannula, without suction</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9" name="Shape 439"/>
        <p:cNvGrpSpPr/>
        <p:nvPr/>
      </p:nvGrpSpPr>
      <p:grpSpPr>
        <a:xfrm>
          <a:off x="0" y="0"/>
          <a:ext cx="0" cy="0"/>
          <a:chOff x="0" y="0"/>
          <a:chExt cx="0" cy="0"/>
        </a:xfrm>
      </p:grpSpPr>
      <p:sp>
        <p:nvSpPr>
          <p:cNvPr id="440" name="Google Shape;440;g4c46285228_0_5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4c46285228_0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5" name="Shape 445"/>
        <p:cNvGrpSpPr/>
        <p:nvPr/>
      </p:nvGrpSpPr>
      <p:grpSpPr>
        <a:xfrm>
          <a:off x="0" y="0"/>
          <a:ext cx="0" cy="0"/>
          <a:chOff x="0" y="0"/>
          <a:chExt cx="0" cy="0"/>
        </a:xfrm>
      </p:grpSpPr>
      <p:sp>
        <p:nvSpPr>
          <p:cNvPr id="446" name="Google Shape;446;g4c46285228_0_5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4c46285228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0" name="Shape 450"/>
        <p:cNvGrpSpPr/>
        <p:nvPr/>
      </p:nvGrpSpPr>
      <p:grpSpPr>
        <a:xfrm>
          <a:off x="0" y="0"/>
          <a:ext cx="0" cy="0"/>
          <a:chOff x="0" y="0"/>
          <a:chExt cx="0" cy="0"/>
        </a:xfrm>
      </p:grpSpPr>
      <p:sp>
        <p:nvSpPr>
          <p:cNvPr id="451" name="Google Shape;451;g4c46285228_0_5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4c46285228_0_5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7" name="Shape 457"/>
        <p:cNvGrpSpPr/>
        <p:nvPr/>
      </p:nvGrpSpPr>
      <p:grpSpPr>
        <a:xfrm>
          <a:off x="0" y="0"/>
          <a:ext cx="0" cy="0"/>
          <a:chOff x="0" y="0"/>
          <a:chExt cx="0" cy="0"/>
        </a:xfrm>
      </p:grpSpPr>
      <p:sp>
        <p:nvSpPr>
          <p:cNvPr id="458" name="Google Shape;458;g4c46285228_0_5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4c46285228_0_5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3" name="Shape 463"/>
        <p:cNvGrpSpPr/>
        <p:nvPr/>
      </p:nvGrpSpPr>
      <p:grpSpPr>
        <a:xfrm>
          <a:off x="0" y="0"/>
          <a:ext cx="0" cy="0"/>
          <a:chOff x="0" y="0"/>
          <a:chExt cx="0" cy="0"/>
        </a:xfrm>
      </p:grpSpPr>
      <p:sp>
        <p:nvSpPr>
          <p:cNvPr id="464" name="Google Shape;464;g4c46285228_0_5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4c46285228_0_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9" name="Shape 469"/>
        <p:cNvGrpSpPr/>
        <p:nvPr/>
      </p:nvGrpSpPr>
      <p:grpSpPr>
        <a:xfrm>
          <a:off x="0" y="0"/>
          <a:ext cx="0" cy="0"/>
          <a:chOff x="0" y="0"/>
          <a:chExt cx="0" cy="0"/>
        </a:xfrm>
      </p:grpSpPr>
      <p:sp>
        <p:nvSpPr>
          <p:cNvPr id="470" name="Google Shape;470;g4c46285228_0_5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4c46285228_0_5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4c46285228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4c46285228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4c46285228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4c46285228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SzPts val="1100"/>
              <a:buChar char="-"/>
            </a:pPr>
            <a:r>
              <a:rPr lang="en"/>
              <a:t>Neutralize with bicarb 10cc of lido with 1cc of bicarb</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4c46285228_0_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4c46285228_0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25.png"/><Relationship Id="rId4" Type="http://schemas.openxmlformats.org/officeDocument/2006/relationships/image" Target="../media/image29.png"/><Relationship Id="rId5"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24.png"/><Relationship Id="rId4" Type="http://schemas.openxmlformats.org/officeDocument/2006/relationships/image" Target="../media/image6.png"/><Relationship Id="rId5"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8.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37.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9.pn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11.pn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18.png"/><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2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1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1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23.png"/><Relationship Id="rId4" Type="http://schemas.openxmlformats.org/officeDocument/2006/relationships/image" Target="../media/image27.png"/><Relationship Id="rId5" Type="http://schemas.openxmlformats.org/officeDocument/2006/relationships/image" Target="../media/image2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 Id="rId3" Type="http://schemas.openxmlformats.org/officeDocument/2006/relationships/image" Target="../media/image3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3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3"/>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Local Anesthetics and Liposuction</a:t>
            </a:r>
            <a:endParaRPr/>
          </a:p>
        </p:txBody>
      </p:sp>
      <p:sp>
        <p:nvSpPr>
          <p:cNvPr id="68" name="Google Shape;68;p13"/>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January 14, 2019</a:t>
            </a:r>
            <a:endParaRPr/>
          </a:p>
          <a:p>
            <a:pPr indent="0" lvl="0" marL="0" rtl="0" algn="l">
              <a:spcBef>
                <a:spcPts val="0"/>
              </a:spcBef>
              <a:spcAft>
                <a:spcPts val="0"/>
              </a:spcAft>
              <a:buNone/>
            </a:pPr>
            <a:r>
              <a:rPr lang="en"/>
              <a:t>Aline Rau, MD.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graphicFrame>
        <p:nvGraphicFramePr>
          <p:cNvPr id="119" name="Google Shape;119;p22"/>
          <p:cNvGraphicFramePr/>
          <p:nvPr/>
        </p:nvGraphicFramePr>
        <p:xfrm>
          <a:off x="601125" y="711885"/>
          <a:ext cx="3000000" cy="3000000"/>
        </p:xfrm>
        <a:graphic>
          <a:graphicData uri="http://schemas.openxmlformats.org/drawingml/2006/table">
            <a:tbl>
              <a:tblPr>
                <a:noFill/>
                <a:tableStyleId>{F962EF92-A6FF-47E3-A2AF-78D9D3FD20AD}</a:tableStyleId>
              </a:tblPr>
              <a:tblGrid>
                <a:gridCol w="1588350"/>
                <a:gridCol w="1588350"/>
                <a:gridCol w="1588350"/>
                <a:gridCol w="1588350"/>
                <a:gridCol w="1588350"/>
              </a:tblGrid>
              <a:tr h="469300">
                <a:tc>
                  <a:txBody>
                    <a:bodyPr/>
                    <a:lstStyle/>
                    <a:p>
                      <a:pPr indent="0" lvl="0" marL="0" rtl="0" algn="l">
                        <a:spcBef>
                          <a:spcPts val="0"/>
                        </a:spcBef>
                        <a:spcAft>
                          <a:spcPts val="0"/>
                        </a:spcAft>
                        <a:buNone/>
                      </a:pPr>
                      <a:r>
                        <a:rPr b="1" lang="en"/>
                        <a:t>Agent</a:t>
                      </a:r>
                      <a:endParaRPr b="1"/>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Class</a:t>
                      </a:r>
                      <a:endParaRPr b="1"/>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Duration of Action</a:t>
                      </a:r>
                      <a:endParaRPr b="1"/>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Recommended Dosage</a:t>
                      </a:r>
                      <a:endParaRPr b="1"/>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Max Total</a:t>
                      </a:r>
                      <a:endParaRPr b="1"/>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r h="469300">
                <a:tc>
                  <a:txBody>
                    <a:bodyPr/>
                    <a:lstStyle/>
                    <a:p>
                      <a:pPr indent="0" lvl="0" marL="0" rtl="0" algn="l">
                        <a:spcBef>
                          <a:spcPts val="0"/>
                        </a:spcBef>
                        <a:spcAft>
                          <a:spcPts val="0"/>
                        </a:spcAft>
                        <a:buNone/>
                      </a:pPr>
                      <a:r>
                        <a:rPr lang="en" sz="1200"/>
                        <a:t>Procaine (Novocain)</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Ester</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15-60 min</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7 mg/kg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350-600 mg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69300">
                <a:tc>
                  <a:txBody>
                    <a:bodyPr/>
                    <a:lstStyle/>
                    <a:p>
                      <a:pPr indent="0" lvl="0" marL="0" rtl="0" algn="l">
                        <a:spcBef>
                          <a:spcPts val="0"/>
                        </a:spcBef>
                        <a:spcAft>
                          <a:spcPts val="0"/>
                        </a:spcAft>
                        <a:buNone/>
                      </a:pPr>
                      <a:r>
                        <a:rPr lang="en" sz="1200"/>
                        <a:t>Chloroprocaine (Nesacaine)</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Ester</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15-30 min</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w/o epi: 11 mg/kg</a:t>
                      </a:r>
                      <a:endParaRPr sz="1200"/>
                    </a:p>
                    <a:p>
                      <a:pPr indent="0" lvl="0" marL="0" rtl="0" algn="l">
                        <a:spcBef>
                          <a:spcPts val="0"/>
                        </a:spcBef>
                        <a:spcAft>
                          <a:spcPts val="0"/>
                        </a:spcAft>
                        <a:buNone/>
                      </a:pPr>
                      <a:r>
                        <a:rPr lang="en" sz="1200"/>
                        <a:t>w epi: 14 mg/kg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800 mg</a:t>
                      </a:r>
                      <a:endParaRPr sz="1200"/>
                    </a:p>
                    <a:p>
                      <a:pPr indent="0" lvl="0" marL="0" rtl="0" algn="l">
                        <a:spcBef>
                          <a:spcPts val="0"/>
                        </a:spcBef>
                        <a:spcAft>
                          <a:spcPts val="0"/>
                        </a:spcAft>
                        <a:buNone/>
                      </a:pPr>
                      <a:r>
                        <a:rPr lang="en" sz="1200"/>
                        <a:t>1000 mg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88025">
                <a:tc>
                  <a:txBody>
                    <a:bodyPr/>
                    <a:lstStyle/>
                    <a:p>
                      <a:pPr indent="0" lvl="0" marL="0" rtl="0" algn="l">
                        <a:spcBef>
                          <a:spcPts val="0"/>
                        </a:spcBef>
                        <a:spcAft>
                          <a:spcPts val="0"/>
                        </a:spcAft>
                        <a:buNone/>
                      </a:pPr>
                      <a:r>
                        <a:rPr lang="en" sz="1200"/>
                        <a:t>Lidocaine (Xylocaine)</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Amide</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30-60 min</a:t>
                      </a:r>
                      <a:endParaRPr sz="1200"/>
                    </a:p>
                    <a:p>
                      <a:pPr indent="0" lvl="0" marL="0" rtl="0" algn="l">
                        <a:spcBef>
                          <a:spcPts val="0"/>
                        </a:spcBef>
                        <a:spcAft>
                          <a:spcPts val="0"/>
                        </a:spcAft>
                        <a:buNone/>
                      </a:pPr>
                      <a:r>
                        <a:rPr lang="en" sz="1200"/>
                        <a:t>120-260 min</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w/o epi: 4.5 mg/kg</a:t>
                      </a:r>
                      <a:endParaRPr sz="1200"/>
                    </a:p>
                    <a:p>
                      <a:pPr indent="0" lvl="0" marL="0" rtl="0" algn="l">
                        <a:spcBef>
                          <a:spcPts val="0"/>
                        </a:spcBef>
                        <a:spcAft>
                          <a:spcPts val="0"/>
                        </a:spcAft>
                        <a:buNone/>
                      </a:pPr>
                      <a:r>
                        <a:rPr lang="en" sz="1200"/>
                        <a:t>w epi: 7 mg/kg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300 mg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69300">
                <a:tc>
                  <a:txBody>
                    <a:bodyPr/>
                    <a:lstStyle/>
                    <a:p>
                      <a:pPr indent="0" lvl="0" marL="0" rtl="0" algn="l">
                        <a:spcBef>
                          <a:spcPts val="0"/>
                        </a:spcBef>
                        <a:spcAft>
                          <a:spcPts val="0"/>
                        </a:spcAft>
                        <a:buNone/>
                      </a:pPr>
                      <a:r>
                        <a:rPr lang="en" sz="1200"/>
                        <a:t>Mepivacaine (Carbocaine)</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Amide</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45-90 min</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7 mg/kg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400 mg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69300">
                <a:tc>
                  <a:txBody>
                    <a:bodyPr/>
                    <a:lstStyle/>
                    <a:p>
                      <a:pPr indent="0" lvl="0" marL="0" rtl="0" algn="l">
                        <a:spcBef>
                          <a:spcPts val="0"/>
                        </a:spcBef>
                        <a:spcAft>
                          <a:spcPts val="0"/>
                        </a:spcAft>
                        <a:buNone/>
                      </a:pPr>
                      <a:r>
                        <a:rPr lang="en" sz="1200"/>
                        <a:t>Bupivacaine (Marcaine)</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Amide</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120-240 min</a:t>
                      </a:r>
                      <a:endParaRPr sz="1200"/>
                    </a:p>
                    <a:p>
                      <a:pPr indent="0" lvl="0" marL="0" rtl="0" algn="l">
                        <a:spcBef>
                          <a:spcPts val="0"/>
                        </a:spcBef>
                        <a:spcAft>
                          <a:spcPts val="0"/>
                        </a:spcAft>
                        <a:buNone/>
                      </a:pPr>
                      <a:r>
                        <a:rPr lang="en" sz="1200"/>
                        <a:t>180-420 min</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w/o epi: 2.5 mg/kg</a:t>
                      </a:r>
                      <a:endParaRPr sz="1200"/>
                    </a:p>
                    <a:p>
                      <a:pPr indent="0" lvl="0" marL="0" rtl="0" algn="l">
                        <a:spcBef>
                          <a:spcPts val="0"/>
                        </a:spcBef>
                        <a:spcAft>
                          <a:spcPts val="0"/>
                        </a:spcAft>
                        <a:buNone/>
                      </a:pPr>
                      <a:r>
                        <a:rPr lang="en" sz="1200"/>
                        <a:t>w epi: 2.5-4 mg/kg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175 mg</a:t>
                      </a:r>
                      <a:endParaRPr sz="1200"/>
                    </a:p>
                    <a:p>
                      <a:pPr indent="0" lvl="0" marL="0" rtl="0" algn="l">
                        <a:spcBef>
                          <a:spcPts val="0"/>
                        </a:spcBef>
                        <a:spcAft>
                          <a:spcPts val="0"/>
                        </a:spcAft>
                        <a:buNone/>
                      </a:pPr>
                      <a:r>
                        <a:rPr lang="en" sz="1200"/>
                        <a:t>225-400 mg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69300">
                <a:tc>
                  <a:txBody>
                    <a:bodyPr/>
                    <a:lstStyle/>
                    <a:p>
                      <a:pPr indent="0" lvl="0" marL="0" rtl="0" algn="l">
                        <a:spcBef>
                          <a:spcPts val="0"/>
                        </a:spcBef>
                        <a:spcAft>
                          <a:spcPts val="0"/>
                        </a:spcAft>
                        <a:buNone/>
                      </a:pPr>
                      <a:r>
                        <a:rPr lang="en" sz="1200"/>
                        <a:t>Prilocaine (Citanest)</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Amide</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30-90 min</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8 mg/kg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sz="1200"/>
                        <a:t>500-600 mg</a:t>
                      </a:r>
                      <a:endParaRPr sz="1200"/>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20" name="Google Shape;120;p22"/>
          <p:cNvSpPr/>
          <p:nvPr/>
        </p:nvSpPr>
        <p:spPr>
          <a:xfrm>
            <a:off x="438600" y="2292650"/>
            <a:ext cx="8233500" cy="5982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2"/>
          <p:cNvSpPr/>
          <p:nvPr/>
        </p:nvSpPr>
        <p:spPr>
          <a:xfrm>
            <a:off x="455250" y="3417525"/>
            <a:ext cx="8233500" cy="598200"/>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23"/>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Let’s do some math</a:t>
            </a:r>
            <a:endParaRPr/>
          </a:p>
        </p:txBody>
      </p:sp>
      <p:sp>
        <p:nvSpPr>
          <p:cNvPr id="127" name="Google Shape;127;p23"/>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How much 1% lidocaine with epinephrine can you give a 60 kg patient?</a:t>
            </a:r>
            <a:endParaRPr/>
          </a:p>
          <a:p>
            <a:pPr indent="-342900" lvl="0" marL="457200" rtl="0" algn="l">
              <a:lnSpc>
                <a:spcPct val="150000"/>
              </a:lnSpc>
              <a:spcBef>
                <a:spcPts val="0"/>
              </a:spcBef>
              <a:spcAft>
                <a:spcPts val="0"/>
              </a:spcAft>
              <a:buSzPts val="1800"/>
              <a:buChar char="●"/>
            </a:pPr>
            <a:r>
              <a:rPr lang="en"/>
              <a:t>M</a:t>
            </a:r>
            <a:r>
              <a:rPr lang="en"/>
              <a:t>aximum allowable dose (mg/kg) x (weight in kg/10) x (1/concentration of local anesthetic) = mL lidocaine</a:t>
            </a:r>
            <a:endParaRPr/>
          </a:p>
          <a:p>
            <a:pPr indent="-342900" lvl="0" marL="457200" rtl="0" algn="l">
              <a:lnSpc>
                <a:spcPct val="150000"/>
              </a:lnSpc>
              <a:spcBef>
                <a:spcPts val="0"/>
              </a:spcBef>
              <a:spcAft>
                <a:spcPts val="0"/>
              </a:spcAft>
              <a:buSzPts val="1800"/>
              <a:buChar char="●"/>
            </a:pPr>
            <a:r>
              <a:rPr lang="en"/>
              <a:t>7 x 6 x 1 = 42 mL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Tumescent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2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Tumescent</a:t>
            </a:r>
            <a:endParaRPr/>
          </a:p>
        </p:txBody>
      </p:sp>
      <p:sp>
        <p:nvSpPr>
          <p:cNvPr id="138" name="Google Shape;138;p2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Epinephrine + lidocaine + saline. </a:t>
            </a:r>
            <a:endParaRPr/>
          </a:p>
          <a:p>
            <a:pPr indent="-304800" lvl="1" marL="914400" rtl="0" algn="l">
              <a:spcBef>
                <a:spcPts val="0"/>
              </a:spcBef>
              <a:spcAft>
                <a:spcPts val="0"/>
              </a:spcAft>
              <a:buSzPts val="1200"/>
              <a:buChar char="○"/>
            </a:pPr>
            <a:r>
              <a:rPr lang="en"/>
              <a:t>Sodium bicarbonate can also be added to reduce the acidity of the solution </a:t>
            </a:r>
            <a:endParaRPr/>
          </a:p>
          <a:p>
            <a:pPr indent="-317500" lvl="0" marL="457200" rtl="0" algn="l">
              <a:spcBef>
                <a:spcPts val="0"/>
              </a:spcBef>
              <a:spcAft>
                <a:spcPts val="0"/>
              </a:spcAft>
              <a:buSzPts val="1400"/>
              <a:buChar char="●"/>
            </a:pPr>
            <a:r>
              <a:rPr lang="en"/>
              <a:t>Lidocaine level peaks after 12-14h, declines over next 6-14h</a:t>
            </a:r>
            <a:endParaRPr/>
          </a:p>
          <a:p>
            <a:pPr indent="-317500" lvl="0" marL="457200" rtl="0" algn="l">
              <a:spcBef>
                <a:spcPts val="0"/>
              </a:spcBef>
              <a:spcAft>
                <a:spcPts val="0"/>
              </a:spcAft>
              <a:buSzPts val="1400"/>
              <a:buChar char="●"/>
            </a:pPr>
            <a:r>
              <a:rPr lang="en"/>
              <a:t>Max lidocaine: </a:t>
            </a:r>
            <a:r>
              <a:rPr b="1" lang="en" u="sng">
                <a:solidFill>
                  <a:srgbClr val="000000"/>
                </a:solidFill>
              </a:rPr>
              <a:t>35</a:t>
            </a:r>
            <a:r>
              <a:rPr lang="en"/>
              <a:t>-55 mg/kg</a:t>
            </a:r>
            <a:endParaRPr/>
          </a:p>
          <a:p>
            <a:pPr indent="-317500" lvl="0" marL="457200" rtl="0" algn="l">
              <a:spcBef>
                <a:spcPts val="0"/>
              </a:spcBef>
              <a:spcAft>
                <a:spcPts val="0"/>
              </a:spcAft>
              <a:buSzPts val="1400"/>
              <a:buChar char="●"/>
            </a:pPr>
            <a:r>
              <a:rPr lang="en"/>
              <a:t>*Hunstad Solution for lipo: 1L LR, 50cc 1% lidocaine, 1 </a:t>
            </a:r>
            <a:r>
              <a:rPr lang="en"/>
              <a:t>ampule</a:t>
            </a:r>
            <a:r>
              <a:rPr lang="en"/>
              <a:t> epinephrine</a:t>
            </a:r>
            <a:endParaRPr/>
          </a:p>
        </p:txBody>
      </p:sp>
      <p:sp>
        <p:nvSpPr>
          <p:cNvPr id="139" name="Google Shape;139;p2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Advantages</a:t>
            </a:r>
            <a:endParaRPr/>
          </a:p>
          <a:p>
            <a:pPr indent="-317500" lvl="0" marL="457200" rtl="0" algn="l">
              <a:spcBef>
                <a:spcPts val="1600"/>
              </a:spcBef>
              <a:spcAft>
                <a:spcPts val="0"/>
              </a:spcAft>
              <a:buSzPts val="1400"/>
              <a:buChar char="●"/>
            </a:pPr>
            <a:r>
              <a:rPr lang="en"/>
              <a:t>S</a:t>
            </a:r>
            <a:r>
              <a:rPr lang="en"/>
              <a:t>horter surgical times</a:t>
            </a:r>
            <a:endParaRPr/>
          </a:p>
          <a:p>
            <a:pPr indent="-317500" lvl="0" marL="457200" rtl="0" algn="l">
              <a:spcBef>
                <a:spcPts val="0"/>
              </a:spcBef>
              <a:spcAft>
                <a:spcPts val="0"/>
              </a:spcAft>
              <a:buSzPts val="1400"/>
              <a:buChar char="●"/>
            </a:pPr>
            <a:r>
              <a:rPr lang="en"/>
              <a:t>Less postoperative edema</a:t>
            </a:r>
            <a:endParaRPr/>
          </a:p>
          <a:p>
            <a:pPr indent="-317500" lvl="0" marL="457200" rtl="0" algn="l">
              <a:spcBef>
                <a:spcPts val="0"/>
              </a:spcBef>
              <a:spcAft>
                <a:spcPts val="0"/>
              </a:spcAft>
              <a:buSzPts val="1400"/>
              <a:buChar char="●"/>
            </a:pPr>
            <a:r>
              <a:rPr lang="en"/>
              <a:t>Reduced risk of hematomas</a:t>
            </a:r>
            <a:endParaRPr/>
          </a:p>
          <a:p>
            <a:pPr indent="-317500" lvl="0" marL="457200" rtl="0" algn="l">
              <a:spcBef>
                <a:spcPts val="0"/>
              </a:spcBef>
              <a:spcAft>
                <a:spcPts val="0"/>
              </a:spcAft>
              <a:buSzPts val="1400"/>
              <a:buChar char="●"/>
            </a:pPr>
            <a:r>
              <a:rPr lang="en"/>
              <a:t>Improved postoperative pain control</a:t>
            </a:r>
            <a:endParaRPr/>
          </a:p>
          <a:p>
            <a:pPr indent="-317500" lvl="0" marL="457200" rtl="0" algn="l">
              <a:spcBef>
                <a:spcPts val="0"/>
              </a:spcBef>
              <a:spcAft>
                <a:spcPts val="0"/>
              </a:spcAft>
              <a:buSzPts val="1400"/>
              <a:buChar char="●"/>
            </a:pPr>
            <a:r>
              <a:rPr lang="en"/>
              <a:t>Avoidance of general anesthetic technique</a:t>
            </a:r>
            <a:endParaRPr/>
          </a:p>
          <a:p>
            <a:pPr indent="-317500" lvl="0" marL="457200" rtl="0" algn="l">
              <a:spcBef>
                <a:spcPts val="0"/>
              </a:spcBef>
              <a:spcAft>
                <a:spcPts val="0"/>
              </a:spcAft>
              <a:buSzPts val="1400"/>
              <a:buChar char="●"/>
            </a:pPr>
            <a:r>
              <a:rPr lang="en"/>
              <a:t>Added bonus - can act as a natural hydrodissector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Google Shape;144;p26"/>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Techniques for “Painless” Injection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7"/>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Most important - buffer your lidocaine!</a:t>
            </a:r>
            <a:endParaRPr/>
          </a:p>
        </p:txBody>
      </p:sp>
      <p:sp>
        <p:nvSpPr>
          <p:cNvPr id="150" name="Google Shape;150;p27"/>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Most important principle is to neutralize the pH of the lidocaine. </a:t>
            </a:r>
            <a:endParaRPr/>
          </a:p>
          <a:p>
            <a:pPr indent="0" lvl="0" marL="0" rtl="0" algn="l">
              <a:spcBef>
                <a:spcPts val="1600"/>
              </a:spcBef>
              <a:spcAft>
                <a:spcPts val="1600"/>
              </a:spcAft>
              <a:buNone/>
            </a:pPr>
            <a:r>
              <a:rPr lang="en"/>
              <a:t>1 cc of bicarbonate for every 10 cc of lidocaine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28"/>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Needle Positioning</a:t>
            </a:r>
            <a:endParaRPr/>
          </a:p>
        </p:txBody>
      </p:sp>
      <p:pic>
        <p:nvPicPr>
          <p:cNvPr id="156" name="Google Shape;156;p28"/>
          <p:cNvPicPr preferRelativeResize="0"/>
          <p:nvPr/>
        </p:nvPicPr>
        <p:blipFill>
          <a:blip r:embed="rId3">
            <a:alphaModFix/>
          </a:blip>
          <a:stretch>
            <a:fillRect/>
          </a:stretch>
        </p:blipFill>
        <p:spPr>
          <a:xfrm>
            <a:off x="900000" y="1983538"/>
            <a:ext cx="3086100" cy="2581275"/>
          </a:xfrm>
          <a:prstGeom prst="rect">
            <a:avLst/>
          </a:prstGeom>
          <a:noFill/>
          <a:ln>
            <a:noFill/>
          </a:ln>
        </p:spPr>
      </p:pic>
      <p:pic>
        <p:nvPicPr>
          <p:cNvPr id="157" name="Google Shape;157;p28"/>
          <p:cNvPicPr preferRelativeResize="0"/>
          <p:nvPr/>
        </p:nvPicPr>
        <p:blipFill>
          <a:blip r:embed="rId4">
            <a:alphaModFix/>
          </a:blip>
          <a:stretch>
            <a:fillRect/>
          </a:stretch>
        </p:blipFill>
        <p:spPr>
          <a:xfrm>
            <a:off x="5169225" y="1826388"/>
            <a:ext cx="3048000" cy="2895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29"/>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Never let the needle get ahead of the local</a:t>
            </a:r>
            <a:endParaRPr/>
          </a:p>
        </p:txBody>
      </p:sp>
      <p:pic>
        <p:nvPicPr>
          <p:cNvPr id="163" name="Google Shape;163;p29"/>
          <p:cNvPicPr preferRelativeResize="0"/>
          <p:nvPr/>
        </p:nvPicPr>
        <p:blipFill>
          <a:blip r:embed="rId3">
            <a:alphaModFix/>
          </a:blip>
          <a:stretch>
            <a:fillRect/>
          </a:stretch>
        </p:blipFill>
        <p:spPr>
          <a:xfrm>
            <a:off x="452250" y="2345488"/>
            <a:ext cx="4019550" cy="1857375"/>
          </a:xfrm>
          <a:prstGeom prst="rect">
            <a:avLst/>
          </a:prstGeom>
          <a:noFill/>
          <a:ln>
            <a:noFill/>
          </a:ln>
        </p:spPr>
      </p:pic>
      <p:pic>
        <p:nvPicPr>
          <p:cNvPr id="164" name="Google Shape;164;p29"/>
          <p:cNvPicPr preferRelativeResize="0"/>
          <p:nvPr/>
        </p:nvPicPr>
        <p:blipFill>
          <a:blip r:embed="rId4">
            <a:alphaModFix/>
          </a:blip>
          <a:stretch>
            <a:fillRect/>
          </a:stretch>
        </p:blipFill>
        <p:spPr>
          <a:xfrm>
            <a:off x="4689188" y="2278825"/>
            <a:ext cx="4010025" cy="1990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30"/>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Size Matters</a:t>
            </a:r>
            <a:endParaRPr/>
          </a:p>
        </p:txBody>
      </p:sp>
      <p:sp>
        <p:nvSpPr>
          <p:cNvPr id="170" name="Google Shape;170;p30"/>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Small needle</a:t>
            </a:r>
            <a:endParaRPr/>
          </a:p>
          <a:p>
            <a:pPr indent="-342900" lvl="0" marL="457200" rtl="0" algn="l">
              <a:spcBef>
                <a:spcPts val="1600"/>
              </a:spcBef>
              <a:spcAft>
                <a:spcPts val="0"/>
              </a:spcAft>
              <a:buSzPts val="1800"/>
              <a:buChar char="●"/>
            </a:pPr>
            <a:r>
              <a:rPr lang="en"/>
              <a:t>27 or 30 gauge needle</a:t>
            </a:r>
            <a:endParaRPr/>
          </a:p>
          <a:p>
            <a:pPr indent="0" lvl="0" marL="0" rtl="0" algn="l">
              <a:spcBef>
                <a:spcPts val="1600"/>
              </a:spcBef>
              <a:spcAft>
                <a:spcPts val="0"/>
              </a:spcAft>
              <a:buNone/>
            </a:pPr>
            <a:r>
              <a:t/>
            </a:r>
            <a:endParaRPr/>
          </a:p>
          <a:p>
            <a:pPr indent="0" lvl="0" marL="0" rtl="0" algn="l">
              <a:spcBef>
                <a:spcPts val="1600"/>
              </a:spcBef>
              <a:spcAft>
                <a:spcPts val="0"/>
              </a:spcAft>
              <a:buNone/>
            </a:pPr>
            <a:r>
              <a:rPr lang="en"/>
              <a:t>Big volume</a:t>
            </a:r>
            <a:endParaRPr/>
          </a:p>
          <a:p>
            <a:pPr indent="-342900" lvl="0" marL="457200" rtl="0" algn="l">
              <a:spcBef>
                <a:spcPts val="1600"/>
              </a:spcBef>
              <a:spcAft>
                <a:spcPts val="0"/>
              </a:spcAft>
              <a:buSzPts val="1800"/>
              <a:buChar char="●"/>
            </a:pPr>
            <a:r>
              <a:rPr lang="en"/>
              <a:t>Think tumescent whenever you can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Google Shape;175;p31"/>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Complications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4"/>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Local Anesthetics</a:t>
            </a:r>
            <a:endParaRPr/>
          </a:p>
        </p:txBody>
      </p:sp>
      <p:sp>
        <p:nvSpPr>
          <p:cNvPr id="74" name="Google Shape;74;p14"/>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75" name="Google Shape;75;p14"/>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SzPts val="1800"/>
              <a:buChar char="●"/>
            </a:pPr>
            <a:r>
              <a:rPr lang="en"/>
              <a:t>Background</a:t>
            </a:r>
            <a:endParaRPr/>
          </a:p>
          <a:p>
            <a:pPr indent="-342900" lvl="0" marL="457200" rtl="0" algn="l">
              <a:spcBef>
                <a:spcPts val="0"/>
              </a:spcBef>
              <a:spcAft>
                <a:spcPts val="0"/>
              </a:spcAft>
              <a:buSzPts val="1800"/>
              <a:buChar char="●"/>
            </a:pPr>
            <a:r>
              <a:rPr lang="en"/>
              <a:t>Adjuncts</a:t>
            </a:r>
            <a:endParaRPr/>
          </a:p>
          <a:p>
            <a:pPr indent="-342900" lvl="0" marL="457200" rtl="0" algn="l">
              <a:spcBef>
                <a:spcPts val="0"/>
              </a:spcBef>
              <a:spcAft>
                <a:spcPts val="0"/>
              </a:spcAft>
              <a:buSzPts val="1800"/>
              <a:buChar char="●"/>
            </a:pPr>
            <a:r>
              <a:rPr lang="en"/>
              <a:t>Commonly Used</a:t>
            </a:r>
            <a:endParaRPr/>
          </a:p>
          <a:p>
            <a:pPr indent="-342900" lvl="0" marL="457200" rtl="0" algn="l">
              <a:spcBef>
                <a:spcPts val="0"/>
              </a:spcBef>
              <a:spcAft>
                <a:spcPts val="0"/>
              </a:spcAft>
              <a:buSzPts val="1800"/>
              <a:buChar char="●"/>
            </a:pPr>
            <a:r>
              <a:rPr lang="en"/>
              <a:t>Tumescent</a:t>
            </a:r>
            <a:endParaRPr/>
          </a:p>
          <a:p>
            <a:pPr indent="-342900" lvl="0" marL="457200" rtl="0" algn="l">
              <a:spcBef>
                <a:spcPts val="0"/>
              </a:spcBef>
              <a:spcAft>
                <a:spcPts val="0"/>
              </a:spcAft>
              <a:buSzPts val="1800"/>
              <a:buChar char="●"/>
            </a:pPr>
            <a:r>
              <a:rPr lang="en"/>
              <a:t>Technique</a:t>
            </a:r>
            <a:endParaRPr/>
          </a:p>
          <a:p>
            <a:pPr indent="-342900" lvl="0" marL="457200" rtl="0" algn="l">
              <a:spcBef>
                <a:spcPts val="0"/>
              </a:spcBef>
              <a:spcAft>
                <a:spcPts val="0"/>
              </a:spcAft>
              <a:buSzPts val="1800"/>
              <a:buChar char="●"/>
            </a:pPr>
            <a:r>
              <a:rPr lang="en"/>
              <a:t>Complications</a:t>
            </a:r>
            <a:endParaRPr/>
          </a:p>
          <a:p>
            <a:pPr indent="-342900" lvl="0" marL="457200" rtl="0" algn="l">
              <a:spcBef>
                <a:spcPts val="0"/>
              </a:spcBef>
              <a:spcAft>
                <a:spcPts val="0"/>
              </a:spcAft>
              <a:buSzPts val="1800"/>
              <a:buChar char="●"/>
            </a:pPr>
            <a:r>
              <a:rPr lang="en"/>
              <a:t>Examples of Use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32"/>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Allergic Reactions</a:t>
            </a:r>
            <a:endParaRPr/>
          </a:p>
        </p:txBody>
      </p:sp>
      <p:sp>
        <p:nvSpPr>
          <p:cNvPr id="181" name="Google Shape;181;p32"/>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Rare, more common with esters</a:t>
            </a:r>
            <a:endParaRPr/>
          </a:p>
          <a:p>
            <a:pPr indent="0" lvl="0" marL="0" rtl="0" algn="l">
              <a:spcBef>
                <a:spcPts val="1600"/>
              </a:spcBef>
              <a:spcAft>
                <a:spcPts val="1600"/>
              </a:spcAft>
              <a:buNone/>
            </a:pPr>
            <a:r>
              <a:rPr lang="en"/>
              <a:t>Most likely allergen is para-aminobenzoic acid (PABA), less likely methylparaben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Google Shape;186;p33"/>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Local Anesthetic Systemic Toxicity (CNS and CVS)</a:t>
            </a:r>
            <a:endParaRPr/>
          </a:p>
        </p:txBody>
      </p:sp>
      <p:sp>
        <p:nvSpPr>
          <p:cNvPr id="187" name="Google Shape;187;p33"/>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The brain is more susceptible than the myocardium; consequently, the early symptoms of toxicity are related to CNS and later to myocardial dysfunction.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Google Shape;192;p3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Complications - LAST</a:t>
            </a:r>
            <a:endParaRPr/>
          </a:p>
        </p:txBody>
      </p:sp>
      <p:sp>
        <p:nvSpPr>
          <p:cNvPr id="193" name="Google Shape;193;p34"/>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CNS</a:t>
            </a:r>
            <a:endParaRPr/>
          </a:p>
          <a:p>
            <a:pPr indent="-317500" lvl="0" marL="457200" rtl="0" algn="l">
              <a:spcBef>
                <a:spcPts val="1600"/>
              </a:spcBef>
              <a:spcAft>
                <a:spcPts val="0"/>
              </a:spcAft>
              <a:buSzPts val="1400"/>
              <a:buChar char="●"/>
            </a:pPr>
            <a:r>
              <a:rPr lang="en"/>
              <a:t>N</a:t>
            </a:r>
            <a:r>
              <a:rPr lang="en"/>
              <a:t>umbness of the mouth and tongue </a:t>
            </a:r>
            <a:endParaRPr/>
          </a:p>
          <a:p>
            <a:pPr indent="-317500" lvl="0" marL="457200" rtl="0" algn="l">
              <a:spcBef>
                <a:spcPts val="0"/>
              </a:spcBef>
              <a:spcAft>
                <a:spcPts val="0"/>
              </a:spcAft>
              <a:buSzPts val="1400"/>
              <a:buChar char="●"/>
            </a:pPr>
            <a:r>
              <a:rPr lang="en"/>
              <a:t>Tinnitus</a:t>
            </a:r>
            <a:endParaRPr/>
          </a:p>
          <a:p>
            <a:pPr indent="-317500" lvl="0" marL="457200" rtl="0" algn="l">
              <a:spcBef>
                <a:spcPts val="0"/>
              </a:spcBef>
              <a:spcAft>
                <a:spcPts val="0"/>
              </a:spcAft>
              <a:buSzPts val="1400"/>
              <a:buChar char="●"/>
            </a:pPr>
            <a:r>
              <a:rPr lang="en"/>
              <a:t>Lightheadedness</a:t>
            </a:r>
            <a:endParaRPr/>
          </a:p>
          <a:p>
            <a:pPr indent="-317500" lvl="0" marL="457200" rtl="0" algn="l">
              <a:spcBef>
                <a:spcPts val="0"/>
              </a:spcBef>
              <a:spcAft>
                <a:spcPts val="0"/>
              </a:spcAft>
              <a:buSzPts val="1400"/>
              <a:buChar char="●"/>
            </a:pPr>
            <a:r>
              <a:rPr lang="en"/>
              <a:t>Visual disturbance</a:t>
            </a:r>
            <a:endParaRPr/>
          </a:p>
          <a:p>
            <a:pPr indent="-317500" lvl="0" marL="457200" rtl="0" algn="l">
              <a:spcBef>
                <a:spcPts val="0"/>
              </a:spcBef>
              <a:spcAft>
                <a:spcPts val="0"/>
              </a:spcAft>
              <a:buSzPts val="1400"/>
              <a:buChar char="●"/>
            </a:pPr>
            <a:r>
              <a:rPr lang="en"/>
              <a:t>Slurred speech</a:t>
            </a:r>
            <a:endParaRPr/>
          </a:p>
          <a:p>
            <a:pPr indent="-317500" lvl="0" marL="457200" rtl="0" algn="l">
              <a:spcBef>
                <a:spcPts val="0"/>
              </a:spcBef>
              <a:spcAft>
                <a:spcPts val="0"/>
              </a:spcAft>
              <a:buSzPts val="1400"/>
              <a:buChar char="●"/>
            </a:pPr>
            <a:r>
              <a:rPr lang="en"/>
              <a:t>Muscle twitching</a:t>
            </a:r>
            <a:endParaRPr/>
          </a:p>
          <a:p>
            <a:pPr indent="-317500" lvl="0" marL="457200" rtl="0" algn="l">
              <a:spcBef>
                <a:spcPts val="0"/>
              </a:spcBef>
              <a:spcAft>
                <a:spcPts val="0"/>
              </a:spcAft>
              <a:buSzPts val="1400"/>
              <a:buChar char="●"/>
            </a:pPr>
            <a:r>
              <a:rPr lang="en"/>
              <a:t>Unconsciousness</a:t>
            </a:r>
            <a:endParaRPr/>
          </a:p>
          <a:p>
            <a:pPr indent="-317500" lvl="0" marL="457200" rtl="0" algn="l">
              <a:spcBef>
                <a:spcPts val="0"/>
              </a:spcBef>
              <a:spcAft>
                <a:spcPts val="0"/>
              </a:spcAft>
              <a:buSzPts val="1400"/>
              <a:buChar char="●"/>
            </a:pPr>
            <a:r>
              <a:rPr lang="en"/>
              <a:t>Generalized convulsions</a:t>
            </a:r>
            <a:endParaRPr/>
          </a:p>
          <a:p>
            <a:pPr indent="-317500" lvl="0" marL="457200" rtl="0" algn="l">
              <a:spcBef>
                <a:spcPts val="0"/>
              </a:spcBef>
              <a:spcAft>
                <a:spcPts val="0"/>
              </a:spcAft>
              <a:buSzPts val="1400"/>
              <a:buChar char="●"/>
            </a:pPr>
            <a:r>
              <a:rPr lang="en"/>
              <a:t>Apnea, and coma</a:t>
            </a:r>
            <a:br>
              <a:rPr lang="en"/>
            </a:br>
            <a:endParaRPr/>
          </a:p>
        </p:txBody>
      </p:sp>
      <p:sp>
        <p:nvSpPr>
          <p:cNvPr id="194" name="Google Shape;194;p34"/>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CVS</a:t>
            </a:r>
            <a:endParaRPr/>
          </a:p>
          <a:p>
            <a:pPr indent="-317500" lvl="0" marL="457200" rtl="0" algn="l">
              <a:spcBef>
                <a:spcPts val="1600"/>
              </a:spcBef>
              <a:spcAft>
                <a:spcPts val="0"/>
              </a:spcAft>
              <a:buSzPts val="1400"/>
              <a:buChar char="●"/>
            </a:pPr>
            <a:r>
              <a:rPr lang="en"/>
              <a:t>1st</a:t>
            </a:r>
            <a:endParaRPr/>
          </a:p>
          <a:p>
            <a:pPr indent="-304800" lvl="1" marL="914400" rtl="0" algn="l">
              <a:spcBef>
                <a:spcPts val="0"/>
              </a:spcBef>
              <a:spcAft>
                <a:spcPts val="0"/>
              </a:spcAft>
              <a:buSzPts val="1200"/>
              <a:buChar char="○"/>
            </a:pPr>
            <a:r>
              <a:rPr lang="en"/>
              <a:t>HTN</a:t>
            </a:r>
            <a:endParaRPr/>
          </a:p>
          <a:p>
            <a:pPr indent="-304800" lvl="1" marL="914400" rtl="0" algn="l">
              <a:spcBef>
                <a:spcPts val="0"/>
              </a:spcBef>
              <a:spcAft>
                <a:spcPts val="0"/>
              </a:spcAft>
              <a:buSzPts val="1200"/>
              <a:buChar char="○"/>
            </a:pPr>
            <a:r>
              <a:rPr lang="en"/>
              <a:t>Tachycardia</a:t>
            </a:r>
            <a:endParaRPr/>
          </a:p>
          <a:p>
            <a:pPr indent="-304800" lvl="1" marL="914400" rtl="0" algn="l">
              <a:spcBef>
                <a:spcPts val="0"/>
              </a:spcBef>
              <a:spcAft>
                <a:spcPts val="0"/>
              </a:spcAft>
              <a:buSzPts val="1200"/>
              <a:buChar char="○"/>
            </a:pPr>
            <a:r>
              <a:rPr lang="en"/>
              <a:t>Ventricular </a:t>
            </a:r>
            <a:r>
              <a:rPr lang="en"/>
              <a:t>arrhythmias</a:t>
            </a:r>
            <a:endParaRPr/>
          </a:p>
          <a:p>
            <a:pPr indent="-317500" lvl="0" marL="457200" rtl="0" algn="l">
              <a:spcBef>
                <a:spcPts val="0"/>
              </a:spcBef>
              <a:spcAft>
                <a:spcPts val="0"/>
              </a:spcAft>
              <a:buSzPts val="1400"/>
              <a:buChar char="●"/>
            </a:pPr>
            <a:r>
              <a:rPr lang="en"/>
              <a:t>2nd</a:t>
            </a:r>
            <a:endParaRPr/>
          </a:p>
          <a:p>
            <a:pPr indent="-304800" lvl="1" marL="914400" rtl="0" algn="l">
              <a:spcBef>
                <a:spcPts val="0"/>
              </a:spcBef>
              <a:spcAft>
                <a:spcPts val="0"/>
              </a:spcAft>
              <a:buSzPts val="1200"/>
              <a:buChar char="○"/>
            </a:pPr>
            <a:r>
              <a:rPr lang="en"/>
              <a:t>Cardiac depression</a:t>
            </a:r>
            <a:endParaRPr/>
          </a:p>
          <a:p>
            <a:pPr indent="-304800" lvl="1" marL="914400" rtl="0" algn="l">
              <a:spcBef>
                <a:spcPts val="0"/>
              </a:spcBef>
              <a:spcAft>
                <a:spcPts val="0"/>
              </a:spcAft>
              <a:buSzPts val="1200"/>
              <a:buChar char="○"/>
            </a:pPr>
            <a:r>
              <a:rPr lang="en"/>
              <a:t>Bradycardia</a:t>
            </a:r>
            <a:endParaRPr/>
          </a:p>
          <a:p>
            <a:pPr indent="-304800" lvl="1" marL="914400" rtl="0" algn="l">
              <a:spcBef>
                <a:spcPts val="0"/>
              </a:spcBef>
              <a:spcAft>
                <a:spcPts val="0"/>
              </a:spcAft>
              <a:buSzPts val="1200"/>
              <a:buChar char="○"/>
            </a:pPr>
            <a:r>
              <a:rPr lang="en"/>
              <a:t>Conduction block</a:t>
            </a:r>
            <a:endParaRPr/>
          </a:p>
          <a:p>
            <a:pPr indent="-304800" lvl="1" marL="914400" rtl="0" algn="l">
              <a:spcBef>
                <a:spcPts val="0"/>
              </a:spcBef>
              <a:spcAft>
                <a:spcPts val="0"/>
              </a:spcAft>
              <a:buSzPts val="1200"/>
              <a:buChar char="○"/>
            </a:pPr>
            <a:r>
              <a:rPr lang="en"/>
              <a:t>Decreased contractility</a:t>
            </a:r>
            <a:endParaRPr/>
          </a:p>
          <a:p>
            <a:pPr indent="-304800" lvl="1" marL="914400" rtl="0" algn="l">
              <a:spcBef>
                <a:spcPts val="0"/>
              </a:spcBef>
              <a:spcAft>
                <a:spcPts val="0"/>
              </a:spcAft>
              <a:buSzPts val="1200"/>
              <a:buChar char="○"/>
            </a:pPr>
            <a:r>
              <a:rPr lang="en"/>
              <a:t>Asystole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Google Shape;199;p3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Complications - LAST</a:t>
            </a:r>
            <a:endParaRPr/>
          </a:p>
        </p:txBody>
      </p:sp>
      <p:sp>
        <p:nvSpPr>
          <p:cNvPr id="200" name="Google Shape;200;p35"/>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Timing</a:t>
            </a:r>
            <a:endParaRPr/>
          </a:p>
          <a:p>
            <a:pPr indent="-342900" lvl="0" marL="457200" rtl="0" algn="l">
              <a:spcBef>
                <a:spcPts val="1600"/>
              </a:spcBef>
              <a:spcAft>
                <a:spcPts val="0"/>
              </a:spcAft>
              <a:buSzPts val="1800"/>
              <a:buChar char="●"/>
            </a:pPr>
            <a:r>
              <a:rPr lang="en"/>
              <a:t>Immediate (&lt;60s) - Intravascular injection</a:t>
            </a:r>
            <a:endParaRPr/>
          </a:p>
          <a:p>
            <a:pPr indent="-342900" lvl="0" marL="457200" rtl="0" algn="l">
              <a:spcBef>
                <a:spcPts val="0"/>
              </a:spcBef>
              <a:spcAft>
                <a:spcPts val="0"/>
              </a:spcAft>
              <a:buSzPts val="1800"/>
              <a:buChar char="●"/>
            </a:pPr>
            <a:r>
              <a:rPr lang="en"/>
              <a:t>Early (1-5m) - intermittent IV injection, lower extremity injection, delayed tissue absorption</a:t>
            </a:r>
            <a:endParaRPr/>
          </a:p>
          <a:p>
            <a:pPr indent="-342900" lvl="0" marL="457200" rtl="0" algn="l">
              <a:spcBef>
                <a:spcPts val="0"/>
              </a:spcBef>
              <a:spcAft>
                <a:spcPts val="0"/>
              </a:spcAft>
              <a:buSzPts val="1800"/>
              <a:buChar char="●"/>
            </a:pPr>
            <a:r>
              <a:rPr lang="en"/>
              <a:t>Delayed (&gt;15m) - suggest monitoring for at least 30 min after injection</a:t>
            </a:r>
            <a:endParaRPr/>
          </a:p>
          <a:p>
            <a:pPr indent="0" lvl="0" marL="0" rtl="0" algn="l">
              <a:spcBef>
                <a:spcPts val="1600"/>
              </a:spcBef>
              <a:spcAft>
                <a:spcPts val="1600"/>
              </a:spcAft>
              <a:buNone/>
            </a:pPr>
            <a:r>
              <a:rPr lang="en"/>
              <a:t>*** Tumescent - can present after 12-14h</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 name="Shape 204"/>
        <p:cNvGrpSpPr/>
        <p:nvPr/>
      </p:nvGrpSpPr>
      <p:grpSpPr>
        <a:xfrm>
          <a:off x="0" y="0"/>
          <a:ext cx="0" cy="0"/>
          <a:chOff x="0" y="0"/>
          <a:chExt cx="0" cy="0"/>
        </a:xfrm>
      </p:grpSpPr>
      <p:sp>
        <p:nvSpPr>
          <p:cNvPr id="205" name="Google Shape;205;p36"/>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Treatment of LAST</a:t>
            </a:r>
            <a:endParaRPr/>
          </a:p>
        </p:txBody>
      </p:sp>
      <p:sp>
        <p:nvSpPr>
          <p:cNvPr id="206" name="Google Shape;206;p36"/>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Airway - prevent hypoxia and acidosis</a:t>
            </a:r>
            <a:endParaRPr/>
          </a:p>
          <a:p>
            <a:pPr indent="-342900" lvl="0" marL="457200" rtl="0" algn="l">
              <a:spcBef>
                <a:spcPts val="0"/>
              </a:spcBef>
              <a:spcAft>
                <a:spcPts val="0"/>
              </a:spcAft>
              <a:buSzPts val="1800"/>
              <a:buChar char="●"/>
            </a:pPr>
            <a:r>
              <a:rPr lang="en"/>
              <a:t>Seizures - benzodiazepines</a:t>
            </a:r>
            <a:endParaRPr/>
          </a:p>
          <a:p>
            <a:pPr indent="-342900" lvl="0" marL="457200" rtl="0" algn="l">
              <a:spcBef>
                <a:spcPts val="0"/>
              </a:spcBef>
              <a:spcAft>
                <a:spcPts val="0"/>
              </a:spcAft>
              <a:buSzPts val="1800"/>
              <a:buChar char="●"/>
            </a:pPr>
            <a:r>
              <a:rPr lang="en"/>
              <a:t>Cardiac Arrest - ACLS</a:t>
            </a:r>
            <a:endParaRPr/>
          </a:p>
          <a:p>
            <a:pPr indent="-317500" lvl="1" marL="914400" rtl="0" algn="l">
              <a:spcBef>
                <a:spcPts val="0"/>
              </a:spcBef>
              <a:spcAft>
                <a:spcPts val="0"/>
              </a:spcAft>
              <a:buSzPts val="1400"/>
              <a:buChar char="○"/>
            </a:pPr>
            <a:r>
              <a:rPr lang="en"/>
              <a:t>Smaller doses of epinephrine, don’t use vasopressin, avoid CCB and alpha-adrenergic receptor blockers</a:t>
            </a:r>
            <a:endParaRPr/>
          </a:p>
          <a:p>
            <a:pPr indent="-342900" lvl="0" marL="457200" rtl="0" algn="l">
              <a:spcBef>
                <a:spcPts val="0"/>
              </a:spcBef>
              <a:spcAft>
                <a:spcPts val="0"/>
              </a:spcAft>
              <a:buSzPts val="1800"/>
              <a:buChar char="●"/>
            </a:pPr>
            <a:r>
              <a:rPr lang="en"/>
              <a:t>Lipid emulsion therapy</a:t>
            </a:r>
            <a:endParaRPr/>
          </a:p>
          <a:p>
            <a:pPr indent="-317500" lvl="1" marL="914400" rtl="0" algn="l">
              <a:spcBef>
                <a:spcPts val="0"/>
              </a:spcBef>
              <a:spcAft>
                <a:spcPts val="0"/>
              </a:spcAft>
              <a:buSzPts val="1400"/>
              <a:buChar char="○"/>
            </a:pPr>
            <a:r>
              <a:rPr lang="en"/>
              <a:t>1.5 ml/kg of 20% lipid emulsion bolus, followed by 0.25 ml/kg/min infusion</a:t>
            </a:r>
            <a:endParaRPr/>
          </a:p>
          <a:p>
            <a:pPr indent="-342900" lvl="0" marL="457200" rtl="0" algn="l">
              <a:spcBef>
                <a:spcPts val="0"/>
              </a:spcBef>
              <a:spcAft>
                <a:spcPts val="0"/>
              </a:spcAft>
              <a:buSzPts val="1800"/>
              <a:buChar char="●"/>
            </a:pPr>
            <a:r>
              <a:rPr lang="en"/>
              <a:t>Cardiopulmonary bypass if failure to respond to above</a:t>
            </a:r>
            <a:endParaRPr/>
          </a:p>
        </p:txBody>
      </p:sp>
      <p:pic>
        <p:nvPicPr>
          <p:cNvPr id="207" name="Google Shape;207;p36"/>
          <p:cNvPicPr preferRelativeResize="0"/>
          <p:nvPr/>
        </p:nvPicPr>
        <p:blipFill>
          <a:blip r:embed="rId3">
            <a:alphaModFix/>
          </a:blip>
          <a:stretch>
            <a:fillRect/>
          </a:stretch>
        </p:blipFill>
        <p:spPr>
          <a:xfrm>
            <a:off x="4134575" y="4375798"/>
            <a:ext cx="5009436" cy="767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37"/>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Examples of Use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Google Shape;217;p38"/>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Field Blocks: Face</a:t>
            </a:r>
            <a:endParaRPr/>
          </a:p>
        </p:txBody>
      </p:sp>
      <p:sp>
        <p:nvSpPr>
          <p:cNvPr id="218" name="Google Shape;218;p38"/>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AutoNum type="arabicPeriod"/>
            </a:pPr>
            <a:r>
              <a:rPr lang="en"/>
              <a:t>Infraorbital</a:t>
            </a:r>
            <a:endParaRPr/>
          </a:p>
          <a:p>
            <a:pPr indent="-304800" lvl="0" marL="457200" rtl="0" algn="l">
              <a:spcBef>
                <a:spcPts val="0"/>
              </a:spcBef>
              <a:spcAft>
                <a:spcPts val="0"/>
              </a:spcAft>
              <a:buSzPts val="1200"/>
              <a:buAutoNum type="arabicPeriod"/>
            </a:pPr>
            <a:r>
              <a:rPr lang="en"/>
              <a:t>Mental and mental plus</a:t>
            </a:r>
            <a:endParaRPr/>
          </a:p>
          <a:p>
            <a:pPr indent="-304800" lvl="0" marL="457200" rtl="0" algn="l">
              <a:spcBef>
                <a:spcPts val="0"/>
              </a:spcBef>
              <a:spcAft>
                <a:spcPts val="0"/>
              </a:spcAft>
              <a:buSzPts val="1200"/>
              <a:buAutoNum type="arabicPeriod"/>
            </a:pPr>
            <a:r>
              <a:rPr lang="en"/>
              <a:t>Supraorbital/supratrochlear infratrochlear</a:t>
            </a:r>
            <a:endParaRPr/>
          </a:p>
          <a:p>
            <a:pPr indent="-304800" lvl="0" marL="457200" rtl="0" algn="l">
              <a:spcBef>
                <a:spcPts val="0"/>
              </a:spcBef>
              <a:spcAft>
                <a:spcPts val="0"/>
              </a:spcAft>
              <a:buSzPts val="1200"/>
              <a:buAutoNum type="arabicPeriod"/>
            </a:pPr>
            <a:r>
              <a:rPr lang="en"/>
              <a:t>Dorsal nasal nerve</a:t>
            </a:r>
            <a:endParaRPr/>
          </a:p>
          <a:p>
            <a:pPr indent="-304800" lvl="0" marL="457200" rtl="0" algn="l">
              <a:spcBef>
                <a:spcPts val="0"/>
              </a:spcBef>
              <a:spcAft>
                <a:spcPts val="0"/>
              </a:spcAft>
              <a:buSzPts val="1200"/>
              <a:buAutoNum type="arabicPeriod"/>
            </a:pPr>
            <a:r>
              <a:rPr lang="en"/>
              <a:t>Zygomaticotemporal</a:t>
            </a:r>
            <a:endParaRPr/>
          </a:p>
          <a:p>
            <a:pPr indent="-304800" lvl="0" marL="457200" rtl="0" algn="l">
              <a:spcBef>
                <a:spcPts val="0"/>
              </a:spcBef>
              <a:spcAft>
                <a:spcPts val="0"/>
              </a:spcAft>
              <a:buSzPts val="1200"/>
              <a:buAutoNum type="arabicPeriod"/>
            </a:pPr>
            <a:r>
              <a:rPr lang="en"/>
              <a:t>Zygomaticofacial</a:t>
            </a:r>
            <a:endParaRPr/>
          </a:p>
          <a:p>
            <a:pPr indent="-304800" lvl="0" marL="457200" rtl="0" algn="l">
              <a:spcBef>
                <a:spcPts val="0"/>
              </a:spcBef>
              <a:spcAft>
                <a:spcPts val="0"/>
              </a:spcAft>
              <a:buSzPts val="1200"/>
              <a:buAutoNum type="arabicPeriod"/>
            </a:pPr>
            <a:r>
              <a:rPr lang="en"/>
              <a:t>Great auricular</a:t>
            </a:r>
            <a:endParaRPr/>
          </a:p>
          <a:p>
            <a:pPr indent="-304800" lvl="0" marL="457200" rtl="0" algn="l">
              <a:spcBef>
                <a:spcPts val="0"/>
              </a:spcBef>
              <a:spcAft>
                <a:spcPts val="0"/>
              </a:spcAft>
              <a:buSzPts val="1200"/>
              <a:buAutoNum type="arabicPeriod"/>
            </a:pPr>
            <a:r>
              <a:rPr lang="en"/>
              <a:t>V3 block</a:t>
            </a:r>
            <a:endParaRPr/>
          </a:p>
          <a:p>
            <a:pPr indent="0" lvl="0" marL="0" rtl="0" algn="l">
              <a:spcBef>
                <a:spcPts val="1600"/>
              </a:spcBef>
              <a:spcAft>
                <a:spcPts val="1600"/>
              </a:spcAft>
              <a:buNone/>
            </a:pPr>
            <a:r>
              <a:rPr lang="en"/>
              <a:t>*Infra-alveolar</a:t>
            </a:r>
            <a:endParaRPr/>
          </a:p>
        </p:txBody>
      </p:sp>
      <p:pic>
        <p:nvPicPr>
          <p:cNvPr id="219" name="Google Shape;219;p38"/>
          <p:cNvPicPr preferRelativeResize="0"/>
          <p:nvPr/>
        </p:nvPicPr>
        <p:blipFill>
          <a:blip r:embed="rId3">
            <a:alphaModFix/>
          </a:blip>
          <a:stretch>
            <a:fillRect/>
          </a:stretch>
        </p:blipFill>
        <p:spPr>
          <a:xfrm>
            <a:off x="4591978" y="152400"/>
            <a:ext cx="3180404" cy="48387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Google Shape;224;p39"/>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Infraorbital</a:t>
            </a:r>
            <a:endParaRPr/>
          </a:p>
        </p:txBody>
      </p:sp>
      <p:pic>
        <p:nvPicPr>
          <p:cNvPr id="225" name="Google Shape;225;p39"/>
          <p:cNvPicPr preferRelativeResize="0"/>
          <p:nvPr/>
        </p:nvPicPr>
        <p:blipFill>
          <a:blip r:embed="rId3">
            <a:alphaModFix/>
          </a:blip>
          <a:stretch>
            <a:fillRect/>
          </a:stretch>
        </p:blipFill>
        <p:spPr>
          <a:xfrm>
            <a:off x="178800" y="2014350"/>
            <a:ext cx="3067125" cy="1973750"/>
          </a:xfrm>
          <a:prstGeom prst="rect">
            <a:avLst/>
          </a:prstGeom>
          <a:noFill/>
          <a:ln>
            <a:noFill/>
          </a:ln>
        </p:spPr>
      </p:pic>
      <p:pic>
        <p:nvPicPr>
          <p:cNvPr id="226" name="Google Shape;226;p39"/>
          <p:cNvPicPr preferRelativeResize="0"/>
          <p:nvPr/>
        </p:nvPicPr>
        <p:blipFill>
          <a:blip r:embed="rId4">
            <a:alphaModFix/>
          </a:blip>
          <a:stretch>
            <a:fillRect/>
          </a:stretch>
        </p:blipFill>
        <p:spPr>
          <a:xfrm>
            <a:off x="3335650" y="1147350"/>
            <a:ext cx="2514601" cy="3707753"/>
          </a:xfrm>
          <a:prstGeom prst="rect">
            <a:avLst/>
          </a:prstGeom>
          <a:noFill/>
          <a:ln>
            <a:noFill/>
          </a:ln>
        </p:spPr>
      </p:pic>
      <p:pic>
        <p:nvPicPr>
          <p:cNvPr id="227" name="Google Shape;227;p39"/>
          <p:cNvPicPr preferRelativeResize="0"/>
          <p:nvPr/>
        </p:nvPicPr>
        <p:blipFill>
          <a:blip r:embed="rId5">
            <a:alphaModFix/>
          </a:blip>
          <a:stretch>
            <a:fillRect/>
          </a:stretch>
        </p:blipFill>
        <p:spPr>
          <a:xfrm>
            <a:off x="5939975" y="1562688"/>
            <a:ext cx="3204025" cy="28770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 name="Shape 231"/>
        <p:cNvGrpSpPr/>
        <p:nvPr/>
      </p:nvGrpSpPr>
      <p:grpSpPr>
        <a:xfrm>
          <a:off x="0" y="0"/>
          <a:ext cx="0" cy="0"/>
          <a:chOff x="0" y="0"/>
          <a:chExt cx="0" cy="0"/>
        </a:xfrm>
      </p:grpSpPr>
      <p:sp>
        <p:nvSpPr>
          <p:cNvPr id="232" name="Google Shape;232;p40"/>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Mental Nerve + Mental Nerve Plus</a:t>
            </a:r>
            <a:endParaRPr/>
          </a:p>
        </p:txBody>
      </p:sp>
      <p:pic>
        <p:nvPicPr>
          <p:cNvPr id="233" name="Google Shape;233;p40"/>
          <p:cNvPicPr preferRelativeResize="0"/>
          <p:nvPr/>
        </p:nvPicPr>
        <p:blipFill>
          <a:blip r:embed="rId3">
            <a:alphaModFix/>
          </a:blip>
          <a:stretch>
            <a:fillRect/>
          </a:stretch>
        </p:blipFill>
        <p:spPr>
          <a:xfrm>
            <a:off x="746175" y="731875"/>
            <a:ext cx="4629150" cy="3810000"/>
          </a:xfrm>
          <a:prstGeom prst="rect">
            <a:avLst/>
          </a:prstGeom>
          <a:noFill/>
          <a:ln>
            <a:noFill/>
          </a:ln>
        </p:spPr>
      </p:pic>
      <p:pic>
        <p:nvPicPr>
          <p:cNvPr id="234" name="Google Shape;234;p40"/>
          <p:cNvPicPr preferRelativeResize="0"/>
          <p:nvPr/>
        </p:nvPicPr>
        <p:blipFill>
          <a:blip r:embed="rId4">
            <a:alphaModFix/>
          </a:blip>
          <a:stretch>
            <a:fillRect/>
          </a:stretch>
        </p:blipFill>
        <p:spPr>
          <a:xfrm>
            <a:off x="5527725" y="731875"/>
            <a:ext cx="2581275" cy="1933575"/>
          </a:xfrm>
          <a:prstGeom prst="rect">
            <a:avLst/>
          </a:prstGeom>
          <a:noFill/>
          <a:ln>
            <a:noFill/>
          </a:ln>
        </p:spPr>
      </p:pic>
      <p:pic>
        <p:nvPicPr>
          <p:cNvPr id="235" name="Google Shape;235;p40"/>
          <p:cNvPicPr preferRelativeResize="0"/>
          <p:nvPr/>
        </p:nvPicPr>
        <p:blipFill>
          <a:blip r:embed="rId5">
            <a:alphaModFix/>
          </a:blip>
          <a:stretch>
            <a:fillRect/>
          </a:stretch>
        </p:blipFill>
        <p:spPr>
          <a:xfrm>
            <a:off x="5527725" y="2817850"/>
            <a:ext cx="2435994" cy="21336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9" name="Shape 239"/>
        <p:cNvGrpSpPr/>
        <p:nvPr/>
      </p:nvGrpSpPr>
      <p:grpSpPr>
        <a:xfrm>
          <a:off x="0" y="0"/>
          <a:ext cx="0" cy="0"/>
          <a:chOff x="0" y="0"/>
          <a:chExt cx="0" cy="0"/>
        </a:xfrm>
      </p:grpSpPr>
      <p:sp>
        <p:nvSpPr>
          <p:cNvPr id="240" name="Google Shape;240;p41"/>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Supraorbital/supratrochlear</a:t>
            </a:r>
            <a:endParaRPr/>
          </a:p>
        </p:txBody>
      </p:sp>
      <p:pic>
        <p:nvPicPr>
          <p:cNvPr id="241" name="Google Shape;241;p41"/>
          <p:cNvPicPr preferRelativeResize="0"/>
          <p:nvPr/>
        </p:nvPicPr>
        <p:blipFill>
          <a:blip r:embed="rId3">
            <a:alphaModFix/>
          </a:blip>
          <a:stretch>
            <a:fillRect/>
          </a:stretch>
        </p:blipFill>
        <p:spPr>
          <a:xfrm>
            <a:off x="382650" y="923625"/>
            <a:ext cx="4807221" cy="3105119"/>
          </a:xfrm>
          <a:prstGeom prst="rect">
            <a:avLst/>
          </a:prstGeom>
          <a:noFill/>
          <a:ln>
            <a:noFill/>
          </a:ln>
        </p:spPr>
      </p:pic>
      <p:pic>
        <p:nvPicPr>
          <p:cNvPr id="242" name="Google Shape;242;p41"/>
          <p:cNvPicPr preferRelativeResize="0"/>
          <p:nvPr/>
        </p:nvPicPr>
        <p:blipFill>
          <a:blip r:embed="rId4">
            <a:alphaModFix/>
          </a:blip>
          <a:stretch>
            <a:fillRect/>
          </a:stretch>
        </p:blipFill>
        <p:spPr>
          <a:xfrm>
            <a:off x="5372569" y="923625"/>
            <a:ext cx="3322806" cy="3918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5"/>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Background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6" name="Shape 246"/>
        <p:cNvGrpSpPr/>
        <p:nvPr/>
      </p:nvGrpSpPr>
      <p:grpSpPr>
        <a:xfrm>
          <a:off x="0" y="0"/>
          <a:ext cx="0" cy="0"/>
          <a:chOff x="0" y="0"/>
          <a:chExt cx="0" cy="0"/>
        </a:xfrm>
      </p:grpSpPr>
      <p:sp>
        <p:nvSpPr>
          <p:cNvPr id="247" name="Google Shape;247;p42"/>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Dorsal nasal nerve</a:t>
            </a:r>
            <a:endParaRPr/>
          </a:p>
        </p:txBody>
      </p:sp>
      <p:pic>
        <p:nvPicPr>
          <p:cNvPr id="248" name="Google Shape;248;p42"/>
          <p:cNvPicPr preferRelativeResize="0"/>
          <p:nvPr/>
        </p:nvPicPr>
        <p:blipFill>
          <a:blip r:embed="rId3">
            <a:alphaModFix/>
          </a:blip>
          <a:stretch>
            <a:fillRect/>
          </a:stretch>
        </p:blipFill>
        <p:spPr>
          <a:xfrm>
            <a:off x="1683350" y="771463"/>
            <a:ext cx="3365817" cy="4062700"/>
          </a:xfrm>
          <a:prstGeom prst="rect">
            <a:avLst/>
          </a:prstGeom>
          <a:noFill/>
          <a:ln>
            <a:noFill/>
          </a:ln>
        </p:spPr>
      </p:pic>
      <p:pic>
        <p:nvPicPr>
          <p:cNvPr id="249" name="Google Shape;249;p42"/>
          <p:cNvPicPr preferRelativeResize="0"/>
          <p:nvPr/>
        </p:nvPicPr>
        <p:blipFill>
          <a:blip r:embed="rId4">
            <a:alphaModFix/>
          </a:blip>
          <a:stretch>
            <a:fillRect/>
          </a:stretch>
        </p:blipFill>
        <p:spPr>
          <a:xfrm>
            <a:off x="5220425" y="1512788"/>
            <a:ext cx="2119325" cy="25800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Google Shape;254;p43"/>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Zygomaticotemporal &amp; Zygomaticofacial</a:t>
            </a:r>
            <a:endParaRPr/>
          </a:p>
        </p:txBody>
      </p:sp>
      <p:pic>
        <p:nvPicPr>
          <p:cNvPr id="255" name="Google Shape;255;p43"/>
          <p:cNvPicPr preferRelativeResize="0"/>
          <p:nvPr/>
        </p:nvPicPr>
        <p:blipFill>
          <a:blip r:embed="rId3">
            <a:alphaModFix/>
          </a:blip>
          <a:stretch>
            <a:fillRect/>
          </a:stretch>
        </p:blipFill>
        <p:spPr>
          <a:xfrm>
            <a:off x="152400" y="771450"/>
            <a:ext cx="4676555" cy="4219650"/>
          </a:xfrm>
          <a:prstGeom prst="rect">
            <a:avLst/>
          </a:prstGeom>
          <a:noFill/>
          <a:ln>
            <a:noFill/>
          </a:ln>
        </p:spPr>
      </p:pic>
      <p:pic>
        <p:nvPicPr>
          <p:cNvPr id="256" name="Google Shape;256;p43"/>
          <p:cNvPicPr preferRelativeResize="0"/>
          <p:nvPr/>
        </p:nvPicPr>
        <p:blipFill>
          <a:blip r:embed="rId4">
            <a:alphaModFix/>
          </a:blip>
          <a:stretch>
            <a:fillRect/>
          </a:stretch>
        </p:blipFill>
        <p:spPr>
          <a:xfrm>
            <a:off x="4981355" y="771450"/>
            <a:ext cx="3847577" cy="42196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Google Shape;261;p44"/>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Great Auricular</a:t>
            </a:r>
            <a:endParaRPr/>
          </a:p>
        </p:txBody>
      </p:sp>
      <p:pic>
        <p:nvPicPr>
          <p:cNvPr id="262" name="Google Shape;262;p44"/>
          <p:cNvPicPr preferRelativeResize="0"/>
          <p:nvPr/>
        </p:nvPicPr>
        <p:blipFill>
          <a:blip r:embed="rId3">
            <a:alphaModFix/>
          </a:blip>
          <a:stretch>
            <a:fillRect/>
          </a:stretch>
        </p:blipFill>
        <p:spPr>
          <a:xfrm>
            <a:off x="1129013" y="771450"/>
            <a:ext cx="3743325" cy="4076700"/>
          </a:xfrm>
          <a:prstGeom prst="rect">
            <a:avLst/>
          </a:prstGeom>
          <a:noFill/>
          <a:ln>
            <a:noFill/>
          </a:ln>
        </p:spPr>
      </p:pic>
      <p:pic>
        <p:nvPicPr>
          <p:cNvPr id="263" name="Google Shape;263;p44"/>
          <p:cNvPicPr preferRelativeResize="0"/>
          <p:nvPr/>
        </p:nvPicPr>
        <p:blipFill>
          <a:blip r:embed="rId4">
            <a:alphaModFix/>
          </a:blip>
          <a:stretch>
            <a:fillRect/>
          </a:stretch>
        </p:blipFill>
        <p:spPr>
          <a:xfrm>
            <a:off x="5024738" y="771450"/>
            <a:ext cx="2990241" cy="42196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7" name="Shape 267"/>
        <p:cNvGrpSpPr/>
        <p:nvPr/>
      </p:nvGrpSpPr>
      <p:grpSpPr>
        <a:xfrm>
          <a:off x="0" y="0"/>
          <a:ext cx="0" cy="0"/>
          <a:chOff x="0" y="0"/>
          <a:chExt cx="0" cy="0"/>
        </a:xfrm>
      </p:grpSpPr>
      <p:sp>
        <p:nvSpPr>
          <p:cNvPr id="268" name="Google Shape;268;p45"/>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V3 Block</a:t>
            </a:r>
            <a:endParaRPr/>
          </a:p>
        </p:txBody>
      </p:sp>
      <p:pic>
        <p:nvPicPr>
          <p:cNvPr id="269" name="Google Shape;269;p45"/>
          <p:cNvPicPr preferRelativeResize="0"/>
          <p:nvPr/>
        </p:nvPicPr>
        <p:blipFill>
          <a:blip r:embed="rId3">
            <a:alphaModFix/>
          </a:blip>
          <a:stretch>
            <a:fillRect/>
          </a:stretch>
        </p:blipFill>
        <p:spPr>
          <a:xfrm>
            <a:off x="152400" y="771450"/>
            <a:ext cx="3743325" cy="4076700"/>
          </a:xfrm>
          <a:prstGeom prst="rect">
            <a:avLst/>
          </a:prstGeom>
          <a:noFill/>
          <a:ln>
            <a:noFill/>
          </a:ln>
        </p:spPr>
      </p:pic>
      <p:pic>
        <p:nvPicPr>
          <p:cNvPr id="270" name="Google Shape;270;p45"/>
          <p:cNvPicPr preferRelativeResize="0"/>
          <p:nvPr/>
        </p:nvPicPr>
        <p:blipFill>
          <a:blip r:embed="rId4">
            <a:alphaModFix/>
          </a:blip>
          <a:stretch>
            <a:fillRect/>
          </a:stretch>
        </p:blipFill>
        <p:spPr>
          <a:xfrm>
            <a:off x="4310500" y="1064025"/>
            <a:ext cx="4614350" cy="30154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 name="Shape 274"/>
        <p:cNvGrpSpPr/>
        <p:nvPr/>
      </p:nvGrpSpPr>
      <p:grpSpPr>
        <a:xfrm>
          <a:off x="0" y="0"/>
          <a:ext cx="0" cy="0"/>
          <a:chOff x="0" y="0"/>
          <a:chExt cx="0" cy="0"/>
        </a:xfrm>
      </p:grpSpPr>
      <p:sp>
        <p:nvSpPr>
          <p:cNvPr id="275" name="Google Shape;275;p4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Infra-alveolar </a:t>
            </a:r>
            <a:endParaRPr/>
          </a:p>
        </p:txBody>
      </p:sp>
      <p:pic>
        <p:nvPicPr>
          <p:cNvPr id="276" name="Google Shape;276;p46"/>
          <p:cNvPicPr preferRelativeResize="0"/>
          <p:nvPr/>
        </p:nvPicPr>
        <p:blipFill>
          <a:blip r:embed="rId3">
            <a:alphaModFix/>
          </a:blip>
          <a:stretch>
            <a:fillRect/>
          </a:stretch>
        </p:blipFill>
        <p:spPr>
          <a:xfrm>
            <a:off x="274450" y="1220075"/>
            <a:ext cx="4897767" cy="2989075"/>
          </a:xfrm>
          <a:prstGeom prst="rect">
            <a:avLst/>
          </a:prstGeom>
          <a:noFill/>
          <a:ln>
            <a:noFill/>
          </a:ln>
        </p:spPr>
      </p:pic>
      <p:pic>
        <p:nvPicPr>
          <p:cNvPr id="277" name="Google Shape;277;p46"/>
          <p:cNvPicPr preferRelativeResize="0"/>
          <p:nvPr/>
        </p:nvPicPr>
        <p:blipFill>
          <a:blip r:embed="rId4">
            <a:alphaModFix/>
          </a:blip>
          <a:stretch>
            <a:fillRect/>
          </a:stretch>
        </p:blipFill>
        <p:spPr>
          <a:xfrm>
            <a:off x="5364217" y="1488875"/>
            <a:ext cx="3666984" cy="245148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1" name="Shape 281"/>
        <p:cNvGrpSpPr/>
        <p:nvPr/>
      </p:nvGrpSpPr>
      <p:grpSpPr>
        <a:xfrm>
          <a:off x="0" y="0"/>
          <a:ext cx="0" cy="0"/>
          <a:chOff x="0" y="0"/>
          <a:chExt cx="0" cy="0"/>
        </a:xfrm>
      </p:grpSpPr>
      <p:sp>
        <p:nvSpPr>
          <p:cNvPr id="282" name="Google Shape;282;p4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Field Blocks: Hand</a:t>
            </a:r>
            <a:endParaRPr/>
          </a:p>
        </p:txBody>
      </p:sp>
      <p:sp>
        <p:nvSpPr>
          <p:cNvPr id="283" name="Google Shape;283;p4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AutoNum type="arabicPeriod"/>
            </a:pPr>
            <a:r>
              <a:rPr lang="en"/>
              <a:t>Ulnar nerve</a:t>
            </a:r>
            <a:endParaRPr/>
          </a:p>
          <a:p>
            <a:pPr indent="-304800" lvl="0" marL="457200" rtl="0" algn="l">
              <a:spcBef>
                <a:spcPts val="0"/>
              </a:spcBef>
              <a:spcAft>
                <a:spcPts val="0"/>
              </a:spcAft>
              <a:buSzPts val="1200"/>
              <a:buAutoNum type="arabicPeriod"/>
            </a:pPr>
            <a:r>
              <a:rPr lang="en"/>
              <a:t>Median nerve</a:t>
            </a:r>
            <a:endParaRPr/>
          </a:p>
          <a:p>
            <a:pPr indent="-304800" lvl="0" marL="457200" rtl="0" algn="l">
              <a:spcBef>
                <a:spcPts val="0"/>
              </a:spcBef>
              <a:spcAft>
                <a:spcPts val="0"/>
              </a:spcAft>
              <a:buSzPts val="1200"/>
              <a:buAutoNum type="arabicPeriod"/>
            </a:pPr>
            <a:r>
              <a:rPr lang="en"/>
              <a:t>Radial nerve</a:t>
            </a:r>
            <a:endParaRPr/>
          </a:p>
          <a:p>
            <a:pPr indent="-304800" lvl="0" marL="457200" rtl="0" algn="l">
              <a:spcBef>
                <a:spcPts val="0"/>
              </a:spcBef>
              <a:spcAft>
                <a:spcPts val="0"/>
              </a:spcAft>
              <a:buSzPts val="1200"/>
              <a:buAutoNum type="arabicPeriod"/>
            </a:pPr>
            <a:r>
              <a:rPr lang="en"/>
              <a:t>Hematoma block</a:t>
            </a:r>
            <a:endParaRPr/>
          </a:p>
          <a:p>
            <a:pPr indent="-304800" lvl="0" marL="457200" rtl="0" algn="l">
              <a:spcBef>
                <a:spcPts val="0"/>
              </a:spcBef>
              <a:spcAft>
                <a:spcPts val="0"/>
              </a:spcAft>
              <a:buSzPts val="1200"/>
              <a:buAutoNum type="arabicPeriod"/>
            </a:pPr>
            <a:r>
              <a:rPr lang="en"/>
              <a:t>Digit block</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sp>
        <p:nvSpPr>
          <p:cNvPr id="288" name="Google Shape;288;p48"/>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Ulnar Nerve</a:t>
            </a:r>
            <a:endParaRPr/>
          </a:p>
        </p:txBody>
      </p:sp>
      <p:pic>
        <p:nvPicPr>
          <p:cNvPr id="289" name="Google Shape;289;p48"/>
          <p:cNvPicPr preferRelativeResize="0"/>
          <p:nvPr/>
        </p:nvPicPr>
        <p:blipFill>
          <a:blip r:embed="rId3">
            <a:alphaModFix/>
          </a:blip>
          <a:stretch>
            <a:fillRect/>
          </a:stretch>
        </p:blipFill>
        <p:spPr>
          <a:xfrm>
            <a:off x="2205038" y="982575"/>
            <a:ext cx="4733925" cy="35433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sp>
        <p:nvSpPr>
          <p:cNvPr id="294" name="Google Shape;294;p49"/>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Median Nerve</a:t>
            </a:r>
            <a:endParaRPr/>
          </a:p>
        </p:txBody>
      </p:sp>
      <p:pic>
        <p:nvPicPr>
          <p:cNvPr id="295" name="Google Shape;295;p49"/>
          <p:cNvPicPr preferRelativeResize="0"/>
          <p:nvPr/>
        </p:nvPicPr>
        <p:blipFill>
          <a:blip r:embed="rId3">
            <a:alphaModFix/>
          </a:blip>
          <a:stretch>
            <a:fillRect/>
          </a:stretch>
        </p:blipFill>
        <p:spPr>
          <a:xfrm>
            <a:off x="2121400" y="784650"/>
            <a:ext cx="4901200" cy="41890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 name="Shape 299"/>
        <p:cNvGrpSpPr/>
        <p:nvPr/>
      </p:nvGrpSpPr>
      <p:grpSpPr>
        <a:xfrm>
          <a:off x="0" y="0"/>
          <a:ext cx="0" cy="0"/>
          <a:chOff x="0" y="0"/>
          <a:chExt cx="0" cy="0"/>
        </a:xfrm>
      </p:grpSpPr>
      <p:sp>
        <p:nvSpPr>
          <p:cNvPr id="300" name="Google Shape;300;p50"/>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Radial Nerve</a:t>
            </a:r>
            <a:endParaRPr/>
          </a:p>
        </p:txBody>
      </p:sp>
      <p:pic>
        <p:nvPicPr>
          <p:cNvPr id="301" name="Google Shape;301;p50"/>
          <p:cNvPicPr preferRelativeResize="0"/>
          <p:nvPr/>
        </p:nvPicPr>
        <p:blipFill>
          <a:blip r:embed="rId3">
            <a:alphaModFix/>
          </a:blip>
          <a:stretch>
            <a:fillRect/>
          </a:stretch>
        </p:blipFill>
        <p:spPr>
          <a:xfrm>
            <a:off x="2484250" y="797850"/>
            <a:ext cx="4175500" cy="42048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5" name="Shape 305"/>
        <p:cNvGrpSpPr/>
        <p:nvPr/>
      </p:nvGrpSpPr>
      <p:grpSpPr>
        <a:xfrm>
          <a:off x="0" y="0"/>
          <a:ext cx="0" cy="0"/>
          <a:chOff x="0" y="0"/>
          <a:chExt cx="0" cy="0"/>
        </a:xfrm>
      </p:grpSpPr>
      <p:pic>
        <p:nvPicPr>
          <p:cNvPr id="306" name="Google Shape;306;p51"/>
          <p:cNvPicPr preferRelativeResize="0"/>
          <p:nvPr/>
        </p:nvPicPr>
        <p:blipFill>
          <a:blip r:embed="rId3">
            <a:alphaModFix/>
          </a:blip>
          <a:stretch>
            <a:fillRect/>
          </a:stretch>
        </p:blipFill>
        <p:spPr>
          <a:xfrm>
            <a:off x="1029075" y="2332525"/>
            <a:ext cx="7389500" cy="2001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6"/>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Mechanism of Action</a:t>
            </a:r>
            <a:endParaRPr/>
          </a:p>
        </p:txBody>
      </p:sp>
      <p:sp>
        <p:nvSpPr>
          <p:cNvPr id="86" name="Google Shape;86;p16"/>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Chemical nerve blockade</a:t>
            </a:r>
            <a:endParaRPr/>
          </a:p>
          <a:p>
            <a:pPr indent="-317500" lvl="1" marL="914400" rtl="0" algn="l">
              <a:spcBef>
                <a:spcPts val="0"/>
              </a:spcBef>
              <a:spcAft>
                <a:spcPts val="0"/>
              </a:spcAft>
              <a:buSzPts val="1400"/>
              <a:buChar char="○"/>
            </a:pPr>
            <a:r>
              <a:rPr lang="en"/>
              <a:t>Blockage of voltage-gated sodium channels inside the neuron</a:t>
            </a:r>
            <a:endParaRPr/>
          </a:p>
          <a:p>
            <a:pPr indent="-342900" lvl="0" marL="457200" rtl="0" algn="l">
              <a:spcBef>
                <a:spcPts val="0"/>
              </a:spcBef>
              <a:spcAft>
                <a:spcPts val="0"/>
              </a:spcAft>
              <a:buSzPts val="1800"/>
              <a:buChar char="●"/>
            </a:pPr>
            <a:r>
              <a:rPr lang="en"/>
              <a:t>Compression of the nerves</a:t>
            </a:r>
            <a:endParaRPr/>
          </a:p>
          <a:p>
            <a:pPr indent="-342900" lvl="0" marL="457200" rtl="0" algn="l">
              <a:spcBef>
                <a:spcPts val="0"/>
              </a:spcBef>
              <a:spcAft>
                <a:spcPts val="0"/>
              </a:spcAft>
              <a:buSzPts val="1800"/>
              <a:buChar char="●"/>
            </a:pPr>
            <a:r>
              <a:rPr lang="en"/>
              <a:t>Distension of the nerves</a:t>
            </a:r>
            <a:endParaRPr/>
          </a:p>
          <a:p>
            <a:pPr indent="-342900" lvl="0" marL="457200" rtl="0" algn="l">
              <a:spcBef>
                <a:spcPts val="0"/>
              </a:spcBef>
              <a:spcAft>
                <a:spcPts val="0"/>
              </a:spcAft>
              <a:buSzPts val="1800"/>
              <a:buChar char="●"/>
            </a:pPr>
            <a:r>
              <a:rPr lang="en"/>
              <a:t>Ischemia of the nerves produced by vasoconstrictors</a:t>
            </a:r>
            <a:endParaRPr/>
          </a:p>
          <a:p>
            <a:pPr indent="0" lvl="0" marL="0" rtl="0" algn="l">
              <a:spcBef>
                <a:spcPts val="1600"/>
              </a:spcBef>
              <a:spcAft>
                <a:spcPts val="1600"/>
              </a:spcAft>
              <a:buNone/>
            </a:pPr>
            <a:r>
              <a:rPr lang="en"/>
              <a:t>*The effect of the anesthetic depends on the concentration of the drugs, the use of epinephrine, the blood supply of the area injected, and the thickness of the nerves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52"/>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Facelift/Browlift</a:t>
            </a:r>
            <a:endParaRPr/>
          </a:p>
        </p:txBody>
      </p:sp>
      <p:sp>
        <p:nvSpPr>
          <p:cNvPr id="312" name="Google Shape;312;p52"/>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a:t>Scalp first - incision line and 2cm behind it</a:t>
            </a:r>
            <a:endParaRPr/>
          </a:p>
          <a:p>
            <a:pPr indent="-304800" lvl="0" marL="457200" rtl="0" algn="l">
              <a:spcBef>
                <a:spcPts val="0"/>
              </a:spcBef>
              <a:spcAft>
                <a:spcPts val="0"/>
              </a:spcAft>
              <a:buSzPts val="1200"/>
              <a:buChar char="●"/>
            </a:pPr>
            <a:r>
              <a:rPr lang="en"/>
              <a:t>Forehead next, deeply, up to orbital rim ann nasal dorsum</a:t>
            </a:r>
            <a:endParaRPr/>
          </a:p>
          <a:p>
            <a:pPr indent="-304800" lvl="0" marL="457200" rtl="0" algn="l">
              <a:spcBef>
                <a:spcPts val="0"/>
              </a:spcBef>
              <a:spcAft>
                <a:spcPts val="0"/>
              </a:spcAft>
              <a:buSzPts val="1200"/>
              <a:buChar char="●"/>
            </a:pPr>
            <a:r>
              <a:rPr lang="en"/>
              <a:t>Cheeks and neck next</a:t>
            </a:r>
            <a:endParaRPr/>
          </a:p>
          <a:p>
            <a:pPr indent="-304800" lvl="0" marL="457200" rtl="0" algn="l">
              <a:spcBef>
                <a:spcPts val="0"/>
              </a:spcBef>
              <a:spcAft>
                <a:spcPts val="0"/>
              </a:spcAft>
              <a:buSzPts val="1200"/>
              <a:buChar char="●"/>
            </a:pPr>
            <a:r>
              <a:rPr lang="en"/>
              <a:t>Inject superficial musculoaponeurotic plane for hydraulic dissection and vasoconstriction</a:t>
            </a:r>
            <a:endParaRPr/>
          </a:p>
          <a:p>
            <a:pPr indent="0" lvl="0" marL="457200" rtl="0" algn="l">
              <a:spcBef>
                <a:spcPts val="1600"/>
              </a:spcBef>
              <a:spcAft>
                <a:spcPts val="1600"/>
              </a:spcAft>
              <a:buNone/>
            </a:pPr>
            <a:r>
              <a:t/>
            </a:r>
            <a:endParaRPr/>
          </a:p>
        </p:txBody>
      </p:sp>
      <p:pic>
        <p:nvPicPr>
          <p:cNvPr id="313" name="Google Shape;313;p52"/>
          <p:cNvPicPr preferRelativeResize="0"/>
          <p:nvPr/>
        </p:nvPicPr>
        <p:blipFill>
          <a:blip r:embed="rId3">
            <a:alphaModFix/>
          </a:blip>
          <a:stretch>
            <a:fillRect/>
          </a:stretch>
        </p:blipFill>
        <p:spPr>
          <a:xfrm>
            <a:off x="4133453" y="152400"/>
            <a:ext cx="4455437" cy="483870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sp>
        <p:nvSpPr>
          <p:cNvPr id="318" name="Google Shape;318;p53"/>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Breast Reduction</a:t>
            </a:r>
            <a:endParaRPr/>
          </a:p>
        </p:txBody>
      </p:sp>
      <p:sp>
        <p:nvSpPr>
          <p:cNvPr id="319" name="Google Shape;319;p53"/>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a:t>400-600ml of total anesthetic used depending on size of breasts</a:t>
            </a:r>
            <a:endParaRPr/>
          </a:p>
          <a:p>
            <a:pPr indent="-304800" lvl="0" marL="457200" rtl="0" algn="l">
              <a:spcBef>
                <a:spcPts val="0"/>
              </a:spcBef>
              <a:spcAft>
                <a:spcPts val="0"/>
              </a:spcAft>
              <a:buSzPts val="1200"/>
              <a:buChar char="●"/>
            </a:pPr>
            <a:r>
              <a:rPr lang="en"/>
              <a:t>First: 20-40 ml in submammary fold</a:t>
            </a:r>
            <a:endParaRPr/>
          </a:p>
          <a:p>
            <a:pPr indent="-304800" lvl="0" marL="457200" rtl="0" algn="l">
              <a:spcBef>
                <a:spcPts val="0"/>
              </a:spcBef>
              <a:spcAft>
                <a:spcPts val="0"/>
              </a:spcAft>
              <a:buSzPts val="1200"/>
              <a:buChar char="●"/>
            </a:pPr>
            <a:r>
              <a:rPr lang="en"/>
              <a:t>Retroglandular plane (60-80ml)</a:t>
            </a:r>
            <a:endParaRPr/>
          </a:p>
          <a:p>
            <a:pPr indent="-304800" lvl="1" marL="914400" rtl="0" algn="l">
              <a:spcBef>
                <a:spcPts val="0"/>
              </a:spcBef>
              <a:spcAft>
                <a:spcPts val="0"/>
              </a:spcAft>
              <a:buSzPts val="1200"/>
              <a:buChar char="○"/>
            </a:pPr>
            <a:r>
              <a:rPr lang="en"/>
              <a:t>Medial - anterior brs of intercostal nerve</a:t>
            </a:r>
            <a:endParaRPr/>
          </a:p>
          <a:p>
            <a:pPr indent="-304800" lvl="1" marL="914400" rtl="0" algn="l">
              <a:spcBef>
                <a:spcPts val="0"/>
              </a:spcBef>
              <a:spcAft>
                <a:spcPts val="0"/>
              </a:spcAft>
              <a:buSzPts val="1200"/>
              <a:buChar char="○"/>
            </a:pPr>
            <a:r>
              <a:rPr lang="en"/>
              <a:t>Lateral- lateral perforans</a:t>
            </a:r>
            <a:endParaRPr/>
          </a:p>
          <a:p>
            <a:pPr indent="-304800" lvl="1" marL="914400" rtl="0" algn="l">
              <a:spcBef>
                <a:spcPts val="0"/>
              </a:spcBef>
              <a:spcAft>
                <a:spcPts val="0"/>
              </a:spcAft>
              <a:buSzPts val="1200"/>
              <a:buChar char="○"/>
            </a:pPr>
            <a:r>
              <a:rPr lang="en"/>
              <a:t>Medial retroglandular space - anterior perforators</a:t>
            </a:r>
            <a:endParaRPr/>
          </a:p>
          <a:p>
            <a:pPr indent="-304800" lvl="0" marL="457200" rtl="0" algn="l">
              <a:spcBef>
                <a:spcPts val="0"/>
              </a:spcBef>
              <a:spcAft>
                <a:spcPts val="0"/>
              </a:spcAft>
              <a:buSzPts val="1200"/>
              <a:buChar char="●"/>
            </a:pPr>
            <a:r>
              <a:rPr lang="en"/>
              <a:t>Subcuticular space (20-60ml)</a:t>
            </a:r>
            <a:endParaRPr/>
          </a:p>
          <a:p>
            <a:pPr indent="-304800" lvl="1" marL="914400" rtl="0" algn="l">
              <a:spcBef>
                <a:spcPts val="0"/>
              </a:spcBef>
              <a:spcAft>
                <a:spcPts val="0"/>
              </a:spcAft>
              <a:buSzPts val="1200"/>
              <a:buChar char="○"/>
            </a:pPr>
            <a:r>
              <a:rPr lang="en"/>
              <a:t>Follow incision lines</a:t>
            </a:r>
            <a:endParaRPr/>
          </a:p>
        </p:txBody>
      </p:sp>
      <p:pic>
        <p:nvPicPr>
          <p:cNvPr id="320" name="Google Shape;320;p53"/>
          <p:cNvPicPr preferRelativeResize="0"/>
          <p:nvPr/>
        </p:nvPicPr>
        <p:blipFill>
          <a:blip r:embed="rId3">
            <a:alphaModFix/>
          </a:blip>
          <a:stretch>
            <a:fillRect/>
          </a:stretch>
        </p:blipFill>
        <p:spPr>
          <a:xfrm>
            <a:off x="3762939" y="248163"/>
            <a:ext cx="1978163" cy="1703078"/>
          </a:xfrm>
          <a:prstGeom prst="rect">
            <a:avLst/>
          </a:prstGeom>
          <a:noFill/>
          <a:ln>
            <a:noFill/>
          </a:ln>
        </p:spPr>
      </p:pic>
      <p:pic>
        <p:nvPicPr>
          <p:cNvPr id="321" name="Google Shape;321;p53"/>
          <p:cNvPicPr preferRelativeResize="0"/>
          <p:nvPr/>
        </p:nvPicPr>
        <p:blipFill>
          <a:blip r:embed="rId4">
            <a:alphaModFix/>
          </a:blip>
          <a:stretch>
            <a:fillRect/>
          </a:stretch>
        </p:blipFill>
        <p:spPr>
          <a:xfrm>
            <a:off x="6469977" y="1580645"/>
            <a:ext cx="2115704" cy="1982204"/>
          </a:xfrm>
          <a:prstGeom prst="rect">
            <a:avLst/>
          </a:prstGeom>
          <a:noFill/>
          <a:ln>
            <a:noFill/>
          </a:ln>
        </p:spPr>
      </p:pic>
      <p:pic>
        <p:nvPicPr>
          <p:cNvPr id="322" name="Google Shape;322;p53"/>
          <p:cNvPicPr preferRelativeResize="0"/>
          <p:nvPr/>
        </p:nvPicPr>
        <p:blipFill>
          <a:blip r:embed="rId5">
            <a:alphaModFix/>
          </a:blip>
          <a:stretch>
            <a:fillRect/>
          </a:stretch>
        </p:blipFill>
        <p:spPr>
          <a:xfrm>
            <a:off x="3750811" y="2976983"/>
            <a:ext cx="2002435" cy="204692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6" name="Shape 326"/>
        <p:cNvGrpSpPr/>
        <p:nvPr/>
      </p:nvGrpSpPr>
      <p:grpSpPr>
        <a:xfrm>
          <a:off x="0" y="0"/>
          <a:ext cx="0" cy="0"/>
          <a:chOff x="0" y="0"/>
          <a:chExt cx="0" cy="0"/>
        </a:xfrm>
      </p:grpSpPr>
      <p:sp>
        <p:nvSpPr>
          <p:cNvPr id="327" name="Google Shape;327;p54"/>
          <p:cNvSpPr txBox="1"/>
          <p:nvPr>
            <p:ph type="title"/>
          </p:nvPr>
        </p:nvSpPr>
        <p:spPr>
          <a:xfrm>
            <a:off x="226078" y="258125"/>
            <a:ext cx="2808000" cy="953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Breast Augmentation</a:t>
            </a:r>
            <a:endParaRPr/>
          </a:p>
        </p:txBody>
      </p:sp>
      <p:sp>
        <p:nvSpPr>
          <p:cNvPr id="328" name="Google Shape;328;p54"/>
          <p:cNvSpPr txBox="1"/>
          <p:nvPr>
            <p:ph idx="1" type="body"/>
          </p:nvPr>
        </p:nvSpPr>
        <p:spPr>
          <a:xfrm>
            <a:off x="226075" y="1255975"/>
            <a:ext cx="2808000" cy="33732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a:t>Prepectoral placement - technique similar to reductions</a:t>
            </a:r>
            <a:endParaRPr/>
          </a:p>
          <a:p>
            <a:pPr indent="-304800" lvl="0" marL="457200" rtl="0" algn="l">
              <a:spcBef>
                <a:spcPts val="0"/>
              </a:spcBef>
              <a:spcAft>
                <a:spcPts val="0"/>
              </a:spcAft>
              <a:buSzPts val="1200"/>
              <a:buChar char="●"/>
            </a:pPr>
            <a:r>
              <a:rPr lang="en"/>
              <a:t>Transaxillary approach</a:t>
            </a:r>
            <a:endParaRPr/>
          </a:p>
          <a:p>
            <a:pPr indent="-304800" lvl="1" marL="914400" rtl="0" algn="l">
              <a:spcBef>
                <a:spcPts val="0"/>
              </a:spcBef>
              <a:spcAft>
                <a:spcPts val="0"/>
              </a:spcAft>
              <a:buSzPts val="1200"/>
              <a:buChar char="○"/>
            </a:pPr>
            <a:r>
              <a:rPr lang="en"/>
              <a:t>Skin incision first</a:t>
            </a:r>
            <a:endParaRPr/>
          </a:p>
          <a:p>
            <a:pPr indent="-304800" lvl="1" marL="914400" rtl="0" algn="l">
              <a:spcBef>
                <a:spcPts val="0"/>
              </a:spcBef>
              <a:spcAft>
                <a:spcPts val="0"/>
              </a:spcAft>
              <a:buSzPts val="1200"/>
              <a:buChar char="○"/>
            </a:pPr>
            <a:r>
              <a:rPr lang="en"/>
              <a:t>Submammary sulcus</a:t>
            </a:r>
            <a:endParaRPr/>
          </a:p>
          <a:p>
            <a:pPr indent="-304800" lvl="1" marL="914400" rtl="0" algn="l">
              <a:spcBef>
                <a:spcPts val="0"/>
              </a:spcBef>
              <a:spcAft>
                <a:spcPts val="0"/>
              </a:spcAft>
              <a:buSzPts val="1200"/>
              <a:buChar char="○"/>
            </a:pPr>
            <a:r>
              <a:rPr lang="en"/>
              <a:t>Anterior surface of 4-6th rib - infiltrate in fan-shaped manner</a:t>
            </a:r>
            <a:endParaRPr/>
          </a:p>
          <a:p>
            <a:pPr indent="-304800" lvl="1" marL="914400" rtl="0" algn="l">
              <a:spcBef>
                <a:spcPts val="0"/>
              </a:spcBef>
              <a:spcAft>
                <a:spcPts val="0"/>
              </a:spcAft>
              <a:buSzPts val="1200"/>
              <a:buChar char="○"/>
            </a:pPr>
            <a:r>
              <a:rPr lang="en"/>
              <a:t>Submammary crease and lateral sternal border - fan over anterior 4-6th ribs</a:t>
            </a:r>
            <a:endParaRPr/>
          </a:p>
          <a:p>
            <a:pPr indent="-304800" lvl="1" marL="914400" rtl="0" algn="l">
              <a:spcBef>
                <a:spcPts val="0"/>
              </a:spcBef>
              <a:spcAft>
                <a:spcPts val="0"/>
              </a:spcAft>
              <a:buSzPts val="1200"/>
              <a:buChar char="○"/>
            </a:pPr>
            <a:r>
              <a:rPr lang="en"/>
              <a:t>Lateral - hold up pectoral muscle, direct needle from ant ax line to anterioir surface of 2-6 ribs</a:t>
            </a:r>
            <a:endParaRPr/>
          </a:p>
        </p:txBody>
      </p:sp>
      <p:pic>
        <p:nvPicPr>
          <p:cNvPr id="329" name="Google Shape;329;p54"/>
          <p:cNvPicPr preferRelativeResize="0"/>
          <p:nvPr/>
        </p:nvPicPr>
        <p:blipFill>
          <a:blip r:embed="rId3">
            <a:alphaModFix/>
          </a:blip>
          <a:stretch>
            <a:fillRect/>
          </a:stretch>
        </p:blipFill>
        <p:spPr>
          <a:xfrm>
            <a:off x="3664928" y="485775"/>
            <a:ext cx="5038725" cy="41719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3" name="Shape 333"/>
        <p:cNvGrpSpPr/>
        <p:nvPr/>
      </p:nvGrpSpPr>
      <p:grpSpPr>
        <a:xfrm>
          <a:off x="0" y="0"/>
          <a:ext cx="0" cy="0"/>
          <a:chOff x="0" y="0"/>
          <a:chExt cx="0" cy="0"/>
        </a:xfrm>
      </p:grpSpPr>
      <p:sp>
        <p:nvSpPr>
          <p:cNvPr id="334" name="Google Shape;334;p55"/>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Liposuction</a:t>
            </a:r>
            <a:endParaRPr/>
          </a:p>
        </p:txBody>
      </p:sp>
      <p:sp>
        <p:nvSpPr>
          <p:cNvPr id="335" name="Google Shape;335;p55"/>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36" name="Google Shape;336;p55"/>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SzPts val="1800"/>
              <a:buChar char="●"/>
            </a:pPr>
            <a:r>
              <a:rPr lang="en"/>
              <a:t>Anatomy</a:t>
            </a:r>
            <a:endParaRPr/>
          </a:p>
          <a:p>
            <a:pPr indent="-342900" lvl="0" marL="457200" rtl="0" algn="l">
              <a:spcBef>
                <a:spcPts val="0"/>
              </a:spcBef>
              <a:spcAft>
                <a:spcPts val="0"/>
              </a:spcAft>
              <a:buSzPts val="1800"/>
              <a:buChar char="●"/>
            </a:pPr>
            <a:r>
              <a:rPr lang="en"/>
              <a:t>Patient Selection</a:t>
            </a:r>
            <a:endParaRPr/>
          </a:p>
          <a:p>
            <a:pPr indent="-342900" lvl="0" marL="457200" rtl="0" algn="l">
              <a:spcBef>
                <a:spcPts val="0"/>
              </a:spcBef>
              <a:spcAft>
                <a:spcPts val="0"/>
              </a:spcAft>
              <a:buSzPts val="1800"/>
              <a:buChar char="●"/>
            </a:pPr>
            <a:r>
              <a:rPr lang="en"/>
              <a:t>Surgical Plan</a:t>
            </a:r>
            <a:endParaRPr/>
          </a:p>
          <a:p>
            <a:pPr indent="-342900" lvl="0" marL="457200" rtl="0" algn="l">
              <a:spcBef>
                <a:spcPts val="0"/>
              </a:spcBef>
              <a:spcAft>
                <a:spcPts val="0"/>
              </a:spcAft>
              <a:buSzPts val="1800"/>
              <a:buChar char="●"/>
            </a:pPr>
            <a:r>
              <a:rPr lang="en"/>
              <a:t>Types of Liposuction</a:t>
            </a:r>
            <a:endParaRPr/>
          </a:p>
          <a:p>
            <a:pPr indent="-342900" lvl="0" marL="457200" rtl="0" algn="l">
              <a:spcBef>
                <a:spcPts val="0"/>
              </a:spcBef>
              <a:spcAft>
                <a:spcPts val="0"/>
              </a:spcAft>
              <a:buSzPts val="1800"/>
              <a:buChar char="●"/>
            </a:pPr>
            <a:r>
              <a:rPr lang="en"/>
              <a:t>Adjuncts</a:t>
            </a:r>
            <a:endParaRPr/>
          </a:p>
          <a:p>
            <a:pPr indent="-342900" lvl="0" marL="457200" rtl="0" algn="l">
              <a:spcBef>
                <a:spcPts val="0"/>
              </a:spcBef>
              <a:spcAft>
                <a:spcPts val="0"/>
              </a:spcAft>
              <a:buSzPts val="1800"/>
              <a:buChar char="●"/>
            </a:pPr>
            <a:r>
              <a:rPr lang="en"/>
              <a:t>Complications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0" name="Shape 340"/>
        <p:cNvGrpSpPr/>
        <p:nvPr/>
      </p:nvGrpSpPr>
      <p:grpSpPr>
        <a:xfrm>
          <a:off x="0" y="0"/>
          <a:ext cx="0" cy="0"/>
          <a:chOff x="0" y="0"/>
          <a:chExt cx="0" cy="0"/>
        </a:xfrm>
      </p:grpSpPr>
      <p:sp>
        <p:nvSpPr>
          <p:cNvPr id="341" name="Google Shape;341;p56"/>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Anatomy</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5" name="Shape 345"/>
        <p:cNvGrpSpPr/>
        <p:nvPr/>
      </p:nvGrpSpPr>
      <p:grpSpPr>
        <a:xfrm>
          <a:off x="0" y="0"/>
          <a:ext cx="0" cy="0"/>
          <a:chOff x="0" y="0"/>
          <a:chExt cx="0" cy="0"/>
        </a:xfrm>
      </p:grpSpPr>
      <p:sp>
        <p:nvSpPr>
          <p:cNvPr id="346" name="Google Shape;346;p57"/>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Subcutaneous fat</a:t>
            </a:r>
            <a:endParaRPr/>
          </a:p>
        </p:txBody>
      </p:sp>
      <p:sp>
        <p:nvSpPr>
          <p:cNvPr id="347" name="Google Shape;347;p57"/>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For purposes of liposuction - superficial, intermediate, deep layers</a:t>
            </a:r>
            <a:endParaRPr/>
          </a:p>
          <a:p>
            <a:pPr indent="-317500" lvl="1" marL="914400" rtl="0" algn="l">
              <a:spcBef>
                <a:spcPts val="0"/>
              </a:spcBef>
              <a:spcAft>
                <a:spcPts val="0"/>
              </a:spcAft>
              <a:buSzPts val="1400"/>
              <a:buChar char="○"/>
            </a:pPr>
            <a:r>
              <a:rPr lang="en"/>
              <a:t>Superficial layer is rarely violated - vascular compromise, contour irregularities</a:t>
            </a:r>
            <a:endParaRPr/>
          </a:p>
          <a:p>
            <a:pPr indent="-342900" lvl="0" marL="457200" rtl="0" algn="l">
              <a:spcBef>
                <a:spcPts val="0"/>
              </a:spcBef>
              <a:spcAft>
                <a:spcPts val="0"/>
              </a:spcAft>
              <a:buSzPts val="1800"/>
              <a:buChar char="●"/>
            </a:pPr>
            <a:r>
              <a:rPr lang="en"/>
              <a:t>Consistency and thickness of each layer varies for different anatomic areas</a:t>
            </a:r>
            <a:endParaRPr/>
          </a:p>
        </p:txBody>
      </p:sp>
      <p:pic>
        <p:nvPicPr>
          <p:cNvPr id="348" name="Google Shape;348;p57"/>
          <p:cNvPicPr preferRelativeResize="0"/>
          <p:nvPr/>
        </p:nvPicPr>
        <p:blipFill>
          <a:blip r:embed="rId3">
            <a:alphaModFix/>
          </a:blip>
          <a:stretch>
            <a:fillRect/>
          </a:stretch>
        </p:blipFill>
        <p:spPr>
          <a:xfrm>
            <a:off x="2470685" y="3061500"/>
            <a:ext cx="4202625" cy="19637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2" name="Shape 352"/>
        <p:cNvGrpSpPr/>
        <p:nvPr/>
      </p:nvGrpSpPr>
      <p:grpSpPr>
        <a:xfrm>
          <a:off x="0" y="0"/>
          <a:ext cx="0" cy="0"/>
          <a:chOff x="0" y="0"/>
          <a:chExt cx="0" cy="0"/>
        </a:xfrm>
      </p:grpSpPr>
      <p:sp>
        <p:nvSpPr>
          <p:cNvPr id="353" name="Google Shape;353;p58"/>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Zones of Adherence</a:t>
            </a:r>
            <a:endParaRPr/>
          </a:p>
        </p:txBody>
      </p:sp>
      <p:sp>
        <p:nvSpPr>
          <p:cNvPr id="354" name="Google Shape;354;p58"/>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Areas of dense fibrous attachments to underlying deep fascia</a:t>
            </a:r>
            <a:endParaRPr/>
          </a:p>
          <a:p>
            <a:pPr indent="-342900" lvl="0" marL="457200" rtl="0" algn="l">
              <a:spcBef>
                <a:spcPts val="0"/>
              </a:spcBef>
              <a:spcAft>
                <a:spcPts val="0"/>
              </a:spcAft>
              <a:buSzPts val="1800"/>
              <a:buChar char="●"/>
            </a:pPr>
            <a:r>
              <a:rPr lang="en"/>
              <a:t>High-risk areas for contour irregularities if violated</a:t>
            </a:r>
            <a:endParaRPr/>
          </a:p>
        </p:txBody>
      </p:sp>
      <p:pic>
        <p:nvPicPr>
          <p:cNvPr id="355" name="Google Shape;355;p58"/>
          <p:cNvPicPr preferRelativeResize="0"/>
          <p:nvPr/>
        </p:nvPicPr>
        <p:blipFill>
          <a:blip r:embed="rId3">
            <a:alphaModFix/>
          </a:blip>
          <a:stretch>
            <a:fillRect/>
          </a:stretch>
        </p:blipFill>
        <p:spPr>
          <a:xfrm>
            <a:off x="2810875" y="2718575"/>
            <a:ext cx="3522250" cy="23333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9" name="Shape 359"/>
        <p:cNvGrpSpPr/>
        <p:nvPr/>
      </p:nvGrpSpPr>
      <p:grpSpPr>
        <a:xfrm>
          <a:off x="0" y="0"/>
          <a:ext cx="0" cy="0"/>
          <a:chOff x="0" y="0"/>
          <a:chExt cx="0" cy="0"/>
        </a:xfrm>
      </p:grpSpPr>
      <p:sp>
        <p:nvSpPr>
          <p:cNvPr id="360" name="Google Shape;360;p59"/>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Classification</a:t>
            </a:r>
            <a:endParaRPr/>
          </a:p>
        </p:txBody>
      </p:sp>
      <p:sp>
        <p:nvSpPr>
          <p:cNvPr id="361" name="Google Shape;361;p59"/>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Type I: localized lipodystrophy - good skin tone, minimal skin irregularities</a:t>
            </a:r>
            <a:endParaRPr/>
          </a:p>
          <a:p>
            <a:pPr indent="0" lvl="0" marL="0" rtl="0" algn="l">
              <a:spcBef>
                <a:spcPts val="1600"/>
              </a:spcBef>
              <a:spcAft>
                <a:spcPts val="0"/>
              </a:spcAft>
              <a:buNone/>
            </a:pPr>
            <a:r>
              <a:rPr lang="en"/>
              <a:t>Type II: Generalized lipodystrophy - diminished skin tone, some </a:t>
            </a:r>
            <a:r>
              <a:rPr lang="en"/>
              <a:t>irregularities</a:t>
            </a:r>
            <a:r>
              <a:rPr lang="en"/>
              <a:t>, circumferential lipodystrophy throughout trunk and extremities</a:t>
            </a:r>
            <a:endParaRPr/>
          </a:p>
          <a:p>
            <a:pPr indent="0" lvl="0" marL="0" rtl="0" algn="l">
              <a:spcBef>
                <a:spcPts val="1600"/>
              </a:spcBef>
              <a:spcAft>
                <a:spcPts val="1600"/>
              </a:spcAft>
              <a:buNone/>
            </a:pPr>
            <a:r>
              <a:rPr lang="en"/>
              <a:t>Type III: Skin redundancy and lipodystrophy - significant </a:t>
            </a:r>
            <a:r>
              <a:rPr lang="en"/>
              <a:t>skin redundancy</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5" name="Shape 365"/>
        <p:cNvGrpSpPr/>
        <p:nvPr/>
      </p:nvGrpSpPr>
      <p:grpSpPr>
        <a:xfrm>
          <a:off x="0" y="0"/>
          <a:ext cx="0" cy="0"/>
          <a:chOff x="0" y="0"/>
          <a:chExt cx="0" cy="0"/>
        </a:xfrm>
      </p:grpSpPr>
      <p:sp>
        <p:nvSpPr>
          <p:cNvPr id="366" name="Google Shape;366;p60"/>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Patient Selection</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 name="Shape 370"/>
        <p:cNvGrpSpPr/>
        <p:nvPr/>
      </p:nvGrpSpPr>
      <p:grpSpPr>
        <a:xfrm>
          <a:off x="0" y="0"/>
          <a:ext cx="0" cy="0"/>
          <a:chOff x="0" y="0"/>
          <a:chExt cx="0" cy="0"/>
        </a:xfrm>
      </p:grpSpPr>
      <p:sp>
        <p:nvSpPr>
          <p:cNvPr id="371" name="Google Shape;371;p61"/>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History</a:t>
            </a:r>
            <a:endParaRPr/>
          </a:p>
        </p:txBody>
      </p:sp>
      <p:sp>
        <p:nvSpPr>
          <p:cNvPr id="372" name="Google Shape;372;p61"/>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HPI</a:t>
            </a:r>
            <a:endParaRPr/>
          </a:p>
          <a:p>
            <a:pPr indent="-317500" lvl="1" marL="914400" rtl="0" algn="l">
              <a:spcBef>
                <a:spcPts val="0"/>
              </a:spcBef>
              <a:spcAft>
                <a:spcPts val="0"/>
              </a:spcAft>
              <a:buSzPts val="1400"/>
              <a:buChar char="○"/>
            </a:pPr>
            <a:r>
              <a:rPr lang="en"/>
              <a:t>Weight gain/loss and stability</a:t>
            </a:r>
            <a:endParaRPr/>
          </a:p>
          <a:p>
            <a:pPr indent="-317500" lvl="1" marL="914400" rtl="0" algn="l">
              <a:spcBef>
                <a:spcPts val="0"/>
              </a:spcBef>
              <a:spcAft>
                <a:spcPts val="0"/>
              </a:spcAft>
              <a:buSzPts val="1400"/>
              <a:buChar char="○"/>
            </a:pPr>
            <a:r>
              <a:rPr lang="en"/>
              <a:t>Goal BMI and weight</a:t>
            </a:r>
            <a:endParaRPr/>
          </a:p>
          <a:p>
            <a:pPr indent="-317500" lvl="1" marL="914400" rtl="0" algn="l">
              <a:spcBef>
                <a:spcPts val="0"/>
              </a:spcBef>
              <a:spcAft>
                <a:spcPts val="0"/>
              </a:spcAft>
              <a:buSzPts val="1400"/>
              <a:buChar char="○"/>
            </a:pPr>
            <a:r>
              <a:rPr lang="en"/>
              <a:t>Patient goals</a:t>
            </a:r>
            <a:endParaRPr/>
          </a:p>
          <a:p>
            <a:pPr indent="-317500" lvl="1" marL="914400" rtl="0" algn="l">
              <a:spcBef>
                <a:spcPts val="0"/>
              </a:spcBef>
              <a:spcAft>
                <a:spcPts val="0"/>
              </a:spcAft>
              <a:buSzPts val="1400"/>
              <a:buChar char="○"/>
            </a:pPr>
            <a:r>
              <a:rPr lang="en"/>
              <a:t>Future plans for pregnancy</a:t>
            </a:r>
            <a:endParaRPr/>
          </a:p>
          <a:p>
            <a:pPr indent="-342900" lvl="0" marL="457200" rtl="0" algn="l">
              <a:spcBef>
                <a:spcPts val="0"/>
              </a:spcBef>
              <a:spcAft>
                <a:spcPts val="0"/>
              </a:spcAft>
              <a:buSzPts val="1800"/>
              <a:buChar char="●"/>
            </a:pPr>
            <a:r>
              <a:rPr lang="en"/>
              <a:t>Past history</a:t>
            </a:r>
            <a:endParaRPr/>
          </a:p>
          <a:p>
            <a:pPr indent="-317500" lvl="1" marL="914400" rtl="0" algn="l">
              <a:spcBef>
                <a:spcPts val="0"/>
              </a:spcBef>
              <a:spcAft>
                <a:spcPts val="0"/>
              </a:spcAft>
              <a:buSzPts val="1400"/>
              <a:buChar char="○"/>
            </a:pPr>
            <a:r>
              <a:rPr lang="en"/>
              <a:t>Risk for DVT</a:t>
            </a:r>
            <a:endParaRPr/>
          </a:p>
          <a:p>
            <a:pPr indent="-317500" lvl="1" marL="914400" rtl="0" algn="l">
              <a:spcBef>
                <a:spcPts val="0"/>
              </a:spcBef>
              <a:spcAft>
                <a:spcPts val="0"/>
              </a:spcAft>
              <a:buSzPts val="1400"/>
              <a:buChar char="○"/>
            </a:pPr>
            <a:r>
              <a:rPr lang="en"/>
              <a:t>Prior surgeries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7"/>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Classes of Local </a:t>
            </a:r>
            <a:r>
              <a:rPr lang="en"/>
              <a:t>Anesthetics</a:t>
            </a:r>
            <a:endParaRPr/>
          </a:p>
        </p:txBody>
      </p:sp>
      <p:sp>
        <p:nvSpPr>
          <p:cNvPr id="92" name="Google Shape;92;p17"/>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Divided into 2 classes: Ester compounds and Amide compounds</a:t>
            </a:r>
            <a:endParaRPr/>
          </a:p>
          <a:p>
            <a:pPr indent="-342900" lvl="0" marL="457200" rtl="0" algn="l">
              <a:spcBef>
                <a:spcPts val="1600"/>
              </a:spcBef>
              <a:spcAft>
                <a:spcPts val="0"/>
              </a:spcAft>
              <a:buSzPts val="1800"/>
              <a:buChar char="●"/>
            </a:pPr>
            <a:r>
              <a:rPr lang="en"/>
              <a:t>Esters- metabolized by plasma pseudocholinesterases, shorter T1/2</a:t>
            </a:r>
            <a:endParaRPr/>
          </a:p>
          <a:p>
            <a:pPr indent="-342900" lvl="0" marL="457200" rtl="0" algn="l">
              <a:spcBef>
                <a:spcPts val="0"/>
              </a:spcBef>
              <a:spcAft>
                <a:spcPts val="0"/>
              </a:spcAft>
              <a:buSzPts val="1800"/>
              <a:buChar char="●"/>
            </a:pPr>
            <a:r>
              <a:rPr lang="en"/>
              <a:t>Amides - metabolized by the liver</a:t>
            </a:r>
            <a:endParaRPr/>
          </a:p>
          <a:p>
            <a:pPr indent="-317500" lvl="1" marL="914400" rtl="0" algn="l">
              <a:spcBef>
                <a:spcPts val="0"/>
              </a:spcBef>
              <a:spcAft>
                <a:spcPts val="0"/>
              </a:spcAft>
              <a:buSzPts val="1400"/>
              <a:buChar char="○"/>
            </a:pPr>
            <a:r>
              <a:rPr lang="en"/>
              <a:t>Contain “i” in the prefix of the generic name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6" name="Shape 376"/>
        <p:cNvGrpSpPr/>
        <p:nvPr/>
      </p:nvGrpSpPr>
      <p:grpSpPr>
        <a:xfrm>
          <a:off x="0" y="0"/>
          <a:ext cx="0" cy="0"/>
          <a:chOff x="0" y="0"/>
          <a:chExt cx="0" cy="0"/>
        </a:xfrm>
      </p:grpSpPr>
      <p:sp>
        <p:nvSpPr>
          <p:cNvPr id="377" name="Google Shape;377;p62"/>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Exam</a:t>
            </a:r>
            <a:endParaRPr/>
          </a:p>
        </p:txBody>
      </p:sp>
      <p:sp>
        <p:nvSpPr>
          <p:cNvPr id="378" name="Google Shape;378;p62"/>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Broad</a:t>
            </a:r>
            <a:endParaRPr/>
          </a:p>
          <a:p>
            <a:pPr indent="-317500" lvl="1" marL="914400" rtl="0" algn="l">
              <a:spcBef>
                <a:spcPts val="0"/>
              </a:spcBef>
              <a:spcAft>
                <a:spcPts val="0"/>
              </a:spcAft>
              <a:buSzPts val="1400"/>
              <a:buChar char="○"/>
            </a:pPr>
            <a:r>
              <a:rPr lang="en"/>
              <a:t>Prior scars, hernias, diastasis, stretch marks, BMI</a:t>
            </a:r>
            <a:endParaRPr/>
          </a:p>
          <a:p>
            <a:pPr indent="-342900" lvl="0" marL="457200" rtl="0" algn="l">
              <a:spcBef>
                <a:spcPts val="0"/>
              </a:spcBef>
              <a:spcAft>
                <a:spcPts val="0"/>
              </a:spcAft>
              <a:buSzPts val="1800"/>
              <a:buChar char="●"/>
            </a:pPr>
            <a:r>
              <a:rPr lang="en"/>
              <a:t>Specific</a:t>
            </a:r>
            <a:endParaRPr/>
          </a:p>
          <a:p>
            <a:pPr indent="-317500" lvl="1" marL="914400" rtl="0" algn="l">
              <a:spcBef>
                <a:spcPts val="0"/>
              </a:spcBef>
              <a:spcAft>
                <a:spcPts val="0"/>
              </a:spcAft>
              <a:buSzPts val="1400"/>
              <a:buChar char="○"/>
            </a:pPr>
            <a:r>
              <a:rPr lang="en"/>
              <a:t>Evaluation of areas of lipodystrophy and contour deformities</a:t>
            </a:r>
            <a:endParaRPr/>
          </a:p>
          <a:p>
            <a:pPr indent="-317500" lvl="1" marL="914400" rtl="0" algn="l">
              <a:spcBef>
                <a:spcPts val="0"/>
              </a:spcBef>
              <a:spcAft>
                <a:spcPts val="0"/>
              </a:spcAft>
              <a:buSzPts val="1400"/>
              <a:buChar char="○"/>
            </a:pPr>
            <a:r>
              <a:rPr lang="en"/>
              <a:t>Skin tone and quality</a:t>
            </a:r>
            <a:endParaRPr/>
          </a:p>
          <a:p>
            <a:pPr indent="-317500" lvl="1" marL="914400" rtl="0" algn="l">
              <a:spcBef>
                <a:spcPts val="0"/>
              </a:spcBef>
              <a:spcAft>
                <a:spcPts val="0"/>
              </a:spcAft>
              <a:buSzPts val="1400"/>
              <a:buChar char="○"/>
            </a:pPr>
            <a:r>
              <a:rPr lang="en"/>
              <a:t>Asymmetries</a:t>
            </a:r>
            <a:endParaRPr/>
          </a:p>
          <a:p>
            <a:pPr indent="-317500" lvl="1" marL="914400" rtl="0" algn="l">
              <a:spcBef>
                <a:spcPts val="0"/>
              </a:spcBef>
              <a:spcAft>
                <a:spcPts val="0"/>
              </a:spcAft>
              <a:buSzPts val="1400"/>
              <a:buChar char="○"/>
            </a:pPr>
            <a:r>
              <a:rPr lang="en"/>
              <a:t>Dimpling and cellulite</a:t>
            </a:r>
            <a:endParaRPr/>
          </a:p>
          <a:p>
            <a:pPr indent="-317500" lvl="1" marL="914400" rtl="0" algn="l">
              <a:spcBef>
                <a:spcPts val="0"/>
              </a:spcBef>
              <a:spcAft>
                <a:spcPts val="0"/>
              </a:spcAft>
              <a:buSzPts val="1400"/>
              <a:buChar char="○"/>
            </a:pPr>
            <a:r>
              <a:rPr lang="en"/>
              <a:t>Myofascial support</a:t>
            </a:r>
            <a:endParaRPr/>
          </a:p>
          <a:p>
            <a:pPr indent="-317500" lvl="1" marL="914400" rtl="0" algn="l">
              <a:spcBef>
                <a:spcPts val="0"/>
              </a:spcBef>
              <a:spcAft>
                <a:spcPts val="0"/>
              </a:spcAft>
              <a:buSzPts val="1400"/>
              <a:buChar char="○"/>
            </a:pPr>
            <a:r>
              <a:rPr lang="en"/>
              <a:t>Zones of adherence</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2" name="Shape 382"/>
        <p:cNvGrpSpPr/>
        <p:nvPr/>
      </p:nvGrpSpPr>
      <p:grpSpPr>
        <a:xfrm>
          <a:off x="0" y="0"/>
          <a:ext cx="0" cy="0"/>
          <a:chOff x="0" y="0"/>
          <a:chExt cx="0" cy="0"/>
        </a:xfrm>
      </p:grpSpPr>
      <p:sp>
        <p:nvSpPr>
          <p:cNvPr id="383" name="Google Shape;383;p63"/>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Pinch test</a:t>
            </a:r>
            <a:endParaRPr/>
          </a:p>
        </p:txBody>
      </p:sp>
      <p:sp>
        <p:nvSpPr>
          <p:cNvPr id="384" name="Google Shape;384;p63"/>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Differentiate</a:t>
            </a:r>
            <a:r>
              <a:rPr lang="en"/>
              <a:t> intra- vs extra-abdominal fat</a:t>
            </a:r>
            <a:endParaRPr/>
          </a:p>
          <a:p>
            <a:pPr indent="0" lvl="0" marL="0" rtl="0" algn="l">
              <a:spcBef>
                <a:spcPts val="1600"/>
              </a:spcBef>
              <a:spcAft>
                <a:spcPts val="1600"/>
              </a:spcAft>
              <a:buNone/>
            </a:pPr>
            <a:r>
              <a:t/>
            </a:r>
            <a:endParaRPr/>
          </a:p>
        </p:txBody>
      </p:sp>
      <p:pic>
        <p:nvPicPr>
          <p:cNvPr id="385" name="Google Shape;385;p63"/>
          <p:cNvPicPr preferRelativeResize="0"/>
          <p:nvPr/>
        </p:nvPicPr>
        <p:blipFill>
          <a:blip r:embed="rId3">
            <a:alphaModFix/>
          </a:blip>
          <a:stretch>
            <a:fillRect/>
          </a:stretch>
        </p:blipFill>
        <p:spPr>
          <a:xfrm>
            <a:off x="4562053" y="357800"/>
            <a:ext cx="3819525" cy="42195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9" name="Shape 389"/>
        <p:cNvGrpSpPr/>
        <p:nvPr/>
      </p:nvGrpSpPr>
      <p:grpSpPr>
        <a:xfrm>
          <a:off x="0" y="0"/>
          <a:ext cx="0" cy="0"/>
          <a:chOff x="0" y="0"/>
          <a:chExt cx="0" cy="0"/>
        </a:xfrm>
      </p:grpSpPr>
      <p:sp>
        <p:nvSpPr>
          <p:cNvPr id="390" name="Google Shape;390;p64"/>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Surgical Plan</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4" name="Shape 394"/>
        <p:cNvGrpSpPr/>
        <p:nvPr/>
      </p:nvGrpSpPr>
      <p:grpSpPr>
        <a:xfrm>
          <a:off x="0" y="0"/>
          <a:ext cx="0" cy="0"/>
          <a:chOff x="0" y="0"/>
          <a:chExt cx="0" cy="0"/>
        </a:xfrm>
      </p:grpSpPr>
      <p:sp>
        <p:nvSpPr>
          <p:cNvPr id="395" name="Google Shape;395;p6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Outpatient versus Inpatient</a:t>
            </a:r>
            <a:endParaRPr/>
          </a:p>
        </p:txBody>
      </p:sp>
      <p:sp>
        <p:nvSpPr>
          <p:cNvPr id="396" name="Google Shape;396;p65"/>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Volumes &lt;5000cc total aspirate</a:t>
            </a:r>
            <a:endParaRPr/>
          </a:p>
          <a:p>
            <a:pPr indent="-342900" lvl="0" marL="457200" rtl="0" algn="l">
              <a:spcBef>
                <a:spcPts val="0"/>
              </a:spcBef>
              <a:spcAft>
                <a:spcPts val="0"/>
              </a:spcAft>
              <a:buSzPts val="1800"/>
              <a:buChar char="●"/>
            </a:pPr>
            <a:r>
              <a:rPr lang="en"/>
              <a:t>Case limit should not exceed 6 hours</a:t>
            </a:r>
            <a:endParaRPr/>
          </a:p>
          <a:p>
            <a:pPr indent="-342900" lvl="0" marL="457200" rtl="0" algn="l">
              <a:spcBef>
                <a:spcPts val="0"/>
              </a:spcBef>
              <a:spcAft>
                <a:spcPts val="0"/>
              </a:spcAft>
              <a:buSzPts val="1800"/>
              <a:buChar char="●"/>
            </a:pPr>
            <a:r>
              <a:rPr lang="en"/>
              <a:t>Cases should end by 3pm to allow adequate time for recovery</a:t>
            </a:r>
            <a:endParaRPr/>
          </a:p>
          <a:p>
            <a:pPr indent="-342900" lvl="0" marL="457200" rtl="0" algn="l">
              <a:spcBef>
                <a:spcPts val="0"/>
              </a:spcBef>
              <a:spcAft>
                <a:spcPts val="0"/>
              </a:spcAft>
              <a:buSzPts val="1800"/>
              <a:buChar char="●"/>
            </a:pPr>
            <a:r>
              <a:rPr lang="en"/>
              <a:t>OK to combine liposuction with other procedures</a:t>
            </a:r>
            <a:endParaRPr/>
          </a:p>
          <a:p>
            <a:pPr indent="-342900" lvl="0" marL="457200" rtl="0" algn="l">
              <a:spcBef>
                <a:spcPts val="0"/>
              </a:spcBef>
              <a:spcAft>
                <a:spcPts val="0"/>
              </a:spcAft>
              <a:buSzPts val="1800"/>
              <a:buChar char="●"/>
            </a:pPr>
            <a:r>
              <a:rPr lang="en"/>
              <a:t>BMI &lt; 35, ASA 1 or 2</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0" name="Shape 400"/>
        <p:cNvGrpSpPr/>
        <p:nvPr/>
      </p:nvGrpSpPr>
      <p:grpSpPr>
        <a:xfrm>
          <a:off x="0" y="0"/>
          <a:ext cx="0" cy="0"/>
          <a:chOff x="0" y="0"/>
          <a:chExt cx="0" cy="0"/>
        </a:xfrm>
      </p:grpSpPr>
      <p:sp>
        <p:nvSpPr>
          <p:cNvPr id="401" name="Google Shape;401;p66"/>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Types of Liposuction</a:t>
            </a:r>
            <a:endParaRPr/>
          </a:p>
        </p:txBody>
      </p:sp>
      <p:sp>
        <p:nvSpPr>
          <p:cNvPr id="402" name="Google Shape;402;p66"/>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sz="1200"/>
              <a:t>Dry</a:t>
            </a:r>
            <a:endParaRPr sz="1200"/>
          </a:p>
          <a:p>
            <a:pPr indent="-304800" lvl="1" marL="914400" rtl="0" algn="l">
              <a:spcBef>
                <a:spcPts val="0"/>
              </a:spcBef>
              <a:spcAft>
                <a:spcPts val="0"/>
              </a:spcAft>
              <a:buSzPts val="1200"/>
              <a:buChar char="○"/>
            </a:pPr>
            <a:r>
              <a:rPr lang="en" sz="1200"/>
              <a:t>No longer used</a:t>
            </a:r>
            <a:endParaRPr sz="1200"/>
          </a:p>
          <a:p>
            <a:pPr indent="-304800" lvl="1" marL="914400" rtl="0" algn="l">
              <a:spcBef>
                <a:spcPts val="0"/>
              </a:spcBef>
              <a:spcAft>
                <a:spcPts val="0"/>
              </a:spcAft>
              <a:buSzPts val="1200"/>
              <a:buChar char="○"/>
            </a:pPr>
            <a:r>
              <a:rPr lang="en" sz="1200"/>
              <a:t>EBL component of aspirate ~20-45%</a:t>
            </a:r>
            <a:endParaRPr sz="1200"/>
          </a:p>
          <a:p>
            <a:pPr indent="-304800" lvl="0" marL="457200" rtl="0" algn="l">
              <a:spcBef>
                <a:spcPts val="0"/>
              </a:spcBef>
              <a:spcAft>
                <a:spcPts val="0"/>
              </a:spcAft>
              <a:buSzPts val="1200"/>
              <a:buChar char="●"/>
            </a:pPr>
            <a:r>
              <a:rPr lang="en" sz="1200"/>
              <a:t>Wet</a:t>
            </a:r>
            <a:endParaRPr sz="1200"/>
          </a:p>
          <a:p>
            <a:pPr indent="-304800" lvl="1" marL="914400" rtl="0" algn="l">
              <a:spcBef>
                <a:spcPts val="0"/>
              </a:spcBef>
              <a:spcAft>
                <a:spcPts val="0"/>
              </a:spcAft>
              <a:buSzPts val="1200"/>
              <a:buChar char="○"/>
            </a:pPr>
            <a:r>
              <a:rPr lang="en" sz="1200"/>
              <a:t>No longer used</a:t>
            </a:r>
            <a:endParaRPr sz="1200"/>
          </a:p>
          <a:p>
            <a:pPr indent="-304800" lvl="1" marL="914400" rtl="0" algn="l">
              <a:spcBef>
                <a:spcPts val="0"/>
              </a:spcBef>
              <a:spcAft>
                <a:spcPts val="0"/>
              </a:spcAft>
              <a:buSzPts val="1200"/>
              <a:buChar char="○"/>
            </a:pPr>
            <a:r>
              <a:rPr lang="en" sz="1200"/>
              <a:t>100-300 ml of fluid into each site</a:t>
            </a:r>
            <a:endParaRPr sz="1200"/>
          </a:p>
          <a:p>
            <a:pPr indent="-304800" lvl="1" marL="914400" rtl="0" algn="l">
              <a:spcBef>
                <a:spcPts val="0"/>
              </a:spcBef>
              <a:spcAft>
                <a:spcPts val="0"/>
              </a:spcAft>
              <a:buSzPts val="1200"/>
              <a:buChar char="○"/>
            </a:pPr>
            <a:r>
              <a:rPr lang="en" sz="1200"/>
              <a:t>EBL component of aspirate ~ 4-30%</a:t>
            </a:r>
            <a:endParaRPr sz="1200"/>
          </a:p>
          <a:p>
            <a:pPr indent="-304800" lvl="0" marL="457200" rtl="0" algn="l">
              <a:spcBef>
                <a:spcPts val="0"/>
              </a:spcBef>
              <a:spcAft>
                <a:spcPts val="0"/>
              </a:spcAft>
              <a:buSzPts val="1200"/>
              <a:buChar char="●"/>
            </a:pPr>
            <a:r>
              <a:rPr lang="en" sz="1200"/>
              <a:t>Superwet</a:t>
            </a:r>
            <a:endParaRPr sz="1200"/>
          </a:p>
          <a:p>
            <a:pPr indent="-304800" lvl="1" marL="914400" rtl="0" algn="l">
              <a:spcBef>
                <a:spcPts val="0"/>
              </a:spcBef>
              <a:spcAft>
                <a:spcPts val="0"/>
              </a:spcAft>
              <a:buSzPts val="1200"/>
              <a:buChar char="○"/>
            </a:pPr>
            <a:r>
              <a:rPr lang="en" sz="1200"/>
              <a:t>1ml of lidocaine/epinephrine solution for every 1 ml of aspirate</a:t>
            </a:r>
            <a:endParaRPr sz="1200"/>
          </a:p>
          <a:p>
            <a:pPr indent="-304800" lvl="1" marL="914400" rtl="0" algn="l">
              <a:spcBef>
                <a:spcPts val="0"/>
              </a:spcBef>
              <a:spcAft>
                <a:spcPts val="0"/>
              </a:spcAft>
              <a:buSzPts val="1200"/>
              <a:buChar char="○"/>
            </a:pPr>
            <a:r>
              <a:rPr lang="en" sz="1200"/>
              <a:t>EBL component of aspirate ~1%</a:t>
            </a:r>
            <a:endParaRPr sz="1200"/>
          </a:p>
          <a:p>
            <a:pPr indent="-304800" lvl="0" marL="457200" rtl="0" algn="l">
              <a:spcBef>
                <a:spcPts val="0"/>
              </a:spcBef>
              <a:spcAft>
                <a:spcPts val="0"/>
              </a:spcAft>
              <a:buSzPts val="1200"/>
              <a:buChar char="●"/>
            </a:pPr>
            <a:r>
              <a:rPr lang="en" sz="1200"/>
              <a:t>Tumescent</a:t>
            </a:r>
            <a:endParaRPr sz="1200"/>
          </a:p>
          <a:p>
            <a:pPr indent="-304800" lvl="1" marL="914400" rtl="0" algn="l">
              <a:spcBef>
                <a:spcPts val="0"/>
              </a:spcBef>
              <a:spcAft>
                <a:spcPts val="0"/>
              </a:spcAft>
              <a:buSzPts val="1200"/>
              <a:buChar char="○"/>
            </a:pPr>
            <a:r>
              <a:rPr lang="en" sz="1200"/>
              <a:t>2-3 ml of solution for every 1 ml of aspirate</a:t>
            </a:r>
            <a:endParaRPr sz="1200"/>
          </a:p>
          <a:p>
            <a:pPr indent="-304800" lvl="1" marL="914400" rtl="0" algn="l">
              <a:spcBef>
                <a:spcPts val="0"/>
              </a:spcBef>
              <a:spcAft>
                <a:spcPts val="0"/>
              </a:spcAft>
              <a:buSzPts val="1200"/>
              <a:buChar char="○"/>
            </a:pPr>
            <a:r>
              <a:rPr lang="en" sz="1200"/>
              <a:t>EBL component of aspirate ~1%</a:t>
            </a:r>
            <a:endParaRPr sz="12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6" name="Shape 406"/>
        <p:cNvGrpSpPr/>
        <p:nvPr/>
      </p:nvGrpSpPr>
      <p:grpSpPr>
        <a:xfrm>
          <a:off x="0" y="0"/>
          <a:ext cx="0" cy="0"/>
          <a:chOff x="0" y="0"/>
          <a:chExt cx="0" cy="0"/>
        </a:xfrm>
      </p:grpSpPr>
      <p:sp>
        <p:nvSpPr>
          <p:cNvPr id="407" name="Google Shape;407;p67"/>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Common Wetting Solutions</a:t>
            </a:r>
            <a:endParaRPr/>
          </a:p>
        </p:txBody>
      </p:sp>
      <p:pic>
        <p:nvPicPr>
          <p:cNvPr id="408" name="Google Shape;408;p67"/>
          <p:cNvPicPr preferRelativeResize="0"/>
          <p:nvPr/>
        </p:nvPicPr>
        <p:blipFill>
          <a:blip r:embed="rId3">
            <a:alphaModFix/>
          </a:blip>
          <a:stretch>
            <a:fillRect/>
          </a:stretch>
        </p:blipFill>
        <p:spPr>
          <a:xfrm>
            <a:off x="2445188" y="791400"/>
            <a:ext cx="4253625" cy="4219650"/>
          </a:xfrm>
          <a:prstGeom prst="rect">
            <a:avLst/>
          </a:prstGeom>
          <a:noFill/>
          <a:ln>
            <a:noFill/>
          </a:ln>
        </p:spPr>
      </p:pic>
      <p:sp>
        <p:nvSpPr>
          <p:cNvPr id="409" name="Google Shape;409;p67"/>
          <p:cNvSpPr/>
          <p:nvPr/>
        </p:nvSpPr>
        <p:spPr>
          <a:xfrm>
            <a:off x="2412250" y="2063375"/>
            <a:ext cx="4336200" cy="847200"/>
          </a:xfrm>
          <a:prstGeom prst="roundRect">
            <a:avLst>
              <a:gd fmla="val 1529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3" name="Shape 413"/>
        <p:cNvGrpSpPr/>
        <p:nvPr/>
      </p:nvGrpSpPr>
      <p:grpSpPr>
        <a:xfrm>
          <a:off x="0" y="0"/>
          <a:ext cx="0" cy="0"/>
          <a:chOff x="0" y="0"/>
          <a:chExt cx="0" cy="0"/>
        </a:xfrm>
      </p:grpSpPr>
      <p:sp>
        <p:nvSpPr>
          <p:cNvPr id="414" name="Google Shape;414;p68"/>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Lidocaine in Wetting Solutions</a:t>
            </a:r>
            <a:endParaRPr/>
          </a:p>
        </p:txBody>
      </p:sp>
      <p:sp>
        <p:nvSpPr>
          <p:cNvPr id="415" name="Google Shape;415;p68"/>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Provides analgesia up to 18 hours</a:t>
            </a:r>
            <a:endParaRPr/>
          </a:p>
          <a:p>
            <a:pPr indent="-317500" lvl="1" marL="914400" rtl="0" algn="l">
              <a:spcBef>
                <a:spcPts val="0"/>
              </a:spcBef>
              <a:spcAft>
                <a:spcPts val="0"/>
              </a:spcAft>
              <a:buSzPts val="1400"/>
              <a:buChar char="○"/>
            </a:pPr>
            <a:r>
              <a:rPr lang="en" sz="1800"/>
              <a:t>Peak plasma concentration: 6-12 hours postop</a:t>
            </a:r>
            <a:endParaRPr/>
          </a:p>
          <a:p>
            <a:pPr indent="-342900" lvl="0" marL="457200" rtl="0" algn="l">
              <a:spcBef>
                <a:spcPts val="0"/>
              </a:spcBef>
              <a:spcAft>
                <a:spcPts val="0"/>
              </a:spcAft>
              <a:buSzPts val="1800"/>
              <a:buChar char="●"/>
            </a:pPr>
            <a:r>
              <a:rPr lang="en"/>
              <a:t>Safe in concentrations of</a:t>
            </a:r>
            <a:r>
              <a:rPr lang="en">
                <a:solidFill>
                  <a:srgbClr val="000000"/>
                </a:solidFill>
              </a:rPr>
              <a:t> 35 mg/kg</a:t>
            </a:r>
            <a:r>
              <a:rPr lang="en"/>
              <a:t>, and as high as 55 mg/kg</a:t>
            </a:r>
            <a:endParaRPr/>
          </a:p>
          <a:p>
            <a:pPr indent="-342900" lvl="0" marL="457200" rtl="0" algn="l">
              <a:spcBef>
                <a:spcPts val="0"/>
              </a:spcBef>
              <a:spcAft>
                <a:spcPts val="0"/>
              </a:spcAft>
              <a:buSzPts val="1800"/>
              <a:buChar char="●"/>
            </a:pPr>
            <a:r>
              <a:rPr lang="en"/>
              <a:t>Medications that increase lidocaine levels:</a:t>
            </a:r>
            <a:endParaRPr/>
          </a:p>
          <a:p>
            <a:pPr indent="-317500" lvl="1" marL="914400" rtl="0" algn="l">
              <a:spcBef>
                <a:spcPts val="0"/>
              </a:spcBef>
              <a:spcAft>
                <a:spcPts val="0"/>
              </a:spcAft>
              <a:buSzPts val="1400"/>
              <a:buChar char="○"/>
            </a:pPr>
            <a:r>
              <a:rPr lang="en"/>
              <a:t>OCP</a:t>
            </a:r>
            <a:endParaRPr/>
          </a:p>
          <a:p>
            <a:pPr indent="-317500" lvl="1" marL="914400" rtl="0" algn="l">
              <a:spcBef>
                <a:spcPts val="0"/>
              </a:spcBef>
              <a:spcAft>
                <a:spcPts val="0"/>
              </a:spcAft>
              <a:buSzPts val="1400"/>
              <a:buChar char="○"/>
            </a:pPr>
            <a:r>
              <a:rPr lang="en"/>
              <a:t>Beta blockers</a:t>
            </a:r>
            <a:endParaRPr/>
          </a:p>
          <a:p>
            <a:pPr indent="-317500" lvl="1" marL="914400" rtl="0" algn="l">
              <a:spcBef>
                <a:spcPts val="0"/>
              </a:spcBef>
              <a:spcAft>
                <a:spcPts val="0"/>
              </a:spcAft>
              <a:buSzPts val="1400"/>
              <a:buChar char="○"/>
            </a:pPr>
            <a:r>
              <a:rPr lang="en"/>
              <a:t>TCAs</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9" name="Shape 419"/>
        <p:cNvGrpSpPr/>
        <p:nvPr/>
      </p:nvGrpSpPr>
      <p:grpSpPr>
        <a:xfrm>
          <a:off x="0" y="0"/>
          <a:ext cx="0" cy="0"/>
          <a:chOff x="0" y="0"/>
          <a:chExt cx="0" cy="0"/>
        </a:xfrm>
      </p:grpSpPr>
      <p:sp>
        <p:nvSpPr>
          <p:cNvPr id="420" name="Google Shape;420;p69"/>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Epinephrine in Wetting Solutions</a:t>
            </a:r>
            <a:endParaRPr/>
          </a:p>
        </p:txBody>
      </p:sp>
      <p:sp>
        <p:nvSpPr>
          <p:cNvPr id="421" name="Google Shape;421;p69"/>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Vasoconstrictive - key to minimal blood loss</a:t>
            </a:r>
            <a:endParaRPr/>
          </a:p>
          <a:p>
            <a:pPr indent="-342900" lvl="0" marL="457200" rtl="0" algn="l">
              <a:spcBef>
                <a:spcPts val="0"/>
              </a:spcBef>
              <a:spcAft>
                <a:spcPts val="0"/>
              </a:spcAft>
              <a:buSzPts val="1800"/>
              <a:buChar char="●"/>
            </a:pPr>
            <a:r>
              <a:rPr lang="en"/>
              <a:t>Decreases rate of vascular absorption of lidocaine</a:t>
            </a:r>
            <a:endParaRPr/>
          </a:p>
          <a:p>
            <a:pPr indent="-342900" lvl="0" marL="457200" rtl="0" algn="l">
              <a:spcBef>
                <a:spcPts val="0"/>
              </a:spcBef>
              <a:spcAft>
                <a:spcPts val="0"/>
              </a:spcAft>
              <a:buSzPts val="1800"/>
              <a:buChar char="●"/>
            </a:pPr>
            <a:r>
              <a:rPr lang="en"/>
              <a:t>Upper safety limit of 15 mg per surgical procedure</a:t>
            </a:r>
            <a:endParaRPr/>
          </a:p>
          <a:p>
            <a:pPr indent="-317500" lvl="1" marL="914400" rtl="0" algn="l">
              <a:spcBef>
                <a:spcPts val="0"/>
              </a:spcBef>
              <a:spcAft>
                <a:spcPts val="0"/>
              </a:spcAft>
              <a:buSzPts val="1400"/>
              <a:buChar char="○"/>
            </a:pPr>
            <a:r>
              <a:rPr lang="en"/>
              <a:t>Dose shouldn’t exceed </a:t>
            </a:r>
            <a:r>
              <a:rPr lang="en">
                <a:solidFill>
                  <a:srgbClr val="000000"/>
                </a:solidFill>
              </a:rPr>
              <a:t>0.07 mg/kg</a:t>
            </a:r>
            <a:endParaRPr>
              <a:solidFill>
                <a:srgbClr val="000000"/>
              </a:solidFill>
            </a:endParaRPr>
          </a:p>
          <a:p>
            <a:pPr indent="-342900" lvl="0" marL="457200" rtl="0" algn="l">
              <a:spcBef>
                <a:spcPts val="0"/>
              </a:spcBef>
              <a:spcAft>
                <a:spcPts val="0"/>
              </a:spcAft>
              <a:buSzPts val="1800"/>
              <a:buChar char="●"/>
            </a:pPr>
            <a:r>
              <a:rPr lang="en"/>
              <a:t>Peak concentrations at 5h after infiltration</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5" name="Shape 425"/>
        <p:cNvGrpSpPr/>
        <p:nvPr/>
      </p:nvGrpSpPr>
      <p:grpSpPr>
        <a:xfrm>
          <a:off x="0" y="0"/>
          <a:ext cx="0" cy="0"/>
          <a:chOff x="0" y="0"/>
          <a:chExt cx="0" cy="0"/>
        </a:xfrm>
      </p:grpSpPr>
      <p:sp>
        <p:nvSpPr>
          <p:cNvPr id="426" name="Google Shape;426;p70"/>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Let’s do some math (Hunstad’s Formula)</a:t>
            </a:r>
            <a:endParaRPr/>
          </a:p>
        </p:txBody>
      </p:sp>
      <p:sp>
        <p:nvSpPr>
          <p:cNvPr id="427" name="Google Shape;427;p70"/>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1L LR, 50ml 1% lidocaine, 1 ampule of epinephrine</a:t>
            </a:r>
            <a:endParaRPr/>
          </a:p>
          <a:p>
            <a:pPr indent="-342900" lvl="0" marL="457200" rtl="0" algn="l">
              <a:lnSpc>
                <a:spcPct val="150000"/>
              </a:lnSpc>
              <a:spcBef>
                <a:spcPts val="0"/>
              </a:spcBef>
              <a:spcAft>
                <a:spcPts val="0"/>
              </a:spcAft>
              <a:buSzPts val="1800"/>
              <a:buChar char="●"/>
            </a:pPr>
            <a:r>
              <a:rPr lang="en"/>
              <a:t>Assume an 80 kg patient: how many bags of tumescent can you use?</a:t>
            </a:r>
            <a:endParaRPr/>
          </a:p>
          <a:p>
            <a:pPr indent="-342900" lvl="0" marL="457200" rtl="0" algn="l">
              <a:lnSpc>
                <a:spcPct val="150000"/>
              </a:lnSpc>
              <a:spcBef>
                <a:spcPts val="0"/>
              </a:spcBef>
              <a:spcAft>
                <a:spcPts val="0"/>
              </a:spcAft>
              <a:buSzPts val="1800"/>
              <a:buChar char="●"/>
            </a:pPr>
            <a:r>
              <a:rPr lang="en"/>
              <a:t>maximum allowable dose (mg/kg) x (weight in kg/10) x (1/concentration of local anesthetic) = mL lidocaine</a:t>
            </a:r>
            <a:endParaRPr/>
          </a:p>
          <a:p>
            <a:pPr indent="-317500" lvl="1" marL="914400" rtl="0" algn="l">
              <a:lnSpc>
                <a:spcPct val="150000"/>
              </a:lnSpc>
              <a:spcBef>
                <a:spcPts val="0"/>
              </a:spcBef>
              <a:spcAft>
                <a:spcPts val="0"/>
              </a:spcAft>
              <a:buSzPts val="1400"/>
              <a:buChar char="○"/>
            </a:pPr>
            <a:r>
              <a:rPr lang="en"/>
              <a:t>35 mg/kg x 8 x 1 = 280ml</a:t>
            </a:r>
            <a:endParaRPr/>
          </a:p>
          <a:p>
            <a:pPr indent="-342900" lvl="0" marL="457200" rtl="0" algn="l">
              <a:lnSpc>
                <a:spcPct val="150000"/>
              </a:lnSpc>
              <a:spcBef>
                <a:spcPts val="0"/>
              </a:spcBef>
              <a:spcAft>
                <a:spcPts val="0"/>
              </a:spcAft>
              <a:buSzPts val="1800"/>
              <a:buChar char="●"/>
            </a:pPr>
            <a:r>
              <a:rPr lang="en"/>
              <a:t>There are 50 ml of lidocaine per liter, so patient can have 5.6 liters</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1" name="Shape 431"/>
        <p:cNvGrpSpPr/>
        <p:nvPr/>
      </p:nvGrpSpPr>
      <p:grpSpPr>
        <a:xfrm>
          <a:off x="0" y="0"/>
          <a:ext cx="0" cy="0"/>
          <a:chOff x="0" y="0"/>
          <a:chExt cx="0" cy="0"/>
        </a:xfrm>
      </p:grpSpPr>
      <p:sp>
        <p:nvSpPr>
          <p:cNvPr id="432" name="Google Shape;432;p71"/>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Adjuncts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18"/>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Adjuncts</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6" name="Shape 436"/>
        <p:cNvGrpSpPr/>
        <p:nvPr/>
      </p:nvGrpSpPr>
      <p:grpSpPr>
        <a:xfrm>
          <a:off x="0" y="0"/>
          <a:ext cx="0" cy="0"/>
          <a:chOff x="0" y="0"/>
          <a:chExt cx="0" cy="0"/>
        </a:xfrm>
      </p:grpSpPr>
      <p:sp>
        <p:nvSpPr>
          <p:cNvPr id="437" name="Google Shape;437;p72"/>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Adjuncts to Suction Assisted Liposuction</a:t>
            </a:r>
            <a:endParaRPr/>
          </a:p>
        </p:txBody>
      </p:sp>
      <p:sp>
        <p:nvSpPr>
          <p:cNvPr id="438" name="Google Shape;438;p72"/>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Power Assisted Liposuction - decreases surgeon workload</a:t>
            </a:r>
            <a:endParaRPr/>
          </a:p>
          <a:p>
            <a:pPr indent="-342900" lvl="0" marL="457200" rtl="0" algn="l">
              <a:spcBef>
                <a:spcPts val="0"/>
              </a:spcBef>
              <a:spcAft>
                <a:spcPts val="0"/>
              </a:spcAft>
              <a:buSzPts val="1800"/>
              <a:buChar char="●"/>
            </a:pPr>
            <a:r>
              <a:rPr lang="en"/>
              <a:t>Water Assisted Liposuction</a:t>
            </a:r>
            <a:endParaRPr/>
          </a:p>
          <a:p>
            <a:pPr indent="-342900" lvl="0" marL="457200" rtl="0" algn="l">
              <a:spcBef>
                <a:spcPts val="0"/>
              </a:spcBef>
              <a:spcAft>
                <a:spcPts val="0"/>
              </a:spcAft>
              <a:buSzPts val="1800"/>
              <a:buChar char="●"/>
            </a:pPr>
            <a:r>
              <a:rPr lang="en"/>
              <a:t>Heat adjuncts</a:t>
            </a:r>
            <a:endParaRPr/>
          </a:p>
          <a:p>
            <a:pPr indent="-317500" lvl="1" marL="914400" rtl="0" algn="l">
              <a:spcBef>
                <a:spcPts val="0"/>
              </a:spcBef>
              <a:spcAft>
                <a:spcPts val="0"/>
              </a:spcAft>
              <a:buSzPts val="1400"/>
              <a:buChar char="○"/>
            </a:pPr>
            <a:r>
              <a:rPr lang="en"/>
              <a:t>Ultrasound Assisted - improved skin retraction</a:t>
            </a:r>
            <a:endParaRPr/>
          </a:p>
          <a:p>
            <a:pPr indent="-317500" lvl="2" marL="1371600" rtl="0" algn="l">
              <a:spcBef>
                <a:spcPts val="0"/>
              </a:spcBef>
              <a:spcAft>
                <a:spcPts val="0"/>
              </a:spcAft>
              <a:buSzPts val="1400"/>
              <a:buChar char="■"/>
            </a:pPr>
            <a:r>
              <a:rPr lang="en"/>
              <a:t>Infiltration → emulsification → evacuation &amp; contouring</a:t>
            </a:r>
            <a:endParaRPr/>
          </a:p>
          <a:p>
            <a:pPr indent="-317500" lvl="1" marL="914400" rtl="0" algn="l">
              <a:spcBef>
                <a:spcPts val="0"/>
              </a:spcBef>
              <a:spcAft>
                <a:spcPts val="0"/>
              </a:spcAft>
              <a:buSzPts val="1400"/>
              <a:buChar char="○"/>
            </a:pPr>
            <a:r>
              <a:rPr lang="en"/>
              <a:t>Laser Assisted</a:t>
            </a:r>
            <a:endParaRPr/>
          </a:p>
          <a:p>
            <a:pPr indent="-317500" lvl="1" marL="914400" rtl="0" algn="l">
              <a:spcBef>
                <a:spcPts val="0"/>
              </a:spcBef>
              <a:spcAft>
                <a:spcPts val="0"/>
              </a:spcAft>
              <a:buSzPts val="1400"/>
              <a:buChar char="○"/>
            </a:pPr>
            <a:r>
              <a:rPr lang="en"/>
              <a:t>Radiofrequency Assisted</a:t>
            </a:r>
            <a:endParaRPr/>
          </a:p>
          <a:p>
            <a:pPr indent="-342900" lvl="0" marL="457200" rtl="0" algn="l">
              <a:spcBef>
                <a:spcPts val="0"/>
              </a:spcBef>
              <a:spcAft>
                <a:spcPts val="0"/>
              </a:spcAft>
              <a:buSzPts val="1800"/>
              <a:buChar char="●"/>
            </a:pPr>
            <a:r>
              <a:rPr lang="en"/>
              <a:t>SAFElipo technique</a:t>
            </a:r>
            <a:endParaRPr/>
          </a:p>
          <a:p>
            <a:pPr indent="-317500" lvl="1" marL="914400" rtl="0" algn="l">
              <a:spcBef>
                <a:spcPts val="0"/>
              </a:spcBef>
              <a:spcAft>
                <a:spcPts val="0"/>
              </a:spcAft>
              <a:buSzPts val="1400"/>
              <a:buChar char="○"/>
            </a:pPr>
            <a:r>
              <a:rPr lang="en"/>
              <a:t>Reduces irregularities and bruising, increases skin retraction</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2" name="Shape 442"/>
        <p:cNvGrpSpPr/>
        <p:nvPr/>
      </p:nvGrpSpPr>
      <p:grpSpPr>
        <a:xfrm>
          <a:off x="0" y="0"/>
          <a:ext cx="0" cy="0"/>
          <a:chOff x="0" y="0"/>
          <a:chExt cx="0" cy="0"/>
        </a:xfrm>
      </p:grpSpPr>
      <p:sp>
        <p:nvSpPr>
          <p:cNvPr id="443" name="Google Shape;443;p73"/>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Postoperative Care</a:t>
            </a:r>
            <a:endParaRPr/>
          </a:p>
        </p:txBody>
      </p:sp>
      <p:sp>
        <p:nvSpPr>
          <p:cNvPr id="444" name="Google Shape;444;p73"/>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Compression garments</a:t>
            </a:r>
            <a:endParaRPr/>
          </a:p>
          <a:p>
            <a:pPr indent="-317500" lvl="1" marL="914400" rtl="0" algn="l">
              <a:spcBef>
                <a:spcPts val="0"/>
              </a:spcBef>
              <a:spcAft>
                <a:spcPts val="0"/>
              </a:spcAft>
              <a:buSzPts val="1400"/>
              <a:buChar char="○"/>
            </a:pPr>
            <a:r>
              <a:rPr lang="en"/>
              <a:t>1 week for every decade of life</a:t>
            </a:r>
            <a:endParaRPr/>
          </a:p>
          <a:p>
            <a:pPr indent="-317500" lvl="1" marL="914400" rtl="0" algn="l">
              <a:spcBef>
                <a:spcPts val="0"/>
              </a:spcBef>
              <a:spcAft>
                <a:spcPts val="0"/>
              </a:spcAft>
              <a:buSzPts val="1400"/>
              <a:buChar char="○"/>
            </a:pPr>
            <a:r>
              <a:rPr lang="en"/>
              <a:t>If worn too long: skin creases, hyperpigmentation, pain, swelling</a:t>
            </a:r>
            <a:endParaRPr/>
          </a:p>
          <a:p>
            <a:pPr indent="-342900" lvl="0" marL="457200" rtl="0" algn="l">
              <a:spcBef>
                <a:spcPts val="0"/>
              </a:spcBef>
              <a:spcAft>
                <a:spcPts val="0"/>
              </a:spcAft>
              <a:buSzPts val="1800"/>
              <a:buChar char="●"/>
            </a:pPr>
            <a:r>
              <a:rPr lang="en"/>
              <a:t>Techniques for decreasing postoperative swelling</a:t>
            </a:r>
            <a:endParaRPr/>
          </a:p>
          <a:p>
            <a:pPr indent="-317500" lvl="1" marL="914400" rtl="0" algn="l">
              <a:spcBef>
                <a:spcPts val="0"/>
              </a:spcBef>
              <a:spcAft>
                <a:spcPts val="0"/>
              </a:spcAft>
              <a:buSzPts val="1400"/>
              <a:buChar char="○"/>
            </a:pPr>
            <a:r>
              <a:rPr lang="en"/>
              <a:t>Not suturing the incisions &amp; applying bulky absorbent dressings for 24-48 h</a:t>
            </a:r>
            <a:endParaRPr/>
          </a:p>
          <a:p>
            <a:pPr indent="-317500" lvl="1" marL="914400" rtl="0" algn="l">
              <a:spcBef>
                <a:spcPts val="0"/>
              </a:spcBef>
              <a:spcAft>
                <a:spcPts val="0"/>
              </a:spcAft>
              <a:buSzPts val="1400"/>
              <a:buChar char="○"/>
            </a:pPr>
            <a:r>
              <a:rPr lang="en"/>
              <a:t>Bimodal compression</a:t>
            </a:r>
            <a:endParaRPr/>
          </a:p>
          <a:p>
            <a:pPr indent="-317500" lvl="2" marL="1371600" rtl="0" algn="l">
              <a:spcBef>
                <a:spcPts val="0"/>
              </a:spcBef>
              <a:spcAft>
                <a:spcPts val="0"/>
              </a:spcAft>
              <a:buSzPts val="1400"/>
              <a:buChar char="■"/>
            </a:pPr>
            <a:r>
              <a:rPr lang="en"/>
              <a:t>1st: high degree of compression while drainage persists</a:t>
            </a:r>
            <a:endParaRPr/>
          </a:p>
          <a:p>
            <a:pPr indent="-317500" lvl="2" marL="1371600" rtl="0" algn="l">
              <a:spcBef>
                <a:spcPts val="0"/>
              </a:spcBef>
              <a:spcAft>
                <a:spcPts val="0"/>
              </a:spcAft>
              <a:buSzPts val="1400"/>
              <a:buChar char="■"/>
            </a:pPr>
            <a:r>
              <a:rPr lang="en"/>
              <a:t>2nd: 24h after drainage stops, switch to moderate or no compression</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8" name="Shape 448"/>
        <p:cNvGrpSpPr/>
        <p:nvPr/>
      </p:nvGrpSpPr>
      <p:grpSpPr>
        <a:xfrm>
          <a:off x="0" y="0"/>
          <a:ext cx="0" cy="0"/>
          <a:chOff x="0" y="0"/>
          <a:chExt cx="0" cy="0"/>
        </a:xfrm>
      </p:grpSpPr>
      <p:sp>
        <p:nvSpPr>
          <p:cNvPr id="449" name="Google Shape;449;p74"/>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Complications</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3" name="Shape 453"/>
        <p:cNvGrpSpPr/>
        <p:nvPr/>
      </p:nvGrpSpPr>
      <p:grpSpPr>
        <a:xfrm>
          <a:off x="0" y="0"/>
          <a:ext cx="0" cy="0"/>
          <a:chOff x="0" y="0"/>
          <a:chExt cx="0" cy="0"/>
        </a:xfrm>
      </p:grpSpPr>
      <p:sp>
        <p:nvSpPr>
          <p:cNvPr id="454" name="Google Shape;454;p7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Perioperative Complications (0-48h)</a:t>
            </a:r>
            <a:endParaRPr/>
          </a:p>
        </p:txBody>
      </p:sp>
      <p:sp>
        <p:nvSpPr>
          <p:cNvPr id="455" name="Google Shape;455;p75"/>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Anesthesia and cardiac complications</a:t>
            </a:r>
            <a:endParaRPr/>
          </a:p>
          <a:p>
            <a:pPr indent="-342900" lvl="0" marL="457200" rtl="0" algn="l">
              <a:spcBef>
                <a:spcPts val="0"/>
              </a:spcBef>
              <a:spcAft>
                <a:spcPts val="0"/>
              </a:spcAft>
              <a:buSzPts val="1800"/>
              <a:buChar char="●"/>
            </a:pPr>
            <a:r>
              <a:rPr lang="en"/>
              <a:t>Cannula trauma to skin and/or internal organs</a:t>
            </a:r>
            <a:endParaRPr/>
          </a:p>
          <a:p>
            <a:pPr indent="-342900" lvl="0" marL="457200" rtl="0" algn="l">
              <a:spcBef>
                <a:spcPts val="0"/>
              </a:spcBef>
              <a:spcAft>
                <a:spcPts val="0"/>
              </a:spcAft>
              <a:buSzPts val="1800"/>
              <a:buChar char="●"/>
            </a:pPr>
            <a:r>
              <a:rPr lang="en"/>
              <a:t>Volume loss/overload from bleeding or excess fluid administration</a:t>
            </a:r>
            <a:endParaRPr/>
          </a:p>
          <a:p>
            <a:pPr indent="-342900" lvl="0" marL="457200" rtl="0" algn="l">
              <a:spcBef>
                <a:spcPts val="0"/>
              </a:spcBef>
              <a:spcAft>
                <a:spcPts val="0"/>
              </a:spcAft>
              <a:buSzPts val="1800"/>
              <a:buChar char="●"/>
            </a:pPr>
            <a:r>
              <a:rPr lang="en"/>
              <a:t>Hypothermia</a:t>
            </a:r>
            <a:endParaRPr/>
          </a:p>
        </p:txBody>
      </p:sp>
      <p:pic>
        <p:nvPicPr>
          <p:cNvPr id="456" name="Google Shape;456;p75"/>
          <p:cNvPicPr preferRelativeResize="0"/>
          <p:nvPr/>
        </p:nvPicPr>
        <p:blipFill/>
        <p:spPr>
          <a:xfrm>
            <a:off x="3478850" y="3096100"/>
            <a:ext cx="3769800" cy="192747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0" name="Shape 460"/>
        <p:cNvGrpSpPr/>
        <p:nvPr/>
      </p:nvGrpSpPr>
      <p:grpSpPr>
        <a:xfrm>
          <a:off x="0" y="0"/>
          <a:ext cx="0" cy="0"/>
          <a:chOff x="0" y="0"/>
          <a:chExt cx="0" cy="0"/>
        </a:xfrm>
      </p:grpSpPr>
      <p:sp>
        <p:nvSpPr>
          <p:cNvPr id="461" name="Google Shape;461;p76"/>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Early Postoperative Complications (days 1-7)</a:t>
            </a:r>
            <a:endParaRPr/>
          </a:p>
        </p:txBody>
      </p:sp>
      <p:sp>
        <p:nvSpPr>
          <p:cNvPr id="462" name="Google Shape;462;p76"/>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VTE</a:t>
            </a:r>
            <a:endParaRPr/>
          </a:p>
          <a:p>
            <a:pPr indent="-342900" lvl="0" marL="457200" rtl="0" algn="l">
              <a:spcBef>
                <a:spcPts val="0"/>
              </a:spcBef>
              <a:spcAft>
                <a:spcPts val="0"/>
              </a:spcAft>
              <a:buSzPts val="1800"/>
              <a:buChar char="●"/>
            </a:pPr>
            <a:r>
              <a:rPr lang="en"/>
              <a:t>Infection / Necrotizing Fasciitis</a:t>
            </a:r>
            <a:endParaRPr/>
          </a:p>
          <a:p>
            <a:pPr indent="-342900" lvl="0" marL="457200" rtl="0" algn="l">
              <a:spcBef>
                <a:spcPts val="0"/>
              </a:spcBef>
              <a:spcAft>
                <a:spcPts val="0"/>
              </a:spcAft>
              <a:buSzPts val="1800"/>
              <a:buChar char="●"/>
            </a:pPr>
            <a:r>
              <a:rPr lang="en"/>
              <a:t>Skin Necrosis</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6" name="Shape 466"/>
        <p:cNvGrpSpPr/>
        <p:nvPr/>
      </p:nvGrpSpPr>
      <p:grpSpPr>
        <a:xfrm>
          <a:off x="0" y="0"/>
          <a:ext cx="0" cy="0"/>
          <a:chOff x="0" y="0"/>
          <a:chExt cx="0" cy="0"/>
        </a:xfrm>
      </p:grpSpPr>
      <p:sp>
        <p:nvSpPr>
          <p:cNvPr id="467" name="Google Shape;467;p77"/>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Late postoperative complications (1 week - 3 months)</a:t>
            </a:r>
            <a:endParaRPr/>
          </a:p>
        </p:txBody>
      </p:sp>
      <p:sp>
        <p:nvSpPr>
          <p:cNvPr id="468" name="Google Shape;468;p77"/>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Seroma formation</a:t>
            </a:r>
            <a:endParaRPr/>
          </a:p>
          <a:p>
            <a:pPr indent="-317500" lvl="1" marL="914400" rtl="0" algn="l">
              <a:spcBef>
                <a:spcPts val="0"/>
              </a:spcBef>
              <a:spcAft>
                <a:spcPts val="0"/>
              </a:spcAft>
              <a:buSzPts val="1400"/>
              <a:buChar char="○"/>
            </a:pPr>
            <a:r>
              <a:rPr lang="en"/>
              <a:t>? from denuding the fascia - technique dependent</a:t>
            </a:r>
            <a:endParaRPr/>
          </a:p>
          <a:p>
            <a:pPr indent="-342900" lvl="0" marL="457200" rtl="0" algn="l">
              <a:spcBef>
                <a:spcPts val="0"/>
              </a:spcBef>
              <a:spcAft>
                <a:spcPts val="0"/>
              </a:spcAft>
              <a:buSzPts val="1800"/>
              <a:buChar char="●"/>
            </a:pPr>
            <a:r>
              <a:rPr lang="en"/>
              <a:t>Edema</a:t>
            </a:r>
            <a:endParaRPr/>
          </a:p>
          <a:p>
            <a:pPr indent="-317500" lvl="1" marL="914400" rtl="0" algn="l">
              <a:spcBef>
                <a:spcPts val="0"/>
              </a:spcBef>
              <a:spcAft>
                <a:spcPts val="0"/>
              </a:spcAft>
              <a:buSzPts val="1400"/>
              <a:buChar char="○"/>
            </a:pPr>
            <a:r>
              <a:rPr lang="en"/>
              <a:t>Can last up to 3 months</a:t>
            </a:r>
            <a:endParaRPr/>
          </a:p>
          <a:p>
            <a:pPr indent="-342900" lvl="0" marL="457200" rtl="0" algn="l">
              <a:spcBef>
                <a:spcPts val="0"/>
              </a:spcBef>
              <a:spcAft>
                <a:spcPts val="0"/>
              </a:spcAft>
              <a:buSzPts val="1800"/>
              <a:buChar char="●"/>
            </a:pPr>
            <a:r>
              <a:rPr lang="en"/>
              <a:t>Ecchymosis</a:t>
            </a:r>
            <a:endParaRPr/>
          </a:p>
          <a:p>
            <a:pPr indent="-342900" lvl="0" marL="457200" rtl="0" algn="l">
              <a:spcBef>
                <a:spcPts val="0"/>
              </a:spcBef>
              <a:spcAft>
                <a:spcPts val="0"/>
              </a:spcAft>
              <a:buSzPts val="1800"/>
              <a:buChar char="●"/>
            </a:pPr>
            <a:r>
              <a:rPr lang="en"/>
              <a:t>Paresthesias</a:t>
            </a:r>
            <a:endParaRPr/>
          </a:p>
          <a:p>
            <a:pPr indent="-317500" lvl="1" marL="914400" rtl="0" algn="l">
              <a:spcBef>
                <a:spcPts val="0"/>
              </a:spcBef>
              <a:spcAft>
                <a:spcPts val="0"/>
              </a:spcAft>
              <a:buSzPts val="1400"/>
              <a:buChar char="○"/>
            </a:pPr>
            <a:r>
              <a:rPr lang="en"/>
              <a:t>Can take 10 weeks to recover</a:t>
            </a:r>
            <a:endParaRPr/>
          </a:p>
          <a:p>
            <a:pPr indent="-342900" lvl="0" marL="457200" rtl="0" algn="l">
              <a:spcBef>
                <a:spcPts val="0"/>
              </a:spcBef>
              <a:spcAft>
                <a:spcPts val="0"/>
              </a:spcAft>
              <a:buSzPts val="1800"/>
              <a:buChar char="●"/>
            </a:pPr>
            <a:r>
              <a:rPr lang="en"/>
              <a:t>Hyperpigmentation</a:t>
            </a:r>
            <a:endParaRPr/>
          </a:p>
          <a:p>
            <a:pPr indent="-317500" lvl="1" marL="914400" rtl="0" algn="l">
              <a:spcBef>
                <a:spcPts val="0"/>
              </a:spcBef>
              <a:spcAft>
                <a:spcPts val="0"/>
              </a:spcAft>
              <a:buSzPts val="1400"/>
              <a:buChar char="○"/>
            </a:pPr>
            <a:r>
              <a:rPr lang="en"/>
              <a:t>From significant ecchymoses leading to hemosiderin deposition</a:t>
            </a:r>
            <a:endParaRPr/>
          </a:p>
          <a:p>
            <a:pPr indent="-342900" lvl="0" marL="457200" rtl="0" algn="l">
              <a:spcBef>
                <a:spcPts val="0"/>
              </a:spcBef>
              <a:spcAft>
                <a:spcPts val="0"/>
              </a:spcAft>
              <a:buSzPts val="1800"/>
              <a:buChar char="●"/>
            </a:pPr>
            <a:r>
              <a:rPr lang="en"/>
              <a:t>Contour irregularities</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2" name="Shape 472"/>
        <p:cNvGrpSpPr/>
        <p:nvPr/>
      </p:nvGrpSpPr>
      <p:grpSpPr>
        <a:xfrm>
          <a:off x="0" y="0"/>
          <a:ext cx="0" cy="0"/>
          <a:chOff x="0" y="0"/>
          <a:chExt cx="0" cy="0"/>
        </a:xfrm>
      </p:grpSpPr>
      <p:sp>
        <p:nvSpPr>
          <p:cNvPr id="473" name="Google Shape;473;p78"/>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Contour Deformities</a:t>
            </a:r>
            <a:endParaRPr/>
          </a:p>
        </p:txBody>
      </p:sp>
      <p:sp>
        <p:nvSpPr>
          <p:cNvPr id="474" name="Google Shape;474;p78"/>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Up to 20%</a:t>
            </a:r>
            <a:endParaRPr/>
          </a:p>
          <a:p>
            <a:pPr indent="-317500" lvl="0" marL="457200" rtl="0" algn="l">
              <a:spcBef>
                <a:spcPts val="0"/>
              </a:spcBef>
              <a:spcAft>
                <a:spcPts val="0"/>
              </a:spcAft>
              <a:buSzPts val="1400"/>
              <a:buChar char="●"/>
            </a:pPr>
            <a:r>
              <a:rPr lang="en"/>
              <a:t>Initial treatment: conservative, lymphatic massage</a:t>
            </a:r>
            <a:endParaRPr/>
          </a:p>
          <a:p>
            <a:pPr indent="-317500" lvl="0" marL="457200" rtl="0" algn="l">
              <a:spcBef>
                <a:spcPts val="0"/>
              </a:spcBef>
              <a:spcAft>
                <a:spcPts val="0"/>
              </a:spcAft>
              <a:buSzPts val="1400"/>
              <a:buChar char="●"/>
            </a:pPr>
            <a:r>
              <a:rPr lang="en"/>
              <a:t>Fat grating</a:t>
            </a:r>
            <a:endParaRPr/>
          </a:p>
          <a:p>
            <a:pPr indent="-304800" lvl="1" marL="914400" rtl="0" algn="l">
              <a:spcBef>
                <a:spcPts val="0"/>
              </a:spcBef>
              <a:spcAft>
                <a:spcPts val="0"/>
              </a:spcAft>
              <a:buSzPts val="1200"/>
              <a:buChar char="○"/>
            </a:pPr>
            <a:r>
              <a:rPr lang="en"/>
              <a:t>Either at the time of surgery or after 6 months</a:t>
            </a:r>
            <a:endParaRPr/>
          </a:p>
        </p:txBody>
      </p:sp>
      <p:sp>
        <p:nvSpPr>
          <p:cNvPr id="475" name="Google Shape;475;p78"/>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Prevention</a:t>
            </a:r>
            <a:endParaRPr/>
          </a:p>
          <a:p>
            <a:pPr indent="-317500" lvl="0" marL="457200" rtl="0" algn="l">
              <a:spcBef>
                <a:spcPts val="1600"/>
              </a:spcBef>
              <a:spcAft>
                <a:spcPts val="0"/>
              </a:spcAft>
              <a:buSzPts val="1400"/>
              <a:buChar char="●"/>
            </a:pPr>
            <a:r>
              <a:rPr lang="en"/>
              <a:t>Contour should be slightly undercorrected to allow for postoperative fat lysis</a:t>
            </a:r>
            <a:endParaRPr/>
          </a:p>
          <a:p>
            <a:pPr indent="-317500" lvl="0" marL="457200" rtl="0" algn="l">
              <a:spcBef>
                <a:spcPts val="0"/>
              </a:spcBef>
              <a:spcAft>
                <a:spcPts val="0"/>
              </a:spcAft>
              <a:buSzPts val="1400"/>
              <a:buChar char="●"/>
            </a:pPr>
            <a:r>
              <a:rPr lang="en"/>
              <a:t>Use small cannulas</a:t>
            </a:r>
            <a:endParaRPr/>
          </a:p>
          <a:p>
            <a:pPr indent="-317500" lvl="0" marL="457200" rtl="0" algn="l">
              <a:spcBef>
                <a:spcPts val="0"/>
              </a:spcBef>
              <a:spcAft>
                <a:spcPts val="0"/>
              </a:spcAft>
              <a:buSzPts val="1400"/>
              <a:buChar char="●"/>
            </a:pPr>
            <a:r>
              <a:rPr lang="en"/>
              <a:t>Avoid superficial liposuction</a:t>
            </a:r>
            <a:endParaRPr/>
          </a:p>
          <a:p>
            <a:pPr indent="-317500" lvl="0" marL="457200" rtl="0" algn="l">
              <a:spcBef>
                <a:spcPts val="0"/>
              </a:spcBef>
              <a:spcAft>
                <a:spcPts val="0"/>
              </a:spcAft>
              <a:buSzPts val="1400"/>
              <a:buChar char="●"/>
            </a:pPr>
            <a:r>
              <a:rPr lang="en"/>
              <a:t>Turn off suction when exiting incisions</a:t>
            </a:r>
            <a:endParaRPr/>
          </a:p>
          <a:p>
            <a:pPr indent="-317500" lvl="0" marL="457200" rtl="0" algn="l">
              <a:spcBef>
                <a:spcPts val="0"/>
              </a:spcBef>
              <a:spcAft>
                <a:spcPts val="0"/>
              </a:spcAft>
              <a:buSzPts val="1400"/>
              <a:buChar char="●"/>
            </a:pPr>
            <a:r>
              <a:rPr lang="en"/>
              <a:t>Criss-cross areas</a:t>
            </a:r>
            <a:endParaRPr/>
          </a:p>
          <a:p>
            <a:pPr indent="-317500" lvl="0" marL="457200" rtl="0" algn="l">
              <a:spcBef>
                <a:spcPts val="0"/>
              </a:spcBef>
              <a:spcAft>
                <a:spcPts val="0"/>
              </a:spcAft>
              <a:buSzPts val="1400"/>
              <a:buChar char="●"/>
            </a:pPr>
            <a:r>
              <a:rPr lang="en"/>
              <a:t>Proper positioning</a:t>
            </a:r>
            <a:endParaRPr/>
          </a:p>
          <a:p>
            <a:pPr indent="0" lvl="0" marL="0" rtl="0" algn="l">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Epinephrine</a:t>
            </a:r>
            <a:endParaRPr/>
          </a:p>
        </p:txBody>
      </p:sp>
      <p:sp>
        <p:nvSpPr>
          <p:cNvPr id="103" name="Google Shape;103;p19"/>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Standard concentration: 1:1000</a:t>
            </a:r>
            <a:endParaRPr/>
          </a:p>
          <a:p>
            <a:pPr indent="-342900" lvl="0" marL="457200" rtl="0" algn="l">
              <a:spcBef>
                <a:spcPts val="0"/>
              </a:spcBef>
              <a:spcAft>
                <a:spcPts val="0"/>
              </a:spcAft>
              <a:buSzPts val="1800"/>
              <a:buChar char="●"/>
            </a:pPr>
            <a:r>
              <a:rPr lang="en"/>
              <a:t>Dilutions:</a:t>
            </a:r>
            <a:endParaRPr/>
          </a:p>
          <a:p>
            <a:pPr indent="-317500" lvl="1" marL="914400" rtl="0" algn="l">
              <a:spcBef>
                <a:spcPts val="0"/>
              </a:spcBef>
              <a:spcAft>
                <a:spcPts val="0"/>
              </a:spcAft>
              <a:buSzPts val="1400"/>
              <a:buChar char="○"/>
            </a:pPr>
            <a:r>
              <a:rPr lang="en"/>
              <a:t>100ml: 1:100,000</a:t>
            </a:r>
            <a:endParaRPr/>
          </a:p>
          <a:p>
            <a:pPr indent="-317500" lvl="1" marL="914400" rtl="0" algn="l">
              <a:spcBef>
                <a:spcPts val="0"/>
              </a:spcBef>
              <a:spcAft>
                <a:spcPts val="0"/>
              </a:spcAft>
              <a:buSzPts val="1400"/>
              <a:buChar char="○"/>
            </a:pPr>
            <a:r>
              <a:rPr lang="en"/>
              <a:t>500ml: 1:500,000</a:t>
            </a:r>
            <a:endParaRPr/>
          </a:p>
          <a:p>
            <a:pPr indent="-317500" lvl="1" marL="914400" rtl="0" algn="l">
              <a:spcBef>
                <a:spcPts val="0"/>
              </a:spcBef>
              <a:spcAft>
                <a:spcPts val="0"/>
              </a:spcAft>
              <a:buSzPts val="1400"/>
              <a:buChar char="○"/>
            </a:pPr>
            <a:r>
              <a:rPr lang="en"/>
              <a:t>1000ml: 1:1,000,000 (liposuction)</a:t>
            </a:r>
            <a:endParaRPr/>
          </a:p>
          <a:p>
            <a:pPr indent="-342900" lvl="0" marL="457200" rtl="0" algn="l">
              <a:spcBef>
                <a:spcPts val="0"/>
              </a:spcBef>
              <a:spcAft>
                <a:spcPts val="0"/>
              </a:spcAft>
              <a:buSzPts val="1800"/>
              <a:buChar char="●"/>
            </a:pPr>
            <a:r>
              <a:rPr lang="en"/>
              <a:t>Vasoconstrictive effect peaks at 1-4 hours, lasts 4-6 hours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0"/>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Carbonated Anesthesia</a:t>
            </a:r>
            <a:endParaRPr/>
          </a:p>
        </p:txBody>
      </p:sp>
      <p:sp>
        <p:nvSpPr>
          <p:cNvPr id="109" name="Google Shape;109;p20"/>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pH of lidocaine is 3.3-5.5 - causes pain. </a:t>
            </a:r>
            <a:endParaRPr/>
          </a:p>
          <a:p>
            <a:pPr indent="-342900" lvl="0" marL="457200" rtl="0" algn="l">
              <a:spcBef>
                <a:spcPts val="0"/>
              </a:spcBef>
              <a:spcAft>
                <a:spcPts val="0"/>
              </a:spcAft>
              <a:buSzPts val="1800"/>
              <a:buChar char="●"/>
            </a:pPr>
            <a:r>
              <a:rPr lang="en"/>
              <a:t>Can minimize pain with sodium bicarbonate (raise pH to 7.4)</a:t>
            </a:r>
            <a:endParaRPr/>
          </a:p>
          <a:p>
            <a:pPr indent="-317500" lvl="1" marL="914400" rtl="0" algn="l">
              <a:spcBef>
                <a:spcPts val="0"/>
              </a:spcBef>
              <a:spcAft>
                <a:spcPts val="0"/>
              </a:spcAft>
              <a:buSzPts val="1400"/>
              <a:buChar char="○"/>
            </a:pPr>
            <a:r>
              <a:rPr lang="en"/>
              <a:t>1ml of 8.4g/L solution Sodium bicarb to 10 ml of 1% lidocaine with 1:100,000 epinephrine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Commonly Used Anesthetics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