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305" r:id="rId3"/>
    <p:sldId id="257" r:id="rId4"/>
    <p:sldId id="295" r:id="rId5"/>
    <p:sldId id="309" r:id="rId6"/>
    <p:sldId id="260" r:id="rId7"/>
    <p:sldId id="259" r:id="rId8"/>
    <p:sldId id="310" r:id="rId9"/>
    <p:sldId id="261" r:id="rId10"/>
    <p:sldId id="262" r:id="rId11"/>
    <p:sldId id="311" r:id="rId12"/>
    <p:sldId id="296" r:id="rId13"/>
    <p:sldId id="263" r:id="rId14"/>
    <p:sldId id="264" r:id="rId15"/>
    <p:sldId id="312" r:id="rId16"/>
    <p:sldId id="265" r:id="rId17"/>
    <p:sldId id="266" r:id="rId18"/>
    <p:sldId id="297" r:id="rId19"/>
    <p:sldId id="267" r:id="rId20"/>
    <p:sldId id="268" r:id="rId21"/>
    <p:sldId id="313" r:id="rId22"/>
    <p:sldId id="269" r:id="rId23"/>
    <p:sldId id="270" r:id="rId24"/>
    <p:sldId id="298" r:id="rId25"/>
    <p:sldId id="272" r:id="rId26"/>
    <p:sldId id="271" r:id="rId27"/>
    <p:sldId id="314" r:id="rId28"/>
    <p:sldId id="273" r:id="rId29"/>
    <p:sldId id="274" r:id="rId30"/>
    <p:sldId id="315" r:id="rId31"/>
    <p:sldId id="275" r:id="rId32"/>
    <p:sldId id="276" r:id="rId33"/>
    <p:sldId id="299" r:id="rId34"/>
    <p:sldId id="277" r:id="rId35"/>
    <p:sldId id="278" r:id="rId36"/>
    <p:sldId id="316" r:id="rId37"/>
    <p:sldId id="279" r:id="rId38"/>
    <p:sldId id="280" r:id="rId39"/>
    <p:sldId id="317" r:id="rId40"/>
    <p:sldId id="281" r:id="rId41"/>
    <p:sldId id="282" r:id="rId42"/>
    <p:sldId id="318" r:id="rId43"/>
    <p:sldId id="283" r:id="rId44"/>
    <p:sldId id="284" r:id="rId45"/>
    <p:sldId id="319" r:id="rId46"/>
    <p:sldId id="286" r:id="rId47"/>
    <p:sldId id="285" r:id="rId48"/>
    <p:sldId id="320" r:id="rId49"/>
    <p:sldId id="287" r:id="rId50"/>
    <p:sldId id="288" r:id="rId51"/>
    <p:sldId id="300" r:id="rId52"/>
    <p:sldId id="289" r:id="rId53"/>
    <p:sldId id="290" r:id="rId54"/>
    <p:sldId id="321" r:id="rId55"/>
    <p:sldId id="291" r:id="rId56"/>
    <p:sldId id="292" r:id="rId57"/>
    <p:sldId id="322" r:id="rId58"/>
    <p:sldId id="293" r:id="rId59"/>
    <p:sldId id="294" r:id="rId60"/>
    <p:sldId id="302" r:id="rId61"/>
    <p:sldId id="303" r:id="rId62"/>
    <p:sldId id="304" r:id="rId63"/>
    <p:sldId id="307" r:id="rId64"/>
    <p:sldId id="30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D1546-4A0E-418A-BDF8-38991121B6E5}" v="57" dt="2019-10-13T21:13:12.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86" d="100"/>
          <a:sy n="86" d="100"/>
        </p:scale>
        <p:origin x="48" y="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316711-A03A-4355-AF01-C47157F3BDED}" type="datetimeFigureOut">
              <a:rPr lang="en-US" smtClean="0"/>
              <a:t>10/22/2019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8D051D-5253-49BD-BA40-FF3FFF3F346D}" type="slidenum">
              <a:rPr lang="en-US" smtClean="0"/>
              <a:t>‹#›</a:t>
            </a:fld>
            <a:endParaRPr lang="en-US"/>
          </a:p>
        </p:txBody>
      </p:sp>
    </p:spTree>
    <p:extLst>
      <p:ext uri="{BB962C8B-B14F-4D97-AF65-F5344CB8AC3E}">
        <p14:creationId xmlns:p14="http://schemas.microsoft.com/office/powerpoint/2010/main" val="1302386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6A3BD-56B2-4240-9927-090540F1F4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3F94B2-4235-4BDE-8DC2-6BAA9A8529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9D67C2-2518-4BC2-9FBD-A6AB5FB3261A}"/>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D55A7933-269C-44AF-AE90-0453672992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1EEEB-4935-4FBB-A4FA-D2D44823D4FD}"/>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1507708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DD9A-9D8A-4A2E-B72A-8B285C7790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FC5F10-F8B2-4F94-BCE9-0CB3622727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34BD6C-9E82-4B31-9517-F16C0A25D9EB}"/>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A013501A-2773-47AA-B9C5-88FA2AC020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D4B227-46FD-4A10-B7C3-2AA4D82FEFB3}"/>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173257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A959B-8F35-473B-8C05-1467D2721D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5118F6-DFB9-499E-8FA1-EAF1019B7C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AFFF7-E325-4267-8A31-BBC5E6DF0A09}"/>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DA94B34E-3270-4C03-9113-AD46263408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F45279-5FE9-4B2B-9D86-57D1E98D4947}"/>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272231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7A52-0EAC-40A2-A3DF-16CCFAB3D8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E50B07-609B-464C-BC43-5BCAC5821F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77EB4B-38F5-4609-8FDF-B53FFF430242}"/>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F2B2CDBB-3F56-472D-9265-F77E407B3F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F7C95F-3D20-4AD2-B3C6-B5B47998E3BB}"/>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2122035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0244-3F00-452A-A244-C470DC84A3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72FE66-EB7E-415C-8205-FFF3B22127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999694-DC8A-47FB-877C-46FC5962CB42}"/>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49F949A0-C44A-4934-A287-28E52A98C7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8FF3E0-53E3-46D0-BE03-6B4FBCD1CF4C}"/>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2728732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1E67-39A3-4973-962E-1F6021E802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0376E7-D504-48DA-A8B1-1DA709D734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DB928B-1E9A-4BA6-8486-15D304F7D4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7D2321-C2B8-48E2-B83F-BDE0D4F83C7C}"/>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6" name="Footer Placeholder 5">
            <a:extLst>
              <a:ext uri="{FF2B5EF4-FFF2-40B4-BE49-F238E27FC236}">
                <a16:creationId xmlns:a16="http://schemas.microsoft.com/office/drawing/2014/main" id="{3774A913-EE30-4B71-831D-CD99276E8D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9D0406-276B-4439-B0BE-C8E61E54A640}"/>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2080479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159C9-59C4-4E0D-B0AE-D9D7E47A9E0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CA302B-E922-4905-A740-3444504F23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94250A-15CC-4B82-9D46-3A5875DE2E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9ACF42-0A7E-4127-956E-BFA0422CDE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6E8E3D-2090-414B-9C8B-E5105B7DFC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D2BFC-81A8-4575-BEB8-359593D407D5}"/>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8" name="Footer Placeholder 7">
            <a:extLst>
              <a:ext uri="{FF2B5EF4-FFF2-40B4-BE49-F238E27FC236}">
                <a16:creationId xmlns:a16="http://schemas.microsoft.com/office/drawing/2014/main" id="{BACA6D5E-07D3-453E-A709-21E8FB8EFA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A12D3A-EBDA-4267-99CA-2C85E82AFF80}"/>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420949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376A-3055-4DD8-9CE9-5D724582E6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989815-1821-4B5B-AD3A-B2CE64FC4503}"/>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4" name="Footer Placeholder 3">
            <a:extLst>
              <a:ext uri="{FF2B5EF4-FFF2-40B4-BE49-F238E27FC236}">
                <a16:creationId xmlns:a16="http://schemas.microsoft.com/office/drawing/2014/main" id="{869AEB14-7B98-4A04-B6DC-8F93A7FCBA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76D975-B022-42FE-AC80-7E1BF5E897F0}"/>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336566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406E09-BF7C-4B88-A8DD-2E9922FD01B5}"/>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3" name="Footer Placeholder 2">
            <a:extLst>
              <a:ext uri="{FF2B5EF4-FFF2-40B4-BE49-F238E27FC236}">
                <a16:creationId xmlns:a16="http://schemas.microsoft.com/office/drawing/2014/main" id="{00FF910A-52E2-44D8-B017-40FA5C8383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E6CFF3-F7AF-48F1-91FF-4A8C547812ED}"/>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3152485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39CA-5B9E-4F12-BB3B-AE2D241D48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CCE041-BF4A-4112-A780-969982CD8A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ACDC14-E184-4821-886B-19F09D8CC8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6EAC0-21B3-4A0B-B318-1515E21D8883}"/>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6" name="Footer Placeholder 5">
            <a:extLst>
              <a:ext uri="{FF2B5EF4-FFF2-40B4-BE49-F238E27FC236}">
                <a16:creationId xmlns:a16="http://schemas.microsoft.com/office/drawing/2014/main" id="{2571C349-D944-4983-9FE9-A87B7A1E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F0F1A9-9CC0-4003-9D0D-D2861C9FA6E2}"/>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192937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DD16B-97B9-4124-B83F-99562BD0EF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76E80F-3073-4A0E-B0BC-A4B5F22F0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EA1916-C1B3-4A00-ADEA-ED3982AA8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1CEF68-BECD-47AD-91A7-D0444C25238F}"/>
              </a:ext>
            </a:extLst>
          </p:cNvPr>
          <p:cNvSpPr>
            <a:spLocks noGrp="1"/>
          </p:cNvSpPr>
          <p:nvPr>
            <p:ph type="dt" sz="half" idx="10"/>
          </p:nvPr>
        </p:nvSpPr>
        <p:spPr/>
        <p:txBody>
          <a:bodyPr/>
          <a:lstStyle/>
          <a:p>
            <a:fld id="{D5B07BB1-1051-4BA5-BD5E-A7D09E4FAC8A}" type="datetimeFigureOut">
              <a:rPr lang="en-US" smtClean="0"/>
              <a:t>10/22/2019</a:t>
            </a:fld>
            <a:endParaRPr lang="en-US"/>
          </a:p>
        </p:txBody>
      </p:sp>
      <p:sp>
        <p:nvSpPr>
          <p:cNvPr id="6" name="Footer Placeholder 5">
            <a:extLst>
              <a:ext uri="{FF2B5EF4-FFF2-40B4-BE49-F238E27FC236}">
                <a16:creationId xmlns:a16="http://schemas.microsoft.com/office/drawing/2014/main" id="{C34D0354-8B8C-4789-97C3-B14C024576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D4A59B-AD77-4415-B20A-34BC27FBC916}"/>
              </a:ext>
            </a:extLst>
          </p:cNvPr>
          <p:cNvSpPr>
            <a:spLocks noGrp="1"/>
          </p:cNvSpPr>
          <p:nvPr>
            <p:ph type="sldNum" sz="quarter" idx="12"/>
          </p:nvPr>
        </p:nvSpPr>
        <p:spPr/>
        <p:txBody>
          <a:bodyPr/>
          <a:lstStyle/>
          <a:p>
            <a:fld id="{CFB1915C-7BAF-469A-A346-F14AEBD08B6B}" type="slidenum">
              <a:rPr lang="en-US" smtClean="0"/>
              <a:t>‹#›</a:t>
            </a:fld>
            <a:endParaRPr lang="en-US"/>
          </a:p>
        </p:txBody>
      </p:sp>
    </p:spTree>
    <p:extLst>
      <p:ext uri="{BB962C8B-B14F-4D97-AF65-F5344CB8AC3E}">
        <p14:creationId xmlns:p14="http://schemas.microsoft.com/office/powerpoint/2010/main" val="3859964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1FA14E-8FDF-44C8-8277-A75EEEBEB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30D001-392C-4ABD-98BA-F6FAC48BBC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8250D0-1A32-408E-B8B9-E5119B87E8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07BB1-1051-4BA5-BD5E-A7D09E4FAC8A}" type="datetimeFigureOut">
              <a:rPr lang="en-US" smtClean="0"/>
              <a:t>10/22/2019</a:t>
            </a:fld>
            <a:endParaRPr lang="en-US"/>
          </a:p>
        </p:txBody>
      </p:sp>
      <p:sp>
        <p:nvSpPr>
          <p:cNvPr id="5" name="Footer Placeholder 4">
            <a:extLst>
              <a:ext uri="{FF2B5EF4-FFF2-40B4-BE49-F238E27FC236}">
                <a16:creationId xmlns:a16="http://schemas.microsoft.com/office/drawing/2014/main" id="{734D5138-1B44-4D9D-BC10-3C36ABCA9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5D9D5E-DF04-4975-B0F0-213EF7EC40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915C-7BAF-469A-A346-F14AEBD08B6B}" type="slidenum">
              <a:rPr lang="en-US" smtClean="0"/>
              <a:t>‹#›</a:t>
            </a:fld>
            <a:endParaRPr lang="en-US"/>
          </a:p>
        </p:txBody>
      </p:sp>
    </p:spTree>
    <p:extLst>
      <p:ext uri="{BB962C8B-B14F-4D97-AF65-F5344CB8AC3E}">
        <p14:creationId xmlns:p14="http://schemas.microsoft.com/office/powerpoint/2010/main" val="129193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en.wikipedia.org/wiki/Anatomical_terms_of_motion" TargetMode="External"/><Relationship Id="rId4" Type="http://schemas.openxmlformats.org/officeDocument/2006/relationships/hyperlink" Target="https://en.wikipedia.org/wiki/Nerv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en.wikipedia.org/wiki/Anatomical_terms_of_motion" TargetMode="External"/><Relationship Id="rId4" Type="http://schemas.openxmlformats.org/officeDocument/2006/relationships/hyperlink" Target="https://en.wikipedia.org/wiki/Nerve"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en.wikipedia.org/wiki/Anatomical_terms_of_motion" TargetMode="External"/><Relationship Id="rId4" Type="http://schemas.openxmlformats.org/officeDocument/2006/relationships/hyperlink" Target="https://en.wikipedia.org/wiki/Nerv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7" Type="http://schemas.openxmlformats.org/officeDocument/2006/relationships/hyperlink" Target="https://en.wikipedia.org/wiki/Antagonist_(muscle)"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7" Type="http://schemas.openxmlformats.org/officeDocument/2006/relationships/hyperlink" Target="https://en.wikipedia.org/wiki/Antagonist_(muscle)"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en.wikipedia.org/wiki/Anatomical_terms_of_motion" TargetMode="External"/><Relationship Id="rId4" Type="http://schemas.openxmlformats.org/officeDocument/2006/relationships/hyperlink" Target="https://en.wikipedia.org/wiki/Nerve"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7" Type="http://schemas.openxmlformats.org/officeDocument/2006/relationships/hyperlink" Target="https://en.wikipedia.org/wiki/Antagonist_(muscle)"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Anatomical_terms_of_muscle#Insertion_and_origin"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en.wikipedia.org/wiki/Anatomical_terms_of_motion" TargetMode="External"/><Relationship Id="rId5" Type="http://schemas.openxmlformats.org/officeDocument/2006/relationships/hyperlink" Target="https://en.wikipedia.org/wiki/Nerve" TargetMode="External"/><Relationship Id="rId4" Type="http://schemas.openxmlformats.org/officeDocument/2006/relationships/hyperlink" Target="https://en.wikipedia.org/wiki/Artery"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EEEF0-6755-4BC7-96C8-7E48F9D7E578}"/>
              </a:ext>
            </a:extLst>
          </p:cNvPr>
          <p:cNvSpPr>
            <a:spLocks noGrp="1"/>
          </p:cNvSpPr>
          <p:nvPr>
            <p:ph type="ctrTitle"/>
          </p:nvPr>
        </p:nvSpPr>
        <p:spPr/>
        <p:txBody>
          <a:bodyPr/>
          <a:lstStyle/>
          <a:p>
            <a:r>
              <a:rPr lang="en-US" dirty="0"/>
              <a:t>Botox Facial Anatomy</a:t>
            </a:r>
          </a:p>
        </p:txBody>
      </p:sp>
      <p:sp>
        <p:nvSpPr>
          <p:cNvPr id="3" name="Subtitle 2">
            <a:extLst>
              <a:ext uri="{FF2B5EF4-FFF2-40B4-BE49-F238E27FC236}">
                <a16:creationId xmlns:a16="http://schemas.microsoft.com/office/drawing/2014/main" id="{18C96825-4948-4F93-840A-5BE947A35CB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00974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Corrugator </a:t>
            </a:r>
            <a:r>
              <a:rPr lang="en-US" dirty="0" err="1">
                <a:solidFill>
                  <a:srgbClr val="FF0000"/>
                </a:solidFill>
                <a:latin typeface="Aharoni" panose="02010803020104030203" pitchFamily="2" charset="-79"/>
                <a:cs typeface="Aharoni" panose="02010803020104030203" pitchFamily="2" charset="-79"/>
              </a:rPr>
              <a:t>Supercilli</a:t>
            </a:r>
            <a:endParaRPr lang="en-US" dirty="0">
              <a:solidFill>
                <a:srgbClr val="FF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9458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Corrugator </a:t>
            </a:r>
            <a:r>
              <a:rPr lang="en-US" dirty="0" err="1">
                <a:solidFill>
                  <a:srgbClr val="FF0000"/>
                </a:solidFill>
                <a:latin typeface="Aharoni" panose="02010803020104030203" pitchFamily="2" charset="-79"/>
                <a:cs typeface="Aharoni" panose="02010803020104030203" pitchFamily="2" charset="-79"/>
              </a:rPr>
              <a:t>Supercilli</a:t>
            </a:r>
            <a:endParaRPr lang="en-US" dirty="0">
              <a:solidFill>
                <a:srgbClr val="FF0000"/>
              </a:solidFill>
              <a:latin typeface="Aharoni" panose="02010803020104030203" pitchFamily="2" charset="-79"/>
              <a:cs typeface="Aharoni" panose="02010803020104030203" pitchFamily="2" charset="-79"/>
            </a:endParaRPr>
          </a:p>
        </p:txBody>
      </p:sp>
      <p:graphicFrame>
        <p:nvGraphicFramePr>
          <p:cNvPr id="2" name="Table 1">
            <a:extLst>
              <a:ext uri="{FF2B5EF4-FFF2-40B4-BE49-F238E27FC236}">
                <a16:creationId xmlns:a16="http://schemas.microsoft.com/office/drawing/2014/main" id="{BF61CA81-E4B3-4457-93B3-F6849BEF449E}"/>
              </a:ext>
            </a:extLst>
          </p:cNvPr>
          <p:cNvGraphicFramePr>
            <a:graphicFrameLocks noGrp="1"/>
          </p:cNvGraphicFramePr>
          <p:nvPr/>
        </p:nvGraphicFramePr>
        <p:xfrm>
          <a:off x="7847215" y="37308"/>
          <a:ext cx="4200698" cy="2369573"/>
        </p:xfrm>
        <a:graphic>
          <a:graphicData uri="http://schemas.openxmlformats.org/drawingml/2006/table">
            <a:tbl>
              <a:tblPr/>
              <a:tblGrid>
                <a:gridCol w="991985">
                  <a:extLst>
                    <a:ext uri="{9D8B030D-6E8A-4147-A177-3AD203B41FA5}">
                      <a16:colId xmlns:a16="http://schemas.microsoft.com/office/drawing/2014/main" val="3681115167"/>
                    </a:ext>
                  </a:extLst>
                </a:gridCol>
                <a:gridCol w="3208713">
                  <a:extLst>
                    <a:ext uri="{9D8B030D-6E8A-4147-A177-3AD203B41FA5}">
                      <a16:colId xmlns:a16="http://schemas.microsoft.com/office/drawing/2014/main" val="4125230729"/>
                    </a:ext>
                  </a:extLst>
                </a:gridCol>
              </a:tblGrid>
              <a:tr h="354082">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Supraorbital ridge ( </a:t>
                      </a:r>
                      <a:r>
                        <a:rPr lang="en-US" sz="1600" u="none" strike="noStrike" dirty="0" err="1">
                          <a:solidFill>
                            <a:schemeClr val="tx1"/>
                          </a:solidFill>
                          <a:effectLst/>
                        </a:rPr>
                        <a:t>Superciliary</a:t>
                      </a:r>
                      <a:r>
                        <a:rPr lang="en-US" sz="1600" u="none" strike="noStrike" dirty="0">
                          <a:solidFill>
                            <a:schemeClr val="tx1"/>
                          </a:solidFill>
                          <a:effectLst/>
                        </a:rPr>
                        <a:t> arches )</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154505218"/>
                  </a:ext>
                </a:extLst>
              </a:tr>
              <a:tr h="503169">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Forehead</a:t>
                      </a:r>
                      <a:r>
                        <a:rPr lang="en-US" sz="1600" dirty="0">
                          <a:solidFill>
                            <a:schemeClr val="tx1"/>
                          </a:solidFill>
                          <a:effectLst/>
                        </a:rPr>
                        <a:t> skin, near </a:t>
                      </a:r>
                      <a:r>
                        <a:rPr lang="en-US" sz="1600" u="none" strike="noStrike" dirty="0">
                          <a:solidFill>
                            <a:schemeClr val="tx1"/>
                          </a:solidFill>
                          <a:effectLst/>
                        </a:rPr>
                        <a:t>eyebrow</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697338612"/>
                  </a:ext>
                </a:extLst>
              </a:tr>
              <a:tr h="354082">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Ophthalmic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396984957"/>
                  </a:ext>
                </a:extLst>
              </a:tr>
              <a:tr h="354082">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Temporal Branch of 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5014868"/>
                  </a:ext>
                </a:extLst>
              </a:tr>
              <a:tr h="503169">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Wrinkles forehead</a:t>
                      </a:r>
                    </a:p>
                    <a:p>
                      <a:pPr algn="l" fontAlgn="t"/>
                      <a:r>
                        <a:rPr lang="en-US" sz="1600" dirty="0">
                          <a:solidFill>
                            <a:schemeClr val="tx1"/>
                          </a:solidFill>
                          <a:effectLst/>
                        </a:rPr>
                        <a:t>Brow Depressor</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14963683"/>
                  </a:ext>
                </a:extLst>
              </a:tr>
            </a:tbl>
          </a:graphicData>
        </a:graphic>
      </p:graphicFrame>
    </p:spTree>
    <p:extLst>
      <p:ext uri="{BB962C8B-B14F-4D97-AF65-F5344CB8AC3E}">
        <p14:creationId xmlns:p14="http://schemas.microsoft.com/office/powerpoint/2010/main" val="2309934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2" name="TextBox 1">
            <a:extLst>
              <a:ext uri="{FF2B5EF4-FFF2-40B4-BE49-F238E27FC236}">
                <a16:creationId xmlns:a16="http://schemas.microsoft.com/office/drawing/2014/main" id="{EABD6609-BF6E-4DC8-87BC-98110554EA20}"/>
              </a:ext>
            </a:extLst>
          </p:cNvPr>
          <p:cNvSpPr txBox="1"/>
          <p:nvPr/>
        </p:nvSpPr>
        <p:spPr>
          <a:xfrm>
            <a:off x="0" y="2969497"/>
            <a:ext cx="2443942" cy="1477328"/>
          </a:xfrm>
          <a:prstGeom prst="rect">
            <a:avLst/>
          </a:prstGeom>
          <a:noFill/>
        </p:spPr>
        <p:txBody>
          <a:bodyPr wrap="square" rtlCol="0">
            <a:spAutoFit/>
          </a:bodyPr>
          <a:lstStyle/>
          <a:p>
            <a:r>
              <a:rPr lang="en-US" dirty="0"/>
              <a:t>Glabella </a:t>
            </a:r>
          </a:p>
          <a:p>
            <a:r>
              <a:rPr lang="en-US" dirty="0"/>
              <a:t>(Procerus &amp; Corrugator)</a:t>
            </a:r>
          </a:p>
          <a:p>
            <a:endParaRPr lang="en-US" dirty="0"/>
          </a:p>
          <a:p>
            <a:r>
              <a:rPr lang="en-US" dirty="0"/>
              <a:t>“Frown Lines”</a:t>
            </a:r>
          </a:p>
          <a:p>
            <a:r>
              <a:rPr lang="en-US" dirty="0"/>
              <a:t>10-25 units</a:t>
            </a:r>
          </a:p>
        </p:txBody>
      </p:sp>
      <p:sp>
        <p:nvSpPr>
          <p:cNvPr id="4" name="Star: 5 Points 3">
            <a:extLst>
              <a:ext uri="{FF2B5EF4-FFF2-40B4-BE49-F238E27FC236}">
                <a16:creationId xmlns:a16="http://schemas.microsoft.com/office/drawing/2014/main" id="{306DC99D-039A-4F25-8D37-D7101B9FE5C5}"/>
              </a:ext>
            </a:extLst>
          </p:cNvPr>
          <p:cNvSpPr/>
          <p:nvPr/>
        </p:nvSpPr>
        <p:spPr>
          <a:xfrm>
            <a:off x="5117984" y="2413044"/>
            <a:ext cx="224058" cy="2119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81D05382-893D-451E-A66A-D4367BEC0CC1}"/>
              </a:ext>
            </a:extLst>
          </p:cNvPr>
          <p:cNvSpPr/>
          <p:nvPr/>
        </p:nvSpPr>
        <p:spPr>
          <a:xfrm>
            <a:off x="4727397" y="2334352"/>
            <a:ext cx="224058" cy="2119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813867EC-1D0F-4A3E-91C1-5DB09D9B0B1F}"/>
              </a:ext>
            </a:extLst>
          </p:cNvPr>
          <p:cNvSpPr/>
          <p:nvPr/>
        </p:nvSpPr>
        <p:spPr>
          <a:xfrm>
            <a:off x="5467162" y="2285064"/>
            <a:ext cx="224058" cy="2119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B56FC1B7-6EDE-40C7-9ADF-537CDA8FF27A}"/>
              </a:ext>
            </a:extLst>
          </p:cNvPr>
          <p:cNvSpPr/>
          <p:nvPr/>
        </p:nvSpPr>
        <p:spPr>
          <a:xfrm>
            <a:off x="5691220" y="1976290"/>
            <a:ext cx="224058" cy="2119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DD7073CF-CC25-4A3F-8B77-9FE07D207210}"/>
              </a:ext>
            </a:extLst>
          </p:cNvPr>
          <p:cNvSpPr/>
          <p:nvPr/>
        </p:nvSpPr>
        <p:spPr>
          <a:xfrm>
            <a:off x="4435031" y="1976290"/>
            <a:ext cx="224058" cy="2119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5290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2852202"/>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3246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a:t>
            </a:r>
            <a:r>
              <a:rPr lang="en-US" dirty="0" err="1">
                <a:solidFill>
                  <a:srgbClr val="FF0000"/>
                </a:solidFill>
                <a:latin typeface="Aharoni" panose="02010803020104030203" pitchFamily="2" charset="-79"/>
                <a:cs typeface="Aharoni" panose="02010803020104030203" pitchFamily="2" charset="-79"/>
              </a:rPr>
              <a:t>Supercilli</a:t>
            </a:r>
            <a:endParaRPr lang="en-US" dirty="0">
              <a:solidFill>
                <a:srgbClr val="FF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876831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a:t>
            </a:r>
            <a:r>
              <a:rPr lang="en-US" dirty="0" err="1">
                <a:solidFill>
                  <a:srgbClr val="FF0000"/>
                </a:solidFill>
                <a:latin typeface="Aharoni" panose="02010803020104030203" pitchFamily="2" charset="-79"/>
                <a:cs typeface="Aharoni" panose="02010803020104030203" pitchFamily="2" charset="-79"/>
              </a:rPr>
              <a:t>Supercilli</a:t>
            </a:r>
            <a:endParaRPr lang="en-US" dirty="0">
              <a:solidFill>
                <a:srgbClr val="FF0000"/>
              </a:solidFill>
              <a:latin typeface="Aharoni" panose="02010803020104030203" pitchFamily="2" charset="-79"/>
              <a:cs typeface="Aharoni" panose="02010803020104030203" pitchFamily="2" charset="-79"/>
            </a:endParaRPr>
          </a:p>
        </p:txBody>
      </p:sp>
      <p:graphicFrame>
        <p:nvGraphicFramePr>
          <p:cNvPr id="2" name="Table 1">
            <a:extLst>
              <a:ext uri="{FF2B5EF4-FFF2-40B4-BE49-F238E27FC236}">
                <a16:creationId xmlns:a16="http://schemas.microsoft.com/office/drawing/2014/main" id="{42976441-5081-4A33-B3B6-24B0D6DAFD94}"/>
              </a:ext>
            </a:extLst>
          </p:cNvPr>
          <p:cNvGraphicFramePr>
            <a:graphicFrameLocks noGrp="1"/>
          </p:cNvGraphicFramePr>
          <p:nvPr/>
        </p:nvGraphicFramePr>
        <p:xfrm>
          <a:off x="7254240" y="132648"/>
          <a:ext cx="4872158" cy="1463040"/>
        </p:xfrm>
        <a:graphic>
          <a:graphicData uri="http://schemas.openxmlformats.org/drawingml/2006/table">
            <a:tbl>
              <a:tblPr/>
              <a:tblGrid>
                <a:gridCol w="1224742">
                  <a:extLst>
                    <a:ext uri="{9D8B030D-6E8A-4147-A177-3AD203B41FA5}">
                      <a16:colId xmlns:a16="http://schemas.microsoft.com/office/drawing/2014/main" val="3956992617"/>
                    </a:ext>
                  </a:extLst>
                </a:gridCol>
                <a:gridCol w="3647416">
                  <a:extLst>
                    <a:ext uri="{9D8B030D-6E8A-4147-A177-3AD203B41FA5}">
                      <a16:colId xmlns:a16="http://schemas.microsoft.com/office/drawing/2014/main" val="1991529046"/>
                    </a:ext>
                  </a:extLst>
                </a:gridCol>
              </a:tblGrid>
              <a:tr h="0">
                <a:tc>
                  <a:txBody>
                    <a:bodyPr/>
                    <a:lstStyle/>
                    <a:p>
                      <a:pPr algn="l" fontAlgn="t"/>
                      <a:r>
                        <a:rPr lang="en-US"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a:solidFill>
                            <a:schemeClr val="tx1"/>
                          </a:solidFill>
                          <a:effectLst/>
                        </a:rPr>
                        <a:t>Medial orbital rim</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629881261"/>
                  </a:ext>
                </a:extLst>
              </a:tr>
              <a:tr h="0">
                <a:tc>
                  <a:txBody>
                    <a:bodyPr/>
                    <a:lstStyle/>
                    <a:p>
                      <a:pPr algn="l" fontAlgn="t"/>
                      <a:r>
                        <a:rPr lang="en-US"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a:solidFill>
                            <a:schemeClr val="tx1"/>
                          </a:solidFill>
                          <a:effectLst/>
                        </a:rPr>
                        <a:t>Medial aspect of bony orbit</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533052702"/>
                  </a:ext>
                </a:extLst>
              </a:tr>
              <a:tr h="0">
                <a:tc>
                  <a:txBody>
                    <a:bodyPr/>
                    <a:lstStyle/>
                    <a:p>
                      <a:pPr algn="l" fontAlgn="t"/>
                      <a:r>
                        <a:rPr lang="en-US" u="none" strike="noStrike">
                          <a:solidFill>
                            <a:schemeClr val="tx1"/>
                          </a:solidFill>
                          <a:effectLst/>
                          <a:hlinkClick r:id="rId4" tooltip="Nerve">
                            <a:extLst>
                              <a:ext uri="{A12FA001-AC4F-418D-AE19-62706E023703}">
                                <ahyp:hlinkClr xmlns:ahyp="http://schemas.microsoft.com/office/drawing/2018/hyperlinkcolor" val="tx"/>
                              </a:ext>
                            </a:extLst>
                          </a:hlinkClick>
                        </a:rPr>
                        <a:t>Nerve</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Temporal Branch of Facial nerve</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905398706"/>
                  </a:ext>
                </a:extLst>
              </a:tr>
              <a:tr h="0">
                <a:tc>
                  <a:txBody>
                    <a:bodyPr/>
                    <a:lstStyle/>
                    <a:p>
                      <a:pPr algn="l" fontAlgn="t"/>
                      <a:r>
                        <a:rPr lang="en-US" u="none" strike="noStrike">
                          <a:solidFill>
                            <a:schemeClr val="tx1"/>
                          </a:solidFill>
                          <a:effectLst/>
                          <a:hlinkClick r:id="rId5" tooltip="Anatomical terms of motion">
                            <a:extLst>
                              <a:ext uri="{A12FA001-AC4F-418D-AE19-62706E023703}">
                                <ahyp:hlinkClr xmlns:ahyp="http://schemas.microsoft.com/office/drawing/2018/hyperlinkcolor" val="tx"/>
                              </a:ext>
                            </a:extLst>
                          </a:hlinkClick>
                        </a:rPr>
                        <a:t>Actions</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dirty="0">
                          <a:solidFill>
                            <a:schemeClr val="tx1"/>
                          </a:solidFill>
                          <a:effectLst/>
                        </a:rPr>
                        <a:t>Depression of eyebrow</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580928759"/>
                  </a:ext>
                </a:extLst>
              </a:tr>
            </a:tbl>
          </a:graphicData>
        </a:graphic>
      </p:graphicFrame>
    </p:spTree>
    <p:extLst>
      <p:ext uri="{BB962C8B-B14F-4D97-AF65-F5344CB8AC3E}">
        <p14:creationId xmlns:p14="http://schemas.microsoft.com/office/powerpoint/2010/main" val="2516914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3184810"/>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78717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Nasalis</a:t>
            </a:r>
          </a:p>
        </p:txBody>
      </p:sp>
    </p:spTree>
    <p:extLst>
      <p:ext uri="{BB962C8B-B14F-4D97-AF65-F5344CB8AC3E}">
        <p14:creationId xmlns:p14="http://schemas.microsoft.com/office/powerpoint/2010/main" val="930322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Nasalis</a:t>
            </a:r>
          </a:p>
        </p:txBody>
      </p:sp>
      <p:sp>
        <p:nvSpPr>
          <p:cNvPr id="2" name="TextBox 1">
            <a:extLst>
              <a:ext uri="{FF2B5EF4-FFF2-40B4-BE49-F238E27FC236}">
                <a16:creationId xmlns:a16="http://schemas.microsoft.com/office/drawing/2014/main" id="{257E3E79-4AB8-443F-A5C9-69A579B27936}"/>
              </a:ext>
            </a:extLst>
          </p:cNvPr>
          <p:cNvSpPr txBox="1"/>
          <p:nvPr/>
        </p:nvSpPr>
        <p:spPr>
          <a:xfrm>
            <a:off x="400681" y="3566766"/>
            <a:ext cx="2036135" cy="1477328"/>
          </a:xfrm>
          <a:prstGeom prst="rect">
            <a:avLst/>
          </a:prstGeom>
          <a:noFill/>
        </p:spPr>
        <p:txBody>
          <a:bodyPr wrap="none" rtlCol="0">
            <a:spAutoFit/>
          </a:bodyPr>
          <a:lstStyle/>
          <a:p>
            <a:r>
              <a:rPr lang="en-US" dirty="0"/>
              <a:t>“Bunny Lines”</a:t>
            </a:r>
          </a:p>
          <a:p>
            <a:r>
              <a:rPr lang="en-US" dirty="0"/>
              <a:t>5-10 units</a:t>
            </a:r>
          </a:p>
          <a:p>
            <a:endParaRPr lang="en-US" dirty="0"/>
          </a:p>
          <a:p>
            <a:r>
              <a:rPr lang="en-US" dirty="0"/>
              <a:t>Superficial injection</a:t>
            </a:r>
          </a:p>
          <a:p>
            <a:r>
              <a:rPr lang="en-US" dirty="0"/>
              <a:t>At wrinkles</a:t>
            </a:r>
          </a:p>
        </p:txBody>
      </p:sp>
      <p:graphicFrame>
        <p:nvGraphicFramePr>
          <p:cNvPr id="4" name="Table 3">
            <a:extLst>
              <a:ext uri="{FF2B5EF4-FFF2-40B4-BE49-F238E27FC236}">
                <a16:creationId xmlns:a16="http://schemas.microsoft.com/office/drawing/2014/main" id="{0AD2874D-B918-4B20-9A42-A5D1EBEC1CE7}"/>
              </a:ext>
            </a:extLst>
          </p:cNvPr>
          <p:cNvGraphicFramePr>
            <a:graphicFrameLocks noGrp="1"/>
          </p:cNvGraphicFramePr>
          <p:nvPr>
            <p:extLst>
              <p:ext uri="{D42A27DB-BD31-4B8C-83A1-F6EECF244321}">
                <p14:modId xmlns:p14="http://schemas.microsoft.com/office/powerpoint/2010/main" val="2003859948"/>
              </p:ext>
            </p:extLst>
          </p:nvPr>
        </p:nvGraphicFramePr>
        <p:xfrm>
          <a:off x="7060275" y="56627"/>
          <a:ext cx="4997336" cy="2110147"/>
        </p:xfrm>
        <a:graphic>
          <a:graphicData uri="http://schemas.openxmlformats.org/drawingml/2006/table">
            <a:tbl>
              <a:tblPr/>
              <a:tblGrid>
                <a:gridCol w="975361">
                  <a:extLst>
                    <a:ext uri="{9D8B030D-6E8A-4147-A177-3AD203B41FA5}">
                      <a16:colId xmlns:a16="http://schemas.microsoft.com/office/drawing/2014/main" val="3006130334"/>
                    </a:ext>
                  </a:extLst>
                </a:gridCol>
                <a:gridCol w="4021975">
                  <a:extLst>
                    <a:ext uri="{9D8B030D-6E8A-4147-A177-3AD203B41FA5}">
                      <a16:colId xmlns:a16="http://schemas.microsoft.com/office/drawing/2014/main" val="2022832309"/>
                    </a:ext>
                  </a:extLst>
                </a:gridCol>
              </a:tblGrid>
              <a:tr h="366982">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Maxilla</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51724031"/>
                  </a:ext>
                </a:extLst>
              </a:tr>
              <a:tr h="366982">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Nasal bone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765015533"/>
                  </a:ext>
                </a:extLst>
              </a:tr>
              <a:tr h="366982">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Superior labial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940839617"/>
                  </a:ext>
                </a:extLst>
              </a:tr>
              <a:tr h="366982">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Buccal branch of the 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709443887"/>
                  </a:ext>
                </a:extLst>
              </a:tr>
              <a:tr h="642219">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Compresses bridge, depresses tip of nose, elevates corners of </a:t>
                      </a:r>
                      <a:r>
                        <a:rPr lang="en-US" sz="1600" u="none" strike="noStrike" dirty="0">
                          <a:solidFill>
                            <a:schemeClr val="tx1"/>
                          </a:solidFill>
                          <a:effectLst/>
                        </a:rPr>
                        <a:t>nostrils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113812545"/>
                  </a:ext>
                </a:extLst>
              </a:tr>
            </a:tbl>
          </a:graphicData>
        </a:graphic>
      </p:graphicFrame>
      <p:sp>
        <p:nvSpPr>
          <p:cNvPr id="9" name="Star: 5 Points 8">
            <a:extLst>
              <a:ext uri="{FF2B5EF4-FFF2-40B4-BE49-F238E27FC236}">
                <a16:creationId xmlns:a16="http://schemas.microsoft.com/office/drawing/2014/main" id="{AA1B5BBF-52A7-45C7-A20E-AE5E633A1059}"/>
              </a:ext>
            </a:extLst>
          </p:cNvPr>
          <p:cNvSpPr/>
          <p:nvPr/>
        </p:nvSpPr>
        <p:spPr>
          <a:xfrm>
            <a:off x="4998721" y="3204599"/>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549FF854-BC85-4E13-99BD-C4214F8D3AC3}"/>
              </a:ext>
            </a:extLst>
          </p:cNvPr>
          <p:cNvSpPr/>
          <p:nvPr/>
        </p:nvSpPr>
        <p:spPr>
          <a:xfrm>
            <a:off x="5300269" y="3204600"/>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4311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3648733"/>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Tree>
    <p:extLst>
      <p:ext uri="{BB962C8B-B14F-4D97-AF65-F5344CB8AC3E}">
        <p14:creationId xmlns:p14="http://schemas.microsoft.com/office/powerpoint/2010/main" val="2339401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BF19-A387-4027-99B0-80116A58C260}"/>
              </a:ext>
            </a:extLst>
          </p:cNvPr>
          <p:cNvSpPr>
            <a:spLocks noGrp="1"/>
          </p:cNvSpPr>
          <p:nvPr>
            <p:ph type="title"/>
          </p:nvPr>
        </p:nvSpPr>
        <p:spPr/>
        <p:txBody>
          <a:bodyPr/>
          <a:lstStyle/>
          <a:p>
            <a:r>
              <a:rPr lang="en-US" dirty="0"/>
              <a:t>Mechanism of Action</a:t>
            </a:r>
          </a:p>
        </p:txBody>
      </p:sp>
      <p:sp>
        <p:nvSpPr>
          <p:cNvPr id="3" name="Content Placeholder 2">
            <a:extLst>
              <a:ext uri="{FF2B5EF4-FFF2-40B4-BE49-F238E27FC236}">
                <a16:creationId xmlns:a16="http://schemas.microsoft.com/office/drawing/2014/main" id="{C850D0F6-0B28-4A57-818C-4E8822E56715}"/>
              </a:ext>
            </a:extLst>
          </p:cNvPr>
          <p:cNvSpPr>
            <a:spLocks noGrp="1"/>
          </p:cNvSpPr>
          <p:nvPr>
            <p:ph idx="1"/>
          </p:nvPr>
        </p:nvSpPr>
        <p:spPr>
          <a:xfrm>
            <a:off x="365760" y="1825625"/>
            <a:ext cx="11415932" cy="4351338"/>
          </a:xfrm>
        </p:spPr>
        <p:txBody>
          <a:bodyPr/>
          <a:lstStyle/>
          <a:p>
            <a:r>
              <a:rPr lang="en-US" b="1" dirty="0"/>
              <a:t>Botulinum toxin</a:t>
            </a:r>
            <a:r>
              <a:rPr lang="en-US" dirty="0"/>
              <a:t> (</a:t>
            </a:r>
            <a:r>
              <a:rPr lang="en-US" b="1" dirty="0"/>
              <a:t>BTX</a:t>
            </a:r>
            <a:r>
              <a:rPr lang="en-US" dirty="0"/>
              <a:t>) is a neurotoxic protein produced by the bacterium </a:t>
            </a:r>
            <a:r>
              <a:rPr lang="en-US" i="1" dirty="0"/>
              <a:t>Clostridium botulinum</a:t>
            </a:r>
            <a:r>
              <a:rPr lang="en-US" dirty="0"/>
              <a:t> and related species.</a:t>
            </a:r>
            <a:endParaRPr lang="en-US" baseline="30000" dirty="0"/>
          </a:p>
          <a:p>
            <a:r>
              <a:rPr lang="en-US" dirty="0"/>
              <a:t> It prevents the release of the neurotransmitter acetylcholine from axon endings at the neuromuscular junction and thus causes flaccid paralysis.</a:t>
            </a:r>
          </a:p>
        </p:txBody>
      </p:sp>
    </p:spTree>
    <p:extLst>
      <p:ext uri="{BB962C8B-B14F-4D97-AF65-F5344CB8AC3E}">
        <p14:creationId xmlns:p14="http://schemas.microsoft.com/office/powerpoint/2010/main" val="1588520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Zygomaticus Minor</a:t>
            </a:r>
          </a:p>
        </p:txBody>
      </p:sp>
    </p:spTree>
    <p:extLst>
      <p:ext uri="{BB962C8B-B14F-4D97-AF65-F5344CB8AC3E}">
        <p14:creationId xmlns:p14="http://schemas.microsoft.com/office/powerpoint/2010/main" val="2045115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Zygomaticus Minor</a:t>
            </a:r>
          </a:p>
        </p:txBody>
      </p:sp>
      <p:graphicFrame>
        <p:nvGraphicFramePr>
          <p:cNvPr id="2" name="Table 1">
            <a:extLst>
              <a:ext uri="{FF2B5EF4-FFF2-40B4-BE49-F238E27FC236}">
                <a16:creationId xmlns:a16="http://schemas.microsoft.com/office/drawing/2014/main" id="{C07D24EE-C4AB-462F-95C3-3E3235644E3A}"/>
              </a:ext>
            </a:extLst>
          </p:cNvPr>
          <p:cNvGraphicFramePr>
            <a:graphicFrameLocks noGrp="1"/>
          </p:cNvGraphicFramePr>
          <p:nvPr/>
        </p:nvGraphicFramePr>
        <p:xfrm>
          <a:off x="7370618" y="59027"/>
          <a:ext cx="4764578" cy="1828800"/>
        </p:xfrm>
        <a:graphic>
          <a:graphicData uri="http://schemas.openxmlformats.org/drawingml/2006/table">
            <a:tbl>
              <a:tblPr/>
              <a:tblGrid>
                <a:gridCol w="1084025">
                  <a:extLst>
                    <a:ext uri="{9D8B030D-6E8A-4147-A177-3AD203B41FA5}">
                      <a16:colId xmlns:a16="http://schemas.microsoft.com/office/drawing/2014/main" val="1789536862"/>
                    </a:ext>
                  </a:extLst>
                </a:gridCol>
                <a:gridCol w="3680553">
                  <a:extLst>
                    <a:ext uri="{9D8B030D-6E8A-4147-A177-3AD203B41FA5}">
                      <a16:colId xmlns:a16="http://schemas.microsoft.com/office/drawing/2014/main" val="722887835"/>
                    </a:ext>
                  </a:extLst>
                </a:gridCol>
              </a:tblGrid>
              <a:tr h="336963">
                <a:tc>
                  <a:txBody>
                    <a:bodyPr/>
                    <a:lstStyle/>
                    <a:p>
                      <a:pPr algn="l" fontAlgn="t"/>
                      <a:r>
                        <a:rPr lang="en-US" u="sng">
                          <a:solidFill>
                            <a:schemeClr val="tx1"/>
                          </a:solidFill>
                          <a:effectLst/>
                          <a:hlinkClick r:id="rId3">
                            <a:extLst>
                              <a:ext uri="{A12FA001-AC4F-418D-AE19-62706E023703}">
                                <ahyp:hlinkClr xmlns:ahyp="http://schemas.microsoft.com/office/drawing/2018/hyperlinkcolor" val="tx"/>
                              </a:ext>
                            </a:extLst>
                          </a:hlinkClick>
                        </a:rPr>
                        <a:t>Origin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zygomatic bone</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59067923"/>
                  </a:ext>
                </a:extLst>
              </a:tr>
              <a:tr h="336963">
                <a:tc>
                  <a:txBody>
                    <a:bodyPr/>
                    <a:lstStyle/>
                    <a:p>
                      <a:pPr algn="l" fontAlgn="t"/>
                      <a:r>
                        <a:rPr lang="en-US"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dirty="0">
                          <a:solidFill>
                            <a:schemeClr val="tx1"/>
                          </a:solidFill>
                          <a:effectLst/>
                        </a:rPr>
                        <a:t>skin of the </a:t>
                      </a:r>
                      <a:r>
                        <a:rPr lang="en-US" u="none" strike="noStrike" dirty="0">
                          <a:solidFill>
                            <a:schemeClr val="tx1"/>
                          </a:solidFill>
                          <a:effectLst/>
                        </a:rPr>
                        <a:t>upper lip</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322622155"/>
                  </a:ext>
                </a:extLst>
              </a:tr>
              <a:tr h="336963">
                <a:tc>
                  <a:txBody>
                    <a:bodyPr/>
                    <a:lstStyle/>
                    <a:p>
                      <a:pPr algn="l" fontAlgn="t"/>
                      <a:r>
                        <a:rPr lang="en-US"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facial artery</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955440283"/>
                  </a:ext>
                </a:extLst>
              </a:tr>
              <a:tr h="336963">
                <a:tc>
                  <a:txBody>
                    <a:bodyPr/>
                    <a:lstStyle/>
                    <a:p>
                      <a:pPr algn="l" fontAlgn="t"/>
                      <a:r>
                        <a:rPr lang="en-US"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buccal branch</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576291173"/>
                  </a:ext>
                </a:extLst>
              </a:tr>
              <a:tr h="336963">
                <a:tc>
                  <a:txBody>
                    <a:bodyPr/>
                    <a:lstStyle/>
                    <a:p>
                      <a:pPr algn="l" fontAlgn="t"/>
                      <a:r>
                        <a:rPr lang="en-US"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dirty="0">
                          <a:solidFill>
                            <a:schemeClr val="tx1"/>
                          </a:solidFill>
                          <a:effectLst/>
                        </a:rPr>
                        <a:t>elevates </a:t>
                      </a:r>
                      <a:r>
                        <a:rPr lang="en-US" u="none" strike="noStrike" dirty="0">
                          <a:solidFill>
                            <a:schemeClr val="tx1"/>
                          </a:solidFill>
                          <a:effectLst/>
                        </a:rPr>
                        <a:t>upper lip</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97316511"/>
                  </a:ext>
                </a:extLst>
              </a:tr>
            </a:tbl>
          </a:graphicData>
        </a:graphic>
      </p:graphicFrame>
      <p:sp>
        <p:nvSpPr>
          <p:cNvPr id="10" name="TextBox 9">
            <a:extLst>
              <a:ext uri="{FF2B5EF4-FFF2-40B4-BE49-F238E27FC236}">
                <a16:creationId xmlns:a16="http://schemas.microsoft.com/office/drawing/2014/main" id="{821808A9-573B-4A87-871D-FDFF6B1AFEFE}"/>
              </a:ext>
            </a:extLst>
          </p:cNvPr>
          <p:cNvSpPr txBox="1"/>
          <p:nvPr/>
        </p:nvSpPr>
        <p:spPr>
          <a:xfrm>
            <a:off x="594522" y="4018065"/>
            <a:ext cx="1282723" cy="369332"/>
          </a:xfrm>
          <a:prstGeom prst="rect">
            <a:avLst/>
          </a:prstGeom>
          <a:noFill/>
        </p:spPr>
        <p:txBody>
          <a:bodyPr wrap="none" rtlCol="0">
            <a:spAutoFit/>
          </a:bodyPr>
          <a:lstStyle/>
          <a:p>
            <a:r>
              <a:rPr lang="en-US" dirty="0"/>
              <a:t>Don’t Inject</a:t>
            </a:r>
          </a:p>
        </p:txBody>
      </p:sp>
    </p:spTree>
    <p:extLst>
      <p:ext uri="{BB962C8B-B14F-4D97-AF65-F5344CB8AC3E}">
        <p14:creationId xmlns:p14="http://schemas.microsoft.com/office/powerpoint/2010/main" val="3662685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513549" y="3986057"/>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Tree>
    <p:extLst>
      <p:ext uri="{BB962C8B-B14F-4D97-AF65-F5344CB8AC3E}">
        <p14:creationId xmlns:p14="http://schemas.microsoft.com/office/powerpoint/2010/main" val="4039024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Orbicularis </a:t>
            </a:r>
            <a:r>
              <a:rPr lang="en-US" dirty="0" err="1">
                <a:solidFill>
                  <a:srgbClr val="FF0000"/>
                </a:solidFill>
                <a:latin typeface="Aharoni" panose="02010803020104030203" pitchFamily="2" charset="-79"/>
                <a:cs typeface="Aharoni" panose="02010803020104030203" pitchFamily="2" charset="-79"/>
              </a:rPr>
              <a:t>Oris</a:t>
            </a:r>
            <a:endParaRPr lang="en-US" dirty="0">
              <a:solidFill>
                <a:srgbClr val="FF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603785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Orbicularis </a:t>
            </a:r>
            <a:r>
              <a:rPr lang="en-US" dirty="0" err="1">
                <a:solidFill>
                  <a:srgbClr val="FF0000"/>
                </a:solidFill>
                <a:latin typeface="Aharoni" panose="02010803020104030203" pitchFamily="2" charset="-79"/>
                <a:cs typeface="Aharoni" panose="02010803020104030203" pitchFamily="2" charset="-79"/>
              </a:rPr>
              <a:t>Oris</a:t>
            </a:r>
            <a:endParaRPr lang="en-US" dirty="0">
              <a:solidFill>
                <a:srgbClr val="FF0000"/>
              </a:solidFill>
              <a:latin typeface="Aharoni" panose="02010803020104030203" pitchFamily="2" charset="-79"/>
              <a:cs typeface="Aharoni" panose="02010803020104030203" pitchFamily="2" charset="-79"/>
            </a:endParaRPr>
          </a:p>
        </p:txBody>
      </p:sp>
      <p:sp>
        <p:nvSpPr>
          <p:cNvPr id="2" name="TextBox 1">
            <a:extLst>
              <a:ext uri="{FF2B5EF4-FFF2-40B4-BE49-F238E27FC236}">
                <a16:creationId xmlns:a16="http://schemas.microsoft.com/office/drawing/2014/main" id="{8F44CFCB-B80D-4162-9EAF-0ACF2933941F}"/>
              </a:ext>
            </a:extLst>
          </p:cNvPr>
          <p:cNvSpPr txBox="1"/>
          <p:nvPr/>
        </p:nvSpPr>
        <p:spPr>
          <a:xfrm>
            <a:off x="93013" y="4242745"/>
            <a:ext cx="2944076" cy="2308324"/>
          </a:xfrm>
          <a:prstGeom prst="rect">
            <a:avLst/>
          </a:prstGeom>
          <a:noFill/>
        </p:spPr>
        <p:txBody>
          <a:bodyPr wrap="none" rtlCol="0">
            <a:spAutoFit/>
          </a:bodyPr>
          <a:lstStyle/>
          <a:p>
            <a:r>
              <a:rPr lang="en-US" dirty="0"/>
              <a:t>“Smokers Lines” or </a:t>
            </a:r>
          </a:p>
          <a:p>
            <a:r>
              <a:rPr lang="en-US" dirty="0"/>
              <a:t>“Lip Flip”</a:t>
            </a:r>
          </a:p>
          <a:p>
            <a:r>
              <a:rPr lang="en-US" dirty="0"/>
              <a:t>2-6 units</a:t>
            </a:r>
          </a:p>
          <a:p>
            <a:endParaRPr lang="en-US" dirty="0"/>
          </a:p>
          <a:p>
            <a:r>
              <a:rPr lang="en-US" dirty="0"/>
              <a:t>Superficial </a:t>
            </a:r>
          </a:p>
          <a:p>
            <a:r>
              <a:rPr lang="en-US" dirty="0"/>
              <a:t>1-2 u at each </a:t>
            </a:r>
          </a:p>
          <a:p>
            <a:r>
              <a:rPr lang="en-US" dirty="0"/>
              <a:t>quadrant of lip </a:t>
            </a:r>
          </a:p>
          <a:p>
            <a:r>
              <a:rPr lang="en-US" dirty="0"/>
              <a:t>at/adjacent vermillion border</a:t>
            </a:r>
          </a:p>
        </p:txBody>
      </p:sp>
      <p:graphicFrame>
        <p:nvGraphicFramePr>
          <p:cNvPr id="11" name="Table 10">
            <a:extLst>
              <a:ext uri="{FF2B5EF4-FFF2-40B4-BE49-F238E27FC236}">
                <a16:creationId xmlns:a16="http://schemas.microsoft.com/office/drawing/2014/main" id="{09F76CFD-979B-41B9-BB60-196244C0DC8D}"/>
              </a:ext>
            </a:extLst>
          </p:cNvPr>
          <p:cNvGraphicFramePr>
            <a:graphicFrameLocks noGrp="1"/>
          </p:cNvGraphicFramePr>
          <p:nvPr>
            <p:extLst>
              <p:ext uri="{D42A27DB-BD31-4B8C-83A1-F6EECF244321}">
                <p14:modId xmlns:p14="http://schemas.microsoft.com/office/powerpoint/2010/main" val="2561554061"/>
              </p:ext>
            </p:extLst>
          </p:nvPr>
        </p:nvGraphicFramePr>
        <p:xfrm>
          <a:off x="7021482" y="56627"/>
          <a:ext cx="5052753" cy="2298673"/>
        </p:xfrm>
        <a:graphic>
          <a:graphicData uri="http://schemas.openxmlformats.org/drawingml/2006/table">
            <a:tbl>
              <a:tblPr/>
              <a:tblGrid>
                <a:gridCol w="1115822">
                  <a:extLst>
                    <a:ext uri="{9D8B030D-6E8A-4147-A177-3AD203B41FA5}">
                      <a16:colId xmlns:a16="http://schemas.microsoft.com/office/drawing/2014/main" val="2760406674"/>
                    </a:ext>
                  </a:extLst>
                </a:gridCol>
                <a:gridCol w="3936931">
                  <a:extLst>
                    <a:ext uri="{9D8B030D-6E8A-4147-A177-3AD203B41FA5}">
                      <a16:colId xmlns:a16="http://schemas.microsoft.com/office/drawing/2014/main" val="3226088196"/>
                    </a:ext>
                  </a:extLst>
                </a:gridCol>
              </a:tblGrid>
              <a:tr h="285485">
                <a:tc>
                  <a:txBody>
                    <a:bodyPr/>
                    <a:lstStyle/>
                    <a:p>
                      <a:pPr algn="l" fontAlgn="t"/>
                      <a:r>
                        <a:rPr lang="en-US" sz="1600" u="sng">
                          <a:solidFill>
                            <a:schemeClr val="tx1"/>
                          </a:solidFill>
                          <a:effectLst/>
                          <a:hlinkClick r:id="rId3">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Maxilla</a:t>
                      </a:r>
                      <a:r>
                        <a:rPr lang="en-US" sz="1600" dirty="0">
                          <a:solidFill>
                            <a:schemeClr val="tx1"/>
                          </a:solidFill>
                          <a:effectLst/>
                        </a:rPr>
                        <a:t> and </a:t>
                      </a:r>
                      <a:r>
                        <a:rPr lang="en-US" sz="1600" u="none" strike="noStrike" dirty="0">
                          <a:solidFill>
                            <a:schemeClr val="tx1"/>
                          </a:solidFill>
                          <a:effectLst/>
                        </a:rPr>
                        <a:t>mandible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848893640"/>
                  </a:ext>
                </a:extLst>
              </a:tr>
              <a:tr h="285485">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Skin around the lips</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540868934"/>
                  </a:ext>
                </a:extLst>
              </a:tr>
              <a:tr h="499599">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Inferior labial artery</a:t>
                      </a:r>
                      <a:r>
                        <a:rPr lang="en-US" sz="1600" dirty="0">
                          <a:solidFill>
                            <a:schemeClr val="tx1"/>
                          </a:solidFill>
                          <a:effectLst/>
                        </a:rPr>
                        <a:t> and </a:t>
                      </a:r>
                      <a:r>
                        <a:rPr lang="en-US" sz="1600" u="none" strike="noStrike" dirty="0">
                          <a:solidFill>
                            <a:schemeClr val="tx1"/>
                          </a:solidFill>
                          <a:effectLst/>
                        </a:rPr>
                        <a:t>superior labial artery</a:t>
                      </a:r>
                      <a:r>
                        <a:rPr lang="en-US" sz="1600" dirty="0">
                          <a:solidFill>
                            <a:schemeClr val="tx1"/>
                          </a:solidFill>
                          <a:effectLst/>
                        </a:rPr>
                        <a:t>.</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563046157"/>
                  </a:ext>
                </a:extLst>
              </a:tr>
              <a:tr h="285485">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cranial nerve VII</a:t>
                      </a:r>
                      <a:r>
                        <a:rPr lang="en-US" sz="1600" dirty="0">
                          <a:solidFill>
                            <a:schemeClr val="tx1"/>
                          </a:solidFill>
                          <a:effectLst/>
                        </a:rPr>
                        <a:t>, </a:t>
                      </a:r>
                      <a:r>
                        <a:rPr lang="en-US" sz="1600" u="none" strike="noStrike" dirty="0">
                          <a:solidFill>
                            <a:schemeClr val="tx1"/>
                          </a:solidFill>
                          <a:effectLst/>
                        </a:rPr>
                        <a:t>buccal branch</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778597930"/>
                  </a:ext>
                </a:extLst>
              </a:tr>
              <a:tr h="713713">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It is sometimes known as the </a:t>
                      </a:r>
                      <a:r>
                        <a:rPr lang="en-US" sz="1600" i="1" u="none" strike="noStrike" dirty="0">
                          <a:solidFill>
                            <a:schemeClr val="tx1"/>
                          </a:solidFill>
                          <a:effectLst/>
                        </a:rPr>
                        <a:t>kissing</a:t>
                      </a:r>
                      <a:r>
                        <a:rPr lang="en-US" sz="1600" i="1" dirty="0">
                          <a:solidFill>
                            <a:schemeClr val="tx1"/>
                          </a:solidFill>
                          <a:effectLst/>
                        </a:rPr>
                        <a:t> muscle</a:t>
                      </a:r>
                      <a:r>
                        <a:rPr lang="en-US" sz="1600" b="0" i="0" u="none" strike="noStrike" baseline="30000" dirty="0">
                          <a:solidFill>
                            <a:schemeClr val="tx1"/>
                          </a:solidFill>
                          <a:effectLst/>
                        </a:rPr>
                        <a:t> </a:t>
                      </a:r>
                      <a:r>
                        <a:rPr lang="en-US" sz="1600" dirty="0">
                          <a:solidFill>
                            <a:schemeClr val="tx1"/>
                          </a:solidFill>
                          <a:effectLst/>
                        </a:rPr>
                        <a:t>because it is used to pucker the </a:t>
                      </a:r>
                      <a:r>
                        <a:rPr lang="en-US" sz="1600" u="none" strike="noStrike" dirty="0">
                          <a:solidFill>
                            <a:schemeClr val="tx1"/>
                          </a:solidFill>
                          <a:effectLst/>
                        </a:rPr>
                        <a:t>lips</a:t>
                      </a:r>
                      <a:r>
                        <a:rPr lang="en-US" sz="1600" dirty="0">
                          <a:solidFill>
                            <a:schemeClr val="tx1"/>
                          </a:solidFill>
                          <a:effectLst/>
                        </a:rPr>
                        <a:t>.</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00562619"/>
                  </a:ext>
                </a:extLst>
              </a:tr>
            </a:tbl>
          </a:graphicData>
        </a:graphic>
      </p:graphicFrame>
      <p:sp>
        <p:nvSpPr>
          <p:cNvPr id="4" name="TextBox 3">
            <a:extLst>
              <a:ext uri="{FF2B5EF4-FFF2-40B4-BE49-F238E27FC236}">
                <a16:creationId xmlns:a16="http://schemas.microsoft.com/office/drawing/2014/main" id="{6122D5D5-6C57-4B8F-9D9C-D88DF14902DC}"/>
              </a:ext>
            </a:extLst>
          </p:cNvPr>
          <p:cNvSpPr txBox="1"/>
          <p:nvPr/>
        </p:nvSpPr>
        <p:spPr>
          <a:xfrm>
            <a:off x="8017283" y="3279401"/>
            <a:ext cx="3932491" cy="2308324"/>
          </a:xfrm>
          <a:prstGeom prst="rect">
            <a:avLst/>
          </a:prstGeom>
          <a:noFill/>
        </p:spPr>
        <p:txBody>
          <a:bodyPr wrap="square" rtlCol="0">
            <a:spAutoFit/>
          </a:bodyPr>
          <a:lstStyle/>
          <a:p>
            <a:r>
              <a:rPr lang="en-US" dirty="0"/>
              <a:t>For patients who rely on lip contraction for their occupation or avocation (for example, scuba divers or wind instrument players), this injection should probably be avoided. In addition, there are some patients that are not able to tolerate the inability to use a straw.</a:t>
            </a:r>
          </a:p>
        </p:txBody>
      </p:sp>
      <p:sp>
        <p:nvSpPr>
          <p:cNvPr id="13" name="Star: 5 Points 12">
            <a:extLst>
              <a:ext uri="{FF2B5EF4-FFF2-40B4-BE49-F238E27FC236}">
                <a16:creationId xmlns:a16="http://schemas.microsoft.com/office/drawing/2014/main" id="{E9297F17-677C-4F65-9BB9-CF8E2E81638E}"/>
              </a:ext>
            </a:extLst>
          </p:cNvPr>
          <p:cNvSpPr/>
          <p:nvPr/>
        </p:nvSpPr>
        <p:spPr>
          <a:xfrm>
            <a:off x="4811198" y="4086065"/>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5 Points 13">
            <a:extLst>
              <a:ext uri="{FF2B5EF4-FFF2-40B4-BE49-F238E27FC236}">
                <a16:creationId xmlns:a16="http://schemas.microsoft.com/office/drawing/2014/main" id="{9F8BE5D5-A49C-4D89-8BD7-2D392AE2A16D}"/>
              </a:ext>
            </a:extLst>
          </p:cNvPr>
          <p:cNvSpPr/>
          <p:nvPr/>
        </p:nvSpPr>
        <p:spPr>
          <a:xfrm>
            <a:off x="4849405" y="4433563"/>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D05D8466-D4DD-4E80-A0EA-F613A187A948}"/>
              </a:ext>
            </a:extLst>
          </p:cNvPr>
          <p:cNvSpPr/>
          <p:nvPr/>
        </p:nvSpPr>
        <p:spPr>
          <a:xfrm>
            <a:off x="5418328" y="4086064"/>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r: 5 Points 15">
            <a:extLst>
              <a:ext uri="{FF2B5EF4-FFF2-40B4-BE49-F238E27FC236}">
                <a16:creationId xmlns:a16="http://schemas.microsoft.com/office/drawing/2014/main" id="{3DE480DE-06C0-4AB1-A60E-39C1A06B963B}"/>
              </a:ext>
            </a:extLst>
          </p:cNvPr>
          <p:cNvSpPr/>
          <p:nvPr/>
        </p:nvSpPr>
        <p:spPr>
          <a:xfrm>
            <a:off x="5413538" y="4433563"/>
            <a:ext cx="166254" cy="14959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949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4323672"/>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363397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Modiolus</a:t>
            </a:r>
          </a:p>
        </p:txBody>
      </p:sp>
    </p:spTree>
    <p:extLst>
      <p:ext uri="{BB962C8B-B14F-4D97-AF65-F5344CB8AC3E}">
        <p14:creationId xmlns:p14="http://schemas.microsoft.com/office/powerpoint/2010/main" val="2624013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Modiolus</a:t>
            </a:r>
          </a:p>
        </p:txBody>
      </p:sp>
      <p:sp>
        <p:nvSpPr>
          <p:cNvPr id="2" name="Rectangle 1">
            <a:extLst>
              <a:ext uri="{FF2B5EF4-FFF2-40B4-BE49-F238E27FC236}">
                <a16:creationId xmlns:a16="http://schemas.microsoft.com/office/drawing/2014/main" id="{97050AF5-9E1E-49F3-805B-166E93F52F6D}"/>
              </a:ext>
            </a:extLst>
          </p:cNvPr>
          <p:cNvSpPr/>
          <p:nvPr/>
        </p:nvSpPr>
        <p:spPr>
          <a:xfrm>
            <a:off x="7946966" y="190929"/>
            <a:ext cx="4089863" cy="4770537"/>
          </a:xfrm>
          <a:prstGeom prst="rect">
            <a:avLst/>
          </a:prstGeom>
        </p:spPr>
        <p:txBody>
          <a:bodyPr wrap="square">
            <a:spAutoFit/>
          </a:bodyPr>
          <a:lstStyle/>
          <a:p>
            <a:r>
              <a:rPr lang="en-US" sz="1600" dirty="0"/>
              <a:t>-chiasma of facial muscles held together by fibrous tissue, located lateral and slightly superior to each angle of the mouth.</a:t>
            </a:r>
            <a:endParaRPr lang="en-US" sz="1600" dirty="0">
              <a:latin typeface="Arial" panose="020B0604020202020204" pitchFamily="34" charset="0"/>
            </a:endParaRPr>
          </a:p>
          <a:p>
            <a:endParaRPr lang="en-US" sz="1600" dirty="0">
              <a:latin typeface="Arial" panose="020B0604020202020204" pitchFamily="34" charset="0"/>
            </a:endParaRPr>
          </a:p>
          <a:p>
            <a:r>
              <a:rPr lang="en-US" sz="1600" dirty="0">
                <a:latin typeface="Arial" panose="020B0604020202020204" pitchFamily="34" charset="0"/>
              </a:rPr>
              <a:t>-It is contributed to by the following muscles: orbicularis </a:t>
            </a:r>
            <a:r>
              <a:rPr lang="en-US" sz="1600" dirty="0" err="1">
                <a:latin typeface="Arial" panose="020B0604020202020204" pitchFamily="34" charset="0"/>
              </a:rPr>
              <a:t>oris</a:t>
            </a:r>
            <a:r>
              <a:rPr lang="en-US" sz="1600" dirty="0">
                <a:latin typeface="Arial" panose="020B0604020202020204" pitchFamily="34" charset="0"/>
              </a:rPr>
              <a:t>, buccinator, levator </a:t>
            </a:r>
            <a:r>
              <a:rPr lang="en-US" sz="1600" dirty="0" err="1">
                <a:latin typeface="Arial" panose="020B0604020202020204" pitchFamily="34" charset="0"/>
              </a:rPr>
              <a:t>anguli</a:t>
            </a:r>
            <a:r>
              <a:rPr lang="en-US" sz="1600" dirty="0">
                <a:latin typeface="Arial" panose="020B0604020202020204" pitchFamily="34" charset="0"/>
              </a:rPr>
              <a:t> </a:t>
            </a:r>
            <a:r>
              <a:rPr lang="en-US" sz="1600" dirty="0" err="1">
                <a:latin typeface="Arial" panose="020B0604020202020204" pitchFamily="34" charset="0"/>
              </a:rPr>
              <a:t>oris</a:t>
            </a:r>
            <a:r>
              <a:rPr lang="en-US" sz="1600" dirty="0">
                <a:latin typeface="Arial" panose="020B0604020202020204" pitchFamily="34" charset="0"/>
              </a:rPr>
              <a:t>, depressor </a:t>
            </a:r>
            <a:r>
              <a:rPr lang="en-US" sz="1600" dirty="0" err="1">
                <a:latin typeface="Arial" panose="020B0604020202020204" pitchFamily="34" charset="0"/>
              </a:rPr>
              <a:t>anguli</a:t>
            </a:r>
            <a:r>
              <a:rPr lang="en-US" sz="1600" dirty="0">
                <a:latin typeface="Arial" panose="020B0604020202020204" pitchFamily="34" charset="0"/>
              </a:rPr>
              <a:t> </a:t>
            </a:r>
            <a:r>
              <a:rPr lang="en-US" sz="1600" dirty="0" err="1">
                <a:latin typeface="Arial" panose="020B0604020202020204" pitchFamily="34" charset="0"/>
              </a:rPr>
              <a:t>oris</a:t>
            </a:r>
            <a:r>
              <a:rPr lang="en-US" sz="1600" dirty="0">
                <a:latin typeface="Arial" panose="020B0604020202020204" pitchFamily="34" charset="0"/>
              </a:rPr>
              <a:t>, zygomaticus major, risorius, platysma, levator labii superioris.</a:t>
            </a:r>
          </a:p>
          <a:p>
            <a:endParaRPr lang="en-US" sz="1600" dirty="0">
              <a:latin typeface="Arial" panose="020B0604020202020204" pitchFamily="34" charset="0"/>
            </a:endParaRPr>
          </a:p>
          <a:p>
            <a:r>
              <a:rPr lang="en-US" sz="1600" dirty="0"/>
              <a:t>-important in moving the mouth, facial expression and in dentistry. It is extremely important in relation to stability of lower denture, because of the strength and variability of movement of the area. It derives its motor nerve supply from the facial nerve, and its blood supply from labial branches of the </a:t>
            </a:r>
            <a:r>
              <a:rPr lang="en-US" sz="1600" u="sng" dirty="0"/>
              <a:t>facial artery</a:t>
            </a:r>
            <a:endParaRPr lang="en-US" sz="1600" dirty="0"/>
          </a:p>
        </p:txBody>
      </p:sp>
      <p:sp>
        <p:nvSpPr>
          <p:cNvPr id="12" name="TextBox 11">
            <a:extLst>
              <a:ext uri="{FF2B5EF4-FFF2-40B4-BE49-F238E27FC236}">
                <a16:creationId xmlns:a16="http://schemas.microsoft.com/office/drawing/2014/main" id="{DD953E0B-46E0-4137-8368-F2FCAC3094F2}"/>
              </a:ext>
            </a:extLst>
          </p:cNvPr>
          <p:cNvSpPr txBox="1"/>
          <p:nvPr/>
        </p:nvSpPr>
        <p:spPr>
          <a:xfrm>
            <a:off x="859460" y="4610692"/>
            <a:ext cx="1282723" cy="369332"/>
          </a:xfrm>
          <a:prstGeom prst="rect">
            <a:avLst/>
          </a:prstGeom>
          <a:noFill/>
        </p:spPr>
        <p:txBody>
          <a:bodyPr wrap="none" rtlCol="0">
            <a:spAutoFit/>
          </a:bodyPr>
          <a:lstStyle/>
          <a:p>
            <a:r>
              <a:rPr lang="en-US" dirty="0"/>
              <a:t>Don’t Inject</a:t>
            </a:r>
          </a:p>
        </p:txBody>
      </p:sp>
    </p:spTree>
    <p:extLst>
      <p:ext uri="{BB962C8B-B14F-4D97-AF65-F5344CB8AC3E}">
        <p14:creationId xmlns:p14="http://schemas.microsoft.com/office/powerpoint/2010/main" val="346413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30478" y="4708906"/>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Tree>
    <p:extLst>
      <p:ext uri="{BB962C8B-B14F-4D97-AF65-F5344CB8AC3E}">
        <p14:creationId xmlns:p14="http://schemas.microsoft.com/office/powerpoint/2010/main" val="556620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Labii </a:t>
            </a:r>
            <a:r>
              <a:rPr lang="en-US" dirty="0" err="1">
                <a:solidFill>
                  <a:srgbClr val="FF0000"/>
                </a:solidFill>
                <a:latin typeface="Aharoni" panose="02010803020104030203" pitchFamily="2" charset="-79"/>
                <a:cs typeface="Aharoni" panose="02010803020104030203" pitchFamily="2" charset="-79"/>
              </a:rPr>
              <a:t>Inferioris</a:t>
            </a:r>
            <a:endParaRPr lang="en-US" dirty="0">
              <a:solidFill>
                <a:srgbClr val="FF0000"/>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434223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556297" y="1665298"/>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065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Labii </a:t>
            </a:r>
            <a:r>
              <a:rPr lang="en-US" dirty="0" err="1">
                <a:solidFill>
                  <a:srgbClr val="FF0000"/>
                </a:solidFill>
                <a:latin typeface="Aharoni" panose="02010803020104030203" pitchFamily="2" charset="-79"/>
                <a:cs typeface="Aharoni" panose="02010803020104030203" pitchFamily="2" charset="-79"/>
              </a:rPr>
              <a:t>Inferioris</a:t>
            </a:r>
            <a:endParaRPr lang="en-US" dirty="0">
              <a:solidFill>
                <a:srgbClr val="FF0000"/>
              </a:solidFill>
              <a:latin typeface="Aharoni" panose="02010803020104030203" pitchFamily="2" charset="-79"/>
              <a:cs typeface="Aharoni" panose="02010803020104030203" pitchFamily="2" charset="-79"/>
            </a:endParaRPr>
          </a:p>
        </p:txBody>
      </p:sp>
      <p:graphicFrame>
        <p:nvGraphicFramePr>
          <p:cNvPr id="2" name="Table 1">
            <a:extLst>
              <a:ext uri="{FF2B5EF4-FFF2-40B4-BE49-F238E27FC236}">
                <a16:creationId xmlns:a16="http://schemas.microsoft.com/office/drawing/2014/main" id="{6F1384EC-A2C9-4E86-865C-9A53A7B1EC2D}"/>
              </a:ext>
            </a:extLst>
          </p:cNvPr>
          <p:cNvGraphicFramePr>
            <a:graphicFrameLocks noGrp="1"/>
          </p:cNvGraphicFramePr>
          <p:nvPr/>
        </p:nvGraphicFramePr>
        <p:xfrm>
          <a:off x="7209904" y="0"/>
          <a:ext cx="4925289" cy="1923010"/>
        </p:xfrm>
        <a:graphic>
          <a:graphicData uri="http://schemas.openxmlformats.org/drawingml/2006/table">
            <a:tbl>
              <a:tblPr/>
              <a:tblGrid>
                <a:gridCol w="1097281">
                  <a:extLst>
                    <a:ext uri="{9D8B030D-6E8A-4147-A177-3AD203B41FA5}">
                      <a16:colId xmlns:a16="http://schemas.microsoft.com/office/drawing/2014/main" val="535751789"/>
                    </a:ext>
                  </a:extLst>
                </a:gridCol>
                <a:gridCol w="3828008">
                  <a:extLst>
                    <a:ext uri="{9D8B030D-6E8A-4147-A177-3AD203B41FA5}">
                      <a16:colId xmlns:a16="http://schemas.microsoft.com/office/drawing/2014/main" val="531934867"/>
                    </a:ext>
                  </a:extLst>
                </a:gridCol>
              </a:tblGrid>
              <a:tr h="611867">
                <a:tc>
                  <a:txBody>
                    <a:bodyPr/>
                    <a:lstStyle/>
                    <a:p>
                      <a:pPr algn="l" fontAlgn="t"/>
                      <a:r>
                        <a:rPr lang="en-US" sz="1600" u="sng">
                          <a:solidFill>
                            <a:schemeClr val="tx1"/>
                          </a:solidFill>
                          <a:effectLst/>
                          <a:hlinkClick r:id="rId3">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oblique line of the </a:t>
                      </a:r>
                      <a:r>
                        <a:rPr lang="en-US" sz="1600" u="none" strike="noStrike" dirty="0">
                          <a:solidFill>
                            <a:schemeClr val="tx1"/>
                          </a:solidFill>
                          <a:effectLst/>
                        </a:rPr>
                        <a:t>mandible</a:t>
                      </a:r>
                      <a:r>
                        <a:rPr lang="en-US" sz="1600" dirty="0">
                          <a:solidFill>
                            <a:schemeClr val="tx1"/>
                          </a:solidFill>
                          <a:effectLst/>
                        </a:rPr>
                        <a:t>, between the </a:t>
                      </a:r>
                      <a:r>
                        <a:rPr lang="en-US" sz="1600" u="none" strike="noStrike" dirty="0">
                          <a:solidFill>
                            <a:schemeClr val="tx1"/>
                          </a:solidFill>
                          <a:effectLst/>
                        </a:rPr>
                        <a:t>symphysis</a:t>
                      </a:r>
                      <a:r>
                        <a:rPr lang="en-US" sz="1600" dirty="0">
                          <a:solidFill>
                            <a:schemeClr val="tx1"/>
                          </a:solidFill>
                          <a:effectLst/>
                        </a:rPr>
                        <a:t> and the </a:t>
                      </a:r>
                      <a:r>
                        <a:rPr lang="en-US" sz="1600" u="none" strike="noStrike" dirty="0">
                          <a:solidFill>
                            <a:schemeClr val="tx1"/>
                          </a:solidFill>
                          <a:effectLst/>
                        </a:rPr>
                        <a:t>mental foramen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67376292"/>
                  </a:ext>
                </a:extLst>
              </a:tr>
              <a:tr h="611867">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integument of the </a:t>
                      </a:r>
                      <a:r>
                        <a:rPr lang="en-US" sz="1600" u="none" strike="noStrike" dirty="0">
                          <a:solidFill>
                            <a:schemeClr val="tx1"/>
                          </a:solidFill>
                          <a:effectLst/>
                        </a:rPr>
                        <a:t>lower lip</a:t>
                      </a:r>
                      <a:r>
                        <a:rPr lang="en-US" sz="1600" dirty="0">
                          <a:solidFill>
                            <a:schemeClr val="tx1"/>
                          </a:solidFill>
                          <a:effectLst/>
                        </a:rPr>
                        <a:t>, </a:t>
                      </a:r>
                      <a:r>
                        <a:rPr lang="en-US" sz="1600" u="none" strike="noStrike" dirty="0">
                          <a:solidFill>
                            <a:schemeClr val="tx1"/>
                          </a:solidFill>
                          <a:effectLst/>
                        </a:rPr>
                        <a:t>Orbicularis </a:t>
                      </a:r>
                      <a:r>
                        <a:rPr lang="en-US" sz="1600" u="none" strike="noStrike" dirty="0" err="1">
                          <a:solidFill>
                            <a:schemeClr val="tx1"/>
                          </a:solidFill>
                          <a:effectLst/>
                        </a:rPr>
                        <a:t>oris</a:t>
                      </a:r>
                      <a:r>
                        <a:rPr lang="en-US" sz="1600" dirty="0">
                          <a:solidFill>
                            <a:schemeClr val="tx1"/>
                          </a:solidFill>
                          <a:effectLst/>
                        </a:rPr>
                        <a:t> fibers, its fellow of the opposite side</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30724926"/>
                  </a:ext>
                </a:extLst>
              </a:tr>
              <a:tr h="349638">
                <a:tc>
                  <a:txBody>
                    <a:bodyPr/>
                    <a:lstStyle/>
                    <a:p>
                      <a:pPr algn="l" fontAlgn="t"/>
                      <a:r>
                        <a:rPr lang="en-US" sz="1600" u="none" strike="noStrike">
                          <a:solidFill>
                            <a:schemeClr val="tx1"/>
                          </a:solidFill>
                          <a:effectLst/>
                          <a:hlinkClick r:id="rId4"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nerve</a:t>
                      </a:r>
                      <a:r>
                        <a:rPr lang="en-US" sz="1600" dirty="0">
                          <a:solidFill>
                            <a:schemeClr val="tx1"/>
                          </a:solidFill>
                          <a:effectLst/>
                        </a:rPr>
                        <a:t> - Mandibular branch</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473803472"/>
                  </a:ext>
                </a:extLst>
              </a:tr>
              <a:tr h="349638">
                <a:tc>
                  <a:txBody>
                    <a:bodyPr/>
                    <a:lstStyle/>
                    <a:p>
                      <a:pPr algn="l" fontAlgn="t"/>
                      <a:r>
                        <a:rPr lang="en-US" sz="1600" u="none" strike="noStrike">
                          <a:solidFill>
                            <a:schemeClr val="tx1"/>
                          </a:solidFill>
                          <a:effectLst/>
                          <a:hlinkClick r:id="rId5"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Depression of the lower lips</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60888332"/>
                  </a:ext>
                </a:extLst>
              </a:tr>
            </a:tbl>
          </a:graphicData>
        </a:graphic>
      </p:graphicFrame>
      <p:sp>
        <p:nvSpPr>
          <p:cNvPr id="4" name="TextBox 3">
            <a:extLst>
              <a:ext uri="{FF2B5EF4-FFF2-40B4-BE49-F238E27FC236}">
                <a16:creationId xmlns:a16="http://schemas.microsoft.com/office/drawing/2014/main" id="{EC935588-6D05-4623-B47F-FE271C540FDA}"/>
              </a:ext>
            </a:extLst>
          </p:cNvPr>
          <p:cNvSpPr txBox="1"/>
          <p:nvPr/>
        </p:nvSpPr>
        <p:spPr>
          <a:xfrm>
            <a:off x="8368145" y="3169920"/>
            <a:ext cx="3490795" cy="1754326"/>
          </a:xfrm>
          <a:prstGeom prst="rect">
            <a:avLst/>
          </a:prstGeom>
          <a:noFill/>
        </p:spPr>
        <p:txBody>
          <a:bodyPr wrap="square" rtlCol="0">
            <a:spAutoFit/>
          </a:bodyPr>
          <a:lstStyle/>
          <a:p>
            <a:r>
              <a:rPr lang="en-US" dirty="0"/>
              <a:t>Used to fix asymmetric smiles</a:t>
            </a:r>
          </a:p>
          <a:p>
            <a:r>
              <a:rPr lang="en-US" dirty="0"/>
              <a:t>5 units per side, medium depth</a:t>
            </a:r>
          </a:p>
          <a:p>
            <a:endParaRPr lang="en-US" dirty="0"/>
          </a:p>
          <a:p>
            <a:r>
              <a:rPr lang="en-US" dirty="0"/>
              <a:t>If accidentally inject </a:t>
            </a:r>
            <a:r>
              <a:rPr lang="en-US" dirty="0">
                <a:sym typeface="Wingdings" panose="05000000000000000000" pitchFamily="2" charset="2"/>
              </a:rPr>
              <a:t></a:t>
            </a:r>
            <a:r>
              <a:rPr lang="en-US" dirty="0"/>
              <a:t> no lip depression at that side, the other side will be unopposed and droop</a:t>
            </a:r>
          </a:p>
        </p:txBody>
      </p:sp>
      <p:sp>
        <p:nvSpPr>
          <p:cNvPr id="14" name="TextBox 13">
            <a:extLst>
              <a:ext uri="{FF2B5EF4-FFF2-40B4-BE49-F238E27FC236}">
                <a16:creationId xmlns:a16="http://schemas.microsoft.com/office/drawing/2014/main" id="{7BEE7E68-7CAD-4026-AF63-5348A10D18C4}"/>
              </a:ext>
            </a:extLst>
          </p:cNvPr>
          <p:cNvSpPr txBox="1"/>
          <p:nvPr/>
        </p:nvSpPr>
        <p:spPr>
          <a:xfrm>
            <a:off x="8325505" y="2149686"/>
            <a:ext cx="3263586" cy="646331"/>
          </a:xfrm>
          <a:prstGeom prst="rect">
            <a:avLst/>
          </a:prstGeom>
          <a:noFill/>
        </p:spPr>
        <p:txBody>
          <a:bodyPr wrap="none" rtlCol="0">
            <a:spAutoFit/>
          </a:bodyPr>
          <a:lstStyle/>
          <a:p>
            <a:r>
              <a:rPr lang="en-US" dirty="0"/>
              <a:t>Don’t Inject, unless purposefully </a:t>
            </a:r>
          </a:p>
          <a:p>
            <a:r>
              <a:rPr lang="en-US" dirty="0"/>
              <a:t>Injecting to correct asymmetry</a:t>
            </a:r>
          </a:p>
        </p:txBody>
      </p:sp>
      <p:sp>
        <p:nvSpPr>
          <p:cNvPr id="15" name="Star: 5 Points 14">
            <a:extLst>
              <a:ext uri="{FF2B5EF4-FFF2-40B4-BE49-F238E27FC236}">
                <a16:creationId xmlns:a16="http://schemas.microsoft.com/office/drawing/2014/main" id="{71607A1A-E54B-4911-B0AD-1FB496739D20}"/>
              </a:ext>
            </a:extLst>
          </p:cNvPr>
          <p:cNvSpPr/>
          <p:nvPr/>
        </p:nvSpPr>
        <p:spPr>
          <a:xfrm>
            <a:off x="5532070" y="4606888"/>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6783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5078238"/>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035912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Mentalis</a:t>
            </a:r>
          </a:p>
        </p:txBody>
      </p:sp>
    </p:spTree>
    <p:extLst>
      <p:ext uri="{BB962C8B-B14F-4D97-AF65-F5344CB8AC3E}">
        <p14:creationId xmlns:p14="http://schemas.microsoft.com/office/powerpoint/2010/main" val="168747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Mentalis</a:t>
            </a:r>
          </a:p>
        </p:txBody>
      </p:sp>
      <p:sp>
        <p:nvSpPr>
          <p:cNvPr id="2" name="TextBox 1">
            <a:extLst>
              <a:ext uri="{FF2B5EF4-FFF2-40B4-BE49-F238E27FC236}">
                <a16:creationId xmlns:a16="http://schemas.microsoft.com/office/drawing/2014/main" id="{0C7CA335-1E7F-49B5-9753-1C20EE6BF31B}"/>
              </a:ext>
            </a:extLst>
          </p:cNvPr>
          <p:cNvSpPr txBox="1"/>
          <p:nvPr/>
        </p:nvSpPr>
        <p:spPr>
          <a:xfrm>
            <a:off x="242226" y="5389510"/>
            <a:ext cx="1392241" cy="646331"/>
          </a:xfrm>
          <a:prstGeom prst="rect">
            <a:avLst/>
          </a:prstGeom>
          <a:noFill/>
        </p:spPr>
        <p:txBody>
          <a:bodyPr wrap="none" rtlCol="0">
            <a:spAutoFit/>
          </a:bodyPr>
          <a:lstStyle/>
          <a:p>
            <a:r>
              <a:rPr lang="en-US" dirty="0"/>
              <a:t>“</a:t>
            </a:r>
            <a:r>
              <a:rPr lang="en-US" dirty="0" err="1"/>
              <a:t>Pruny</a:t>
            </a:r>
            <a:r>
              <a:rPr lang="en-US" dirty="0"/>
              <a:t> Chin”</a:t>
            </a:r>
          </a:p>
          <a:p>
            <a:r>
              <a:rPr lang="en-US" dirty="0"/>
              <a:t>2-10 units</a:t>
            </a:r>
          </a:p>
        </p:txBody>
      </p:sp>
      <p:graphicFrame>
        <p:nvGraphicFramePr>
          <p:cNvPr id="4" name="Table 3">
            <a:extLst>
              <a:ext uri="{FF2B5EF4-FFF2-40B4-BE49-F238E27FC236}">
                <a16:creationId xmlns:a16="http://schemas.microsoft.com/office/drawing/2014/main" id="{C49EFA42-3706-4543-BEB9-AE1571C69CE1}"/>
              </a:ext>
            </a:extLst>
          </p:cNvPr>
          <p:cNvGraphicFramePr>
            <a:graphicFrameLocks noGrp="1"/>
          </p:cNvGraphicFramePr>
          <p:nvPr>
            <p:extLst>
              <p:ext uri="{D42A27DB-BD31-4B8C-83A1-F6EECF244321}">
                <p14:modId xmlns:p14="http://schemas.microsoft.com/office/powerpoint/2010/main" val="540700356"/>
              </p:ext>
            </p:extLst>
          </p:nvPr>
        </p:nvGraphicFramePr>
        <p:xfrm>
          <a:off x="7442661" y="82672"/>
          <a:ext cx="4716445" cy="1713882"/>
        </p:xfrm>
        <a:graphic>
          <a:graphicData uri="http://schemas.openxmlformats.org/drawingml/2006/table">
            <a:tbl>
              <a:tblPr/>
              <a:tblGrid>
                <a:gridCol w="1141615">
                  <a:extLst>
                    <a:ext uri="{9D8B030D-6E8A-4147-A177-3AD203B41FA5}">
                      <a16:colId xmlns:a16="http://schemas.microsoft.com/office/drawing/2014/main" val="3281324256"/>
                    </a:ext>
                  </a:extLst>
                </a:gridCol>
                <a:gridCol w="3574830">
                  <a:extLst>
                    <a:ext uri="{9D8B030D-6E8A-4147-A177-3AD203B41FA5}">
                      <a16:colId xmlns:a16="http://schemas.microsoft.com/office/drawing/2014/main" val="1188004931"/>
                    </a:ext>
                  </a:extLst>
                </a:gridCol>
              </a:tblGrid>
              <a:tr h="378254">
                <a:tc>
                  <a:txBody>
                    <a:bodyPr/>
                    <a:lstStyle/>
                    <a:p>
                      <a:pPr algn="l" fontAlgn="t"/>
                      <a:r>
                        <a:rPr lang="en-US" sz="1600" u="sng" dirty="0">
                          <a:solidFill>
                            <a:schemeClr val="tx1"/>
                          </a:solidFill>
                          <a:effectLst/>
                          <a:hlinkClick r:id="rId3">
                            <a:extLst>
                              <a:ext uri="{A12FA001-AC4F-418D-AE19-62706E023703}">
                                <ahyp:hlinkClr xmlns:ahyp="http://schemas.microsoft.com/office/drawing/2018/hyperlinkcolor" val="tx"/>
                              </a:ext>
                            </a:extLst>
                          </a:hlinkClick>
                        </a:rPr>
                        <a:t>Origin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anterior</a:t>
                      </a:r>
                      <a:r>
                        <a:rPr lang="en-US" sz="1600" dirty="0">
                          <a:solidFill>
                            <a:schemeClr val="tx1"/>
                          </a:solidFill>
                          <a:effectLst/>
                        </a:rPr>
                        <a:t> </a:t>
                      </a:r>
                      <a:r>
                        <a:rPr lang="en-US" sz="1600" u="none" strike="noStrike" dirty="0">
                          <a:solidFill>
                            <a:schemeClr val="tx1"/>
                          </a:solidFill>
                          <a:effectLst/>
                        </a:rPr>
                        <a:t>mandible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29397665"/>
                  </a:ext>
                </a:extLst>
              </a:tr>
              <a:tr h="378254">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chin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6338648"/>
                  </a:ext>
                </a:extLst>
              </a:tr>
              <a:tr h="378254">
                <a:tc>
                  <a:txBody>
                    <a:bodyPr/>
                    <a:lstStyle/>
                    <a:p>
                      <a:pPr algn="l" fontAlgn="t"/>
                      <a:r>
                        <a:rPr lang="en-US" sz="1600" u="none" strike="noStrike">
                          <a:solidFill>
                            <a:schemeClr val="tx1"/>
                          </a:solidFill>
                          <a:effectLst/>
                          <a:hlinkClick r:id="rId4"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mandibular branch</a:t>
                      </a:r>
                      <a:r>
                        <a:rPr lang="en-US" sz="1600" dirty="0">
                          <a:solidFill>
                            <a:schemeClr val="tx1"/>
                          </a:solidFill>
                          <a:effectLst/>
                        </a:rPr>
                        <a:t> of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45330722"/>
                  </a:ext>
                </a:extLst>
              </a:tr>
              <a:tr h="378254">
                <a:tc>
                  <a:txBody>
                    <a:bodyPr/>
                    <a:lstStyle/>
                    <a:p>
                      <a:pPr algn="l" fontAlgn="t"/>
                      <a:r>
                        <a:rPr lang="en-US" sz="1600" u="none" strike="noStrike">
                          <a:solidFill>
                            <a:schemeClr val="tx1"/>
                          </a:solidFill>
                          <a:effectLst/>
                          <a:hlinkClick r:id="rId5"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elevates and wrinkles skin of </a:t>
                      </a:r>
                      <a:r>
                        <a:rPr lang="en-US" sz="1600" u="none" strike="noStrike" dirty="0">
                          <a:solidFill>
                            <a:schemeClr val="tx1"/>
                          </a:solidFill>
                          <a:effectLst/>
                        </a:rPr>
                        <a:t>chin</a:t>
                      </a:r>
                      <a:r>
                        <a:rPr lang="en-US" sz="1600" dirty="0">
                          <a:solidFill>
                            <a:schemeClr val="tx1"/>
                          </a:solidFill>
                          <a:effectLst/>
                        </a:rPr>
                        <a:t>, protrudes lower lip</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12390308"/>
                  </a:ext>
                </a:extLst>
              </a:tr>
            </a:tbl>
          </a:graphicData>
        </a:graphic>
      </p:graphicFrame>
      <p:sp>
        <p:nvSpPr>
          <p:cNvPr id="14" name="TextBox 13">
            <a:extLst>
              <a:ext uri="{FF2B5EF4-FFF2-40B4-BE49-F238E27FC236}">
                <a16:creationId xmlns:a16="http://schemas.microsoft.com/office/drawing/2014/main" id="{48401A67-62D6-44BB-923E-1BEC3E1D6151}"/>
              </a:ext>
            </a:extLst>
          </p:cNvPr>
          <p:cNvSpPr txBox="1"/>
          <p:nvPr/>
        </p:nvSpPr>
        <p:spPr>
          <a:xfrm>
            <a:off x="8035636" y="3275215"/>
            <a:ext cx="4078779" cy="2585323"/>
          </a:xfrm>
          <a:prstGeom prst="rect">
            <a:avLst/>
          </a:prstGeom>
          <a:noFill/>
        </p:spPr>
        <p:txBody>
          <a:bodyPr wrap="square" rtlCol="0">
            <a:spAutoFit/>
          </a:bodyPr>
          <a:lstStyle/>
          <a:p>
            <a:r>
              <a:rPr lang="en-US" dirty="0"/>
              <a:t>-Potential complications of this injection include asymmetry of the lower lip and mouth, which can occur as a result of inactivation of the depressor labii. </a:t>
            </a:r>
          </a:p>
          <a:p>
            <a:endParaRPr lang="en-US" dirty="0"/>
          </a:p>
          <a:p>
            <a:r>
              <a:rPr lang="en-US" dirty="0"/>
              <a:t>-In severe cases of asymmetry, the effect may be partially ameliorated by injecting the contralateral depressor labii so that both sides of the mouth are even.</a:t>
            </a:r>
          </a:p>
        </p:txBody>
      </p:sp>
      <p:sp>
        <p:nvSpPr>
          <p:cNvPr id="16" name="Star: 5 Points 15">
            <a:extLst>
              <a:ext uri="{FF2B5EF4-FFF2-40B4-BE49-F238E27FC236}">
                <a16:creationId xmlns:a16="http://schemas.microsoft.com/office/drawing/2014/main" id="{69F861E3-7824-4345-8AE2-71D5364F43BC}"/>
              </a:ext>
            </a:extLst>
          </p:cNvPr>
          <p:cNvSpPr/>
          <p:nvPr/>
        </p:nvSpPr>
        <p:spPr>
          <a:xfrm>
            <a:off x="5000056" y="4922475"/>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5 Points 16">
            <a:extLst>
              <a:ext uri="{FF2B5EF4-FFF2-40B4-BE49-F238E27FC236}">
                <a16:creationId xmlns:a16="http://schemas.microsoft.com/office/drawing/2014/main" id="{CC5B8997-0CD7-41D8-92F8-26F95091BEF5}"/>
              </a:ext>
            </a:extLst>
          </p:cNvPr>
          <p:cNvSpPr/>
          <p:nvPr/>
        </p:nvSpPr>
        <p:spPr>
          <a:xfrm>
            <a:off x="5315550" y="4922475"/>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5566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8247768" y="2061849"/>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Tree>
    <p:extLst>
      <p:ext uri="{BB962C8B-B14F-4D97-AF65-F5344CB8AC3E}">
        <p14:creationId xmlns:p14="http://schemas.microsoft.com/office/powerpoint/2010/main" val="619554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Temporalis</a:t>
            </a:r>
          </a:p>
        </p:txBody>
      </p:sp>
    </p:spTree>
    <p:extLst>
      <p:ext uri="{BB962C8B-B14F-4D97-AF65-F5344CB8AC3E}">
        <p14:creationId xmlns:p14="http://schemas.microsoft.com/office/powerpoint/2010/main" val="3729605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Temporalis</a:t>
            </a:r>
          </a:p>
        </p:txBody>
      </p:sp>
      <p:sp>
        <p:nvSpPr>
          <p:cNvPr id="2" name="TextBox 1">
            <a:extLst>
              <a:ext uri="{FF2B5EF4-FFF2-40B4-BE49-F238E27FC236}">
                <a16:creationId xmlns:a16="http://schemas.microsoft.com/office/drawing/2014/main" id="{A0E53757-46B3-4A98-8BFE-9EFBD1553097}"/>
              </a:ext>
            </a:extLst>
          </p:cNvPr>
          <p:cNvSpPr txBox="1"/>
          <p:nvPr/>
        </p:nvSpPr>
        <p:spPr>
          <a:xfrm>
            <a:off x="8422667" y="2356071"/>
            <a:ext cx="2383877" cy="923330"/>
          </a:xfrm>
          <a:prstGeom prst="rect">
            <a:avLst/>
          </a:prstGeom>
          <a:noFill/>
        </p:spPr>
        <p:txBody>
          <a:bodyPr wrap="square" rtlCol="0">
            <a:spAutoFit/>
          </a:bodyPr>
          <a:lstStyle/>
          <a:p>
            <a:r>
              <a:rPr lang="en-US" dirty="0"/>
              <a:t>TMJ</a:t>
            </a:r>
          </a:p>
          <a:p>
            <a:endParaRPr lang="en-US" dirty="0"/>
          </a:p>
          <a:p>
            <a:r>
              <a:rPr lang="en-US" dirty="0"/>
              <a:t>15-25 u per side, deep</a:t>
            </a:r>
          </a:p>
        </p:txBody>
      </p:sp>
      <p:graphicFrame>
        <p:nvGraphicFramePr>
          <p:cNvPr id="4" name="Table 3">
            <a:extLst>
              <a:ext uri="{FF2B5EF4-FFF2-40B4-BE49-F238E27FC236}">
                <a16:creationId xmlns:a16="http://schemas.microsoft.com/office/drawing/2014/main" id="{EB505CEA-97DC-49DD-922A-76A5017DDE50}"/>
              </a:ext>
            </a:extLst>
          </p:cNvPr>
          <p:cNvGraphicFramePr>
            <a:graphicFrameLocks noGrp="1"/>
          </p:cNvGraphicFramePr>
          <p:nvPr/>
        </p:nvGraphicFramePr>
        <p:xfrm>
          <a:off x="6852288" y="3429000"/>
          <a:ext cx="5126184" cy="3230880"/>
        </p:xfrm>
        <a:graphic>
          <a:graphicData uri="http://schemas.openxmlformats.org/drawingml/2006/table">
            <a:tbl>
              <a:tblPr/>
              <a:tblGrid>
                <a:gridCol w="1171012">
                  <a:extLst>
                    <a:ext uri="{9D8B030D-6E8A-4147-A177-3AD203B41FA5}">
                      <a16:colId xmlns:a16="http://schemas.microsoft.com/office/drawing/2014/main" val="22727818"/>
                    </a:ext>
                  </a:extLst>
                </a:gridCol>
                <a:gridCol w="3955172">
                  <a:extLst>
                    <a:ext uri="{9D8B030D-6E8A-4147-A177-3AD203B41FA5}">
                      <a16:colId xmlns:a16="http://schemas.microsoft.com/office/drawing/2014/main" val="2792403295"/>
                    </a:ext>
                  </a:extLst>
                </a:gridCol>
              </a:tblGrid>
              <a:tr h="450450">
                <a:tc>
                  <a:txBody>
                    <a:bodyPr/>
                    <a:lstStyle/>
                    <a:p>
                      <a:pPr algn="l" fontAlgn="t"/>
                      <a:r>
                        <a:rPr lang="en-US" sz="1600" u="sng" dirty="0">
                          <a:solidFill>
                            <a:schemeClr val="tx1"/>
                          </a:solidFill>
                          <a:effectLst/>
                          <a:hlinkClick r:id="rId3">
                            <a:extLst>
                              <a:ext uri="{A12FA001-AC4F-418D-AE19-62706E023703}">
                                <ahyp:hlinkClr xmlns:ahyp="http://schemas.microsoft.com/office/drawing/2018/hyperlinkcolor" val="tx"/>
                              </a:ext>
                            </a:extLst>
                          </a:hlinkClick>
                        </a:rPr>
                        <a:t>Origin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Temporal lines</a:t>
                      </a:r>
                      <a:r>
                        <a:rPr lang="en-US" sz="1600" dirty="0">
                          <a:solidFill>
                            <a:schemeClr val="tx1"/>
                          </a:solidFill>
                          <a:effectLst/>
                        </a:rPr>
                        <a:t> on the </a:t>
                      </a:r>
                      <a:r>
                        <a:rPr lang="en-US" sz="1600" u="none" strike="noStrike" dirty="0">
                          <a:solidFill>
                            <a:schemeClr val="tx1"/>
                          </a:solidFill>
                          <a:effectLst/>
                        </a:rPr>
                        <a:t>parietal bone</a:t>
                      </a:r>
                      <a:r>
                        <a:rPr lang="en-US" sz="1600" dirty="0">
                          <a:solidFill>
                            <a:schemeClr val="tx1"/>
                          </a:solidFill>
                          <a:effectLst/>
                        </a:rPr>
                        <a:t> of the skull and the superior temporal surface of the </a:t>
                      </a:r>
                      <a:r>
                        <a:rPr lang="en-US" sz="1600" u="none" strike="noStrike" dirty="0">
                          <a:solidFill>
                            <a:schemeClr val="tx1"/>
                          </a:solidFill>
                          <a:effectLst/>
                        </a:rPr>
                        <a:t>sphenoid bone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296572906"/>
                  </a:ext>
                </a:extLst>
              </a:tr>
              <a:tr h="315315">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Coronoid process</a:t>
                      </a:r>
                      <a:r>
                        <a:rPr lang="en-US" sz="1600" dirty="0">
                          <a:solidFill>
                            <a:schemeClr val="tx1"/>
                          </a:solidFill>
                          <a:effectLst/>
                        </a:rPr>
                        <a:t> of the </a:t>
                      </a:r>
                      <a:r>
                        <a:rPr lang="en-US" sz="1600" u="none" strike="noStrike" dirty="0">
                          <a:solidFill>
                            <a:schemeClr val="tx1"/>
                          </a:solidFill>
                          <a:effectLst/>
                        </a:rPr>
                        <a:t>mandible</a:t>
                      </a:r>
                      <a:r>
                        <a:rPr lang="en-US" sz="1600" dirty="0">
                          <a:solidFill>
                            <a:schemeClr val="tx1"/>
                          </a:solidFill>
                          <a:effectLst/>
                        </a:rPr>
                        <a:t> and </a:t>
                      </a:r>
                      <a:r>
                        <a:rPr lang="en-US" sz="1600" u="none" strike="noStrike" dirty="0">
                          <a:solidFill>
                            <a:schemeClr val="tx1"/>
                          </a:solidFill>
                          <a:effectLst/>
                        </a:rPr>
                        <a:t>retromolar fossa</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09660526"/>
                  </a:ext>
                </a:extLst>
              </a:tr>
              <a:tr h="180180">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Deep temporal arteries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06668676"/>
                  </a:ext>
                </a:extLst>
              </a:tr>
              <a:tr h="450450">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Deep temporal nerves</a:t>
                      </a:r>
                      <a:r>
                        <a:rPr lang="en-US" sz="1600" dirty="0">
                          <a:solidFill>
                            <a:schemeClr val="tx1"/>
                          </a:solidFill>
                          <a:effectLst/>
                        </a:rPr>
                        <a:t>, branch(es) of the anterior division of the </a:t>
                      </a:r>
                      <a:r>
                        <a:rPr lang="en-US" sz="1600" u="none" strike="noStrike" dirty="0">
                          <a:solidFill>
                            <a:schemeClr val="tx1"/>
                          </a:solidFill>
                          <a:effectLst/>
                        </a:rPr>
                        <a:t>mandibular nerve</a:t>
                      </a:r>
                      <a:r>
                        <a:rPr lang="en-US" sz="1600" dirty="0">
                          <a:solidFill>
                            <a:schemeClr val="tx1"/>
                          </a:solidFill>
                          <a:effectLst/>
                        </a:rPr>
                        <a:t> (V3)</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77947163"/>
                  </a:ext>
                </a:extLst>
              </a:tr>
              <a:tr h="180180">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Elevation</a:t>
                      </a:r>
                      <a:r>
                        <a:rPr lang="en-US" sz="1600" dirty="0">
                          <a:solidFill>
                            <a:schemeClr val="tx1"/>
                          </a:solidFill>
                          <a:effectLst/>
                        </a:rPr>
                        <a:t> and </a:t>
                      </a:r>
                      <a:r>
                        <a:rPr lang="en-US" sz="1600" u="none" strike="noStrike" dirty="0">
                          <a:solidFill>
                            <a:schemeClr val="tx1"/>
                          </a:solidFill>
                          <a:effectLst/>
                        </a:rPr>
                        <a:t>retraction</a:t>
                      </a:r>
                      <a:r>
                        <a:rPr lang="en-US" sz="1600" dirty="0">
                          <a:solidFill>
                            <a:schemeClr val="tx1"/>
                          </a:solidFill>
                          <a:effectLst/>
                        </a:rPr>
                        <a:t> of </a:t>
                      </a:r>
                      <a:r>
                        <a:rPr lang="en-US" sz="1600" u="none" strike="noStrike" dirty="0">
                          <a:solidFill>
                            <a:schemeClr val="tx1"/>
                          </a:solidFill>
                          <a:effectLst/>
                        </a:rPr>
                        <a:t>mandible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134223073"/>
                  </a:ext>
                </a:extLst>
              </a:tr>
              <a:tr h="180180">
                <a:tc>
                  <a:txBody>
                    <a:bodyPr/>
                    <a:lstStyle/>
                    <a:p>
                      <a:pPr algn="l" fontAlgn="t"/>
                      <a:r>
                        <a:rPr lang="en-US" sz="1600" u="none" strike="noStrike">
                          <a:solidFill>
                            <a:schemeClr val="tx1"/>
                          </a:solidFill>
                          <a:effectLst/>
                          <a:hlinkClick r:id="rId7" tooltip="Antagonist (muscle)">
                            <a:extLst>
                              <a:ext uri="{A12FA001-AC4F-418D-AE19-62706E023703}">
                                <ahyp:hlinkClr xmlns:ahyp="http://schemas.microsoft.com/office/drawing/2018/hyperlinkcolor" val="tx"/>
                              </a:ext>
                            </a:extLst>
                          </a:hlinkClick>
                        </a:rPr>
                        <a:t>Antagonist</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Platysma muscle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22864638"/>
                  </a:ext>
                </a:extLst>
              </a:tr>
            </a:tbl>
          </a:graphicData>
        </a:graphic>
      </p:graphicFrame>
      <p:sp>
        <p:nvSpPr>
          <p:cNvPr id="15" name="Star: 5 Points 14">
            <a:extLst>
              <a:ext uri="{FF2B5EF4-FFF2-40B4-BE49-F238E27FC236}">
                <a16:creationId xmlns:a16="http://schemas.microsoft.com/office/drawing/2014/main" id="{0177FBE1-1C8D-4852-BAE8-4039BFE24CED}"/>
              </a:ext>
            </a:extLst>
          </p:cNvPr>
          <p:cNvSpPr/>
          <p:nvPr/>
        </p:nvSpPr>
        <p:spPr>
          <a:xfrm>
            <a:off x="6687590" y="1895301"/>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5 Points 16">
            <a:extLst>
              <a:ext uri="{FF2B5EF4-FFF2-40B4-BE49-F238E27FC236}">
                <a16:creationId xmlns:a16="http://schemas.microsoft.com/office/drawing/2014/main" id="{8CF30C70-AD8B-48BE-86B4-81E51CAA39AC}"/>
              </a:ext>
            </a:extLst>
          </p:cNvPr>
          <p:cNvSpPr/>
          <p:nvPr/>
        </p:nvSpPr>
        <p:spPr>
          <a:xfrm>
            <a:off x="6750213" y="2122485"/>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88FA0657-2D20-470D-80E6-B0DB5088DC4B}"/>
              </a:ext>
            </a:extLst>
          </p:cNvPr>
          <p:cNvSpPr/>
          <p:nvPr/>
        </p:nvSpPr>
        <p:spPr>
          <a:xfrm>
            <a:off x="6561392" y="2179181"/>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7518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8033729" y="2464394"/>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Tree>
    <p:extLst>
      <p:ext uri="{BB962C8B-B14F-4D97-AF65-F5344CB8AC3E}">
        <p14:creationId xmlns:p14="http://schemas.microsoft.com/office/powerpoint/2010/main" val="838967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Orbicularis Oculi</a:t>
            </a:r>
          </a:p>
        </p:txBody>
      </p:sp>
    </p:spTree>
    <p:extLst>
      <p:ext uri="{BB962C8B-B14F-4D97-AF65-F5344CB8AC3E}">
        <p14:creationId xmlns:p14="http://schemas.microsoft.com/office/powerpoint/2010/main" val="3327173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Orbicularis Oculi</a:t>
            </a:r>
          </a:p>
        </p:txBody>
      </p:sp>
      <p:sp>
        <p:nvSpPr>
          <p:cNvPr id="2" name="TextBox 1">
            <a:extLst>
              <a:ext uri="{FF2B5EF4-FFF2-40B4-BE49-F238E27FC236}">
                <a16:creationId xmlns:a16="http://schemas.microsoft.com/office/drawing/2014/main" id="{FBE37A1F-B118-4528-988E-205C313C03EB}"/>
              </a:ext>
            </a:extLst>
          </p:cNvPr>
          <p:cNvSpPr txBox="1"/>
          <p:nvPr/>
        </p:nvSpPr>
        <p:spPr>
          <a:xfrm>
            <a:off x="8284101" y="2834034"/>
            <a:ext cx="2289027" cy="2862322"/>
          </a:xfrm>
          <a:prstGeom prst="rect">
            <a:avLst/>
          </a:prstGeom>
          <a:noFill/>
        </p:spPr>
        <p:txBody>
          <a:bodyPr wrap="square" rtlCol="0">
            <a:spAutoFit/>
          </a:bodyPr>
          <a:lstStyle/>
          <a:p>
            <a:r>
              <a:rPr lang="en-US" dirty="0"/>
              <a:t>“Eyebrow Lift”</a:t>
            </a:r>
          </a:p>
          <a:p>
            <a:r>
              <a:rPr lang="en-US" dirty="0"/>
              <a:t>Superficial 0.5cm above orbital rim at tail of brow</a:t>
            </a:r>
          </a:p>
          <a:p>
            <a:r>
              <a:rPr lang="en-US" dirty="0"/>
              <a:t>1-4 units per side</a:t>
            </a:r>
          </a:p>
          <a:p>
            <a:endParaRPr lang="en-US" dirty="0"/>
          </a:p>
          <a:p>
            <a:r>
              <a:rPr lang="en-US" dirty="0"/>
              <a:t>“Crows Feet”</a:t>
            </a:r>
          </a:p>
          <a:p>
            <a:r>
              <a:rPr lang="en-US" dirty="0"/>
              <a:t>Superficial 5-15 units / side at wrinkles</a:t>
            </a:r>
          </a:p>
          <a:p>
            <a:endParaRPr lang="en-US" dirty="0"/>
          </a:p>
        </p:txBody>
      </p:sp>
      <p:graphicFrame>
        <p:nvGraphicFramePr>
          <p:cNvPr id="4" name="Table 3">
            <a:extLst>
              <a:ext uri="{FF2B5EF4-FFF2-40B4-BE49-F238E27FC236}">
                <a16:creationId xmlns:a16="http://schemas.microsoft.com/office/drawing/2014/main" id="{ED6ED833-EE47-4240-B0A5-723EBCC8B430}"/>
              </a:ext>
            </a:extLst>
          </p:cNvPr>
          <p:cNvGraphicFramePr>
            <a:graphicFrameLocks noGrp="1"/>
          </p:cNvGraphicFramePr>
          <p:nvPr/>
        </p:nvGraphicFramePr>
        <p:xfrm>
          <a:off x="6402185" y="6538"/>
          <a:ext cx="5789815" cy="2255520"/>
        </p:xfrm>
        <a:graphic>
          <a:graphicData uri="http://schemas.openxmlformats.org/drawingml/2006/table">
            <a:tbl>
              <a:tblPr/>
              <a:tblGrid>
                <a:gridCol w="1084811">
                  <a:extLst>
                    <a:ext uri="{9D8B030D-6E8A-4147-A177-3AD203B41FA5}">
                      <a16:colId xmlns:a16="http://schemas.microsoft.com/office/drawing/2014/main" val="2278406421"/>
                    </a:ext>
                  </a:extLst>
                </a:gridCol>
                <a:gridCol w="4705004">
                  <a:extLst>
                    <a:ext uri="{9D8B030D-6E8A-4147-A177-3AD203B41FA5}">
                      <a16:colId xmlns:a16="http://schemas.microsoft.com/office/drawing/2014/main" val="1329158819"/>
                    </a:ext>
                  </a:extLst>
                </a:gridCol>
              </a:tblGrid>
              <a:tr h="233365">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frontal bone</a:t>
                      </a:r>
                      <a:r>
                        <a:rPr lang="en-US" sz="1600" dirty="0">
                          <a:solidFill>
                            <a:schemeClr val="tx1"/>
                          </a:solidFill>
                          <a:effectLst/>
                        </a:rPr>
                        <a:t>; </a:t>
                      </a:r>
                      <a:r>
                        <a:rPr lang="en-US" sz="1600" u="none" strike="noStrike" dirty="0">
                          <a:solidFill>
                            <a:schemeClr val="tx1"/>
                          </a:solidFill>
                          <a:effectLst/>
                        </a:rPr>
                        <a:t>medial palpebral ligament</a:t>
                      </a:r>
                      <a:r>
                        <a:rPr lang="en-US" sz="1600" dirty="0">
                          <a:solidFill>
                            <a:schemeClr val="tx1"/>
                          </a:solidFill>
                          <a:effectLst/>
                        </a:rPr>
                        <a:t>; </a:t>
                      </a:r>
                      <a:r>
                        <a:rPr lang="en-US" sz="1600" u="none" strike="noStrike" dirty="0">
                          <a:solidFill>
                            <a:schemeClr val="tx1"/>
                          </a:solidFill>
                          <a:effectLst/>
                        </a:rPr>
                        <a:t>lacrimal bone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014689143"/>
                  </a:ext>
                </a:extLst>
              </a:tr>
              <a:tr h="233365">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lateral palpebral raphe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44961839"/>
                  </a:ext>
                </a:extLst>
              </a:tr>
              <a:tr h="233365">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ophthalmic</a:t>
                      </a:r>
                      <a:r>
                        <a:rPr lang="en-US" sz="1600" dirty="0">
                          <a:solidFill>
                            <a:schemeClr val="tx1"/>
                          </a:solidFill>
                          <a:effectLst/>
                        </a:rPr>
                        <a:t>, </a:t>
                      </a:r>
                      <a:r>
                        <a:rPr lang="en-US" sz="1600" u="none" strike="noStrike" dirty="0" err="1">
                          <a:solidFill>
                            <a:schemeClr val="tx1"/>
                          </a:solidFill>
                          <a:effectLst/>
                        </a:rPr>
                        <a:t>zygomatico</a:t>
                      </a:r>
                      <a:r>
                        <a:rPr lang="en-US" sz="1600" u="none" strike="noStrike" dirty="0">
                          <a:solidFill>
                            <a:schemeClr val="tx1"/>
                          </a:solidFill>
                          <a:effectLst/>
                        </a:rPr>
                        <a:t>-orbital</a:t>
                      </a:r>
                      <a:r>
                        <a:rPr lang="en-US" sz="1600" dirty="0">
                          <a:solidFill>
                            <a:schemeClr val="tx1"/>
                          </a:solidFill>
                          <a:effectLst/>
                        </a:rPr>
                        <a:t>, </a:t>
                      </a:r>
                      <a:r>
                        <a:rPr lang="en-US" sz="1600" u="none" strike="noStrike" dirty="0">
                          <a:solidFill>
                            <a:schemeClr val="tx1"/>
                          </a:solidFill>
                          <a:effectLst/>
                        </a:rPr>
                        <a:t>angular</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679723193"/>
                  </a:ext>
                </a:extLst>
              </a:tr>
              <a:tr h="233365">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Temporal</a:t>
                      </a:r>
                      <a:r>
                        <a:rPr lang="en-US" sz="1600" dirty="0">
                          <a:solidFill>
                            <a:schemeClr val="tx1"/>
                          </a:solidFill>
                          <a:effectLst/>
                        </a:rPr>
                        <a:t> (orbital, palpebral) &amp; </a:t>
                      </a:r>
                      <a:r>
                        <a:rPr lang="en-US" sz="1600" u="none" strike="noStrike" dirty="0">
                          <a:solidFill>
                            <a:schemeClr val="tx1"/>
                          </a:solidFill>
                          <a:effectLst/>
                        </a:rPr>
                        <a:t>zygomatic</a:t>
                      </a:r>
                      <a:r>
                        <a:rPr lang="en-US" sz="1600" dirty="0">
                          <a:solidFill>
                            <a:schemeClr val="tx1"/>
                          </a:solidFill>
                          <a:effectLst/>
                        </a:rPr>
                        <a:t> (lacrimal) branches of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56031961"/>
                  </a:ext>
                </a:extLst>
              </a:tr>
              <a:tr h="233365">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closes </a:t>
                      </a:r>
                      <a:r>
                        <a:rPr lang="en-US" sz="1600" u="none" strike="noStrike" dirty="0">
                          <a:solidFill>
                            <a:schemeClr val="tx1"/>
                          </a:solidFill>
                          <a:effectLst/>
                        </a:rPr>
                        <a:t>eyelids </a:t>
                      </a:r>
                      <a:r>
                        <a:rPr lang="en-US" sz="1600" b="1" u="none" strike="noStrike" dirty="0">
                          <a:solidFill>
                            <a:schemeClr val="tx1"/>
                          </a:solidFill>
                          <a:effectLst/>
                        </a:rPr>
                        <a:t>Lateral Brow Depressor</a:t>
                      </a:r>
                      <a:endParaRPr lang="en-US" sz="1600" b="1"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89840425"/>
                  </a:ext>
                </a:extLst>
              </a:tr>
              <a:tr h="233365">
                <a:tc>
                  <a:txBody>
                    <a:bodyPr/>
                    <a:lstStyle/>
                    <a:p>
                      <a:pPr algn="l" fontAlgn="t"/>
                      <a:r>
                        <a:rPr lang="en-US" sz="1600" u="none" strike="noStrike">
                          <a:solidFill>
                            <a:schemeClr val="tx1"/>
                          </a:solidFill>
                          <a:effectLst/>
                          <a:hlinkClick r:id="rId7" tooltip="Antagonist (muscle)">
                            <a:extLst>
                              <a:ext uri="{A12FA001-AC4F-418D-AE19-62706E023703}">
                                <ahyp:hlinkClr xmlns:ahyp="http://schemas.microsoft.com/office/drawing/2018/hyperlinkcolor" val="tx"/>
                              </a:ext>
                            </a:extLst>
                          </a:hlinkClick>
                        </a:rPr>
                        <a:t>Antagonist</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levator palpebrae superioris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251493119"/>
                  </a:ext>
                </a:extLst>
              </a:tr>
            </a:tbl>
          </a:graphicData>
        </a:graphic>
      </p:graphicFrame>
      <p:sp>
        <p:nvSpPr>
          <p:cNvPr id="17" name="Star: 5 Points 16">
            <a:extLst>
              <a:ext uri="{FF2B5EF4-FFF2-40B4-BE49-F238E27FC236}">
                <a16:creationId xmlns:a16="http://schemas.microsoft.com/office/drawing/2014/main" id="{90B9F53F-73B2-47B9-B4FE-6B7B5DB8D979}"/>
              </a:ext>
            </a:extLst>
          </p:cNvPr>
          <p:cNvSpPr/>
          <p:nvPr/>
        </p:nvSpPr>
        <p:spPr>
          <a:xfrm>
            <a:off x="6346074" y="2470460"/>
            <a:ext cx="112221" cy="155171"/>
          </a:xfrm>
          <a:prstGeom prst="star5">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Star: 5 Points 17">
            <a:extLst>
              <a:ext uri="{FF2B5EF4-FFF2-40B4-BE49-F238E27FC236}">
                <a16:creationId xmlns:a16="http://schemas.microsoft.com/office/drawing/2014/main" id="{3D8498D3-9651-41C5-B69F-E9A6A54E12D1}"/>
              </a:ext>
            </a:extLst>
          </p:cNvPr>
          <p:cNvSpPr/>
          <p:nvPr/>
        </p:nvSpPr>
        <p:spPr>
          <a:xfrm>
            <a:off x="3969713" y="2467951"/>
            <a:ext cx="112221" cy="155171"/>
          </a:xfrm>
          <a:prstGeom prst="star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078426CD-039B-4C0E-BF25-E6130D336347}"/>
              </a:ext>
            </a:extLst>
          </p:cNvPr>
          <p:cNvSpPr/>
          <p:nvPr/>
        </p:nvSpPr>
        <p:spPr>
          <a:xfrm>
            <a:off x="6402184" y="2623122"/>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BEDF3D97-96E8-4F33-BBCB-52BAD6812976}"/>
              </a:ext>
            </a:extLst>
          </p:cNvPr>
          <p:cNvSpPr/>
          <p:nvPr/>
        </p:nvSpPr>
        <p:spPr>
          <a:xfrm>
            <a:off x="6458294" y="2752837"/>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200EFE4E-8EF4-4C9E-A450-0F50DC5947CC}"/>
              </a:ext>
            </a:extLst>
          </p:cNvPr>
          <p:cNvSpPr/>
          <p:nvPr/>
        </p:nvSpPr>
        <p:spPr>
          <a:xfrm>
            <a:off x="6375721" y="2880043"/>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9161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solidFill>
                  <a:srgbClr val="FF0000"/>
                </a:solidFill>
                <a:latin typeface="Aharoni" panose="02010803020104030203" pitchFamily="2" charset="-79"/>
                <a:cs typeface="Aharoni" panose="02010803020104030203" pitchFamily="2" charset="-79"/>
              </a:rPr>
              <a:t>Frontalis</a:t>
            </a:r>
          </a:p>
        </p:txBody>
      </p:sp>
    </p:spTree>
    <p:extLst>
      <p:ext uri="{BB962C8B-B14F-4D97-AF65-F5344CB8AC3E}">
        <p14:creationId xmlns:p14="http://schemas.microsoft.com/office/powerpoint/2010/main" val="2940540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8001441" y="2888350"/>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Tree>
    <p:extLst>
      <p:ext uri="{BB962C8B-B14F-4D97-AF65-F5344CB8AC3E}">
        <p14:creationId xmlns:p14="http://schemas.microsoft.com/office/powerpoint/2010/main" val="436407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6921584" y="2703684"/>
            <a:ext cx="441455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Levator Labii Superioris </a:t>
            </a:r>
            <a:r>
              <a:rPr lang="en-US" dirty="0" err="1">
                <a:solidFill>
                  <a:srgbClr val="FF0000"/>
                </a:solidFill>
                <a:latin typeface="Aharoni" panose="02010803020104030203" pitchFamily="2" charset="-79"/>
                <a:cs typeface="Aharoni" panose="02010803020104030203" pitchFamily="2" charset="-79"/>
              </a:rPr>
              <a:t>Alaequae</a:t>
            </a:r>
            <a:r>
              <a:rPr lang="en-US" dirty="0">
                <a:solidFill>
                  <a:srgbClr val="FF0000"/>
                </a:solidFill>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2774744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6921584" y="2703684"/>
            <a:ext cx="4414553"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Levator Labii Superioris </a:t>
            </a:r>
            <a:r>
              <a:rPr lang="en-US" dirty="0" err="1">
                <a:solidFill>
                  <a:srgbClr val="FF0000"/>
                </a:solidFill>
                <a:latin typeface="Aharoni" panose="02010803020104030203" pitchFamily="2" charset="-79"/>
                <a:cs typeface="Aharoni" panose="02010803020104030203" pitchFamily="2" charset="-79"/>
              </a:rPr>
              <a:t>Alaequae</a:t>
            </a:r>
            <a:r>
              <a:rPr lang="en-US" dirty="0">
                <a:solidFill>
                  <a:srgbClr val="FF0000"/>
                </a:solidFill>
                <a:latin typeface="Aharoni" panose="02010803020104030203" pitchFamily="2" charset="-79"/>
                <a:cs typeface="Aharoni" panose="02010803020104030203" pitchFamily="2" charset="-79"/>
              </a:rPr>
              <a:t> nasi</a:t>
            </a:r>
          </a:p>
        </p:txBody>
      </p:sp>
      <p:graphicFrame>
        <p:nvGraphicFramePr>
          <p:cNvPr id="2" name="Table 1">
            <a:extLst>
              <a:ext uri="{FF2B5EF4-FFF2-40B4-BE49-F238E27FC236}">
                <a16:creationId xmlns:a16="http://schemas.microsoft.com/office/drawing/2014/main" id="{6CC87C40-4CC4-4327-BAB5-E1D2D692F980}"/>
              </a:ext>
            </a:extLst>
          </p:cNvPr>
          <p:cNvGraphicFramePr>
            <a:graphicFrameLocks noGrp="1"/>
          </p:cNvGraphicFramePr>
          <p:nvPr/>
        </p:nvGraphicFramePr>
        <p:xfrm>
          <a:off x="7220989" y="56627"/>
          <a:ext cx="4950010" cy="1939011"/>
        </p:xfrm>
        <a:graphic>
          <a:graphicData uri="http://schemas.openxmlformats.org/drawingml/2006/table">
            <a:tbl>
              <a:tblPr/>
              <a:tblGrid>
                <a:gridCol w="1064029">
                  <a:extLst>
                    <a:ext uri="{9D8B030D-6E8A-4147-A177-3AD203B41FA5}">
                      <a16:colId xmlns:a16="http://schemas.microsoft.com/office/drawing/2014/main" val="3676694160"/>
                    </a:ext>
                  </a:extLst>
                </a:gridCol>
                <a:gridCol w="3885981">
                  <a:extLst>
                    <a:ext uri="{9D8B030D-6E8A-4147-A177-3AD203B41FA5}">
                      <a16:colId xmlns:a16="http://schemas.microsoft.com/office/drawing/2014/main" val="2468985999"/>
                    </a:ext>
                  </a:extLst>
                </a:gridCol>
              </a:tblGrid>
              <a:tr h="339704">
                <a:tc>
                  <a:txBody>
                    <a:bodyPr/>
                    <a:lstStyle/>
                    <a:p>
                      <a:pPr algn="l" fontAlgn="t"/>
                      <a:r>
                        <a:rPr lang="en-US" u="sng">
                          <a:solidFill>
                            <a:schemeClr val="tx1"/>
                          </a:solidFill>
                          <a:effectLst/>
                          <a:hlinkClick r:id="rId3">
                            <a:extLst>
                              <a:ext uri="{A12FA001-AC4F-418D-AE19-62706E023703}">
                                <ahyp:hlinkClr xmlns:ahyp="http://schemas.microsoft.com/office/drawing/2018/hyperlinkcolor" val="tx"/>
                              </a:ext>
                            </a:extLst>
                          </a:hlinkClick>
                        </a:rPr>
                        <a:t>Origin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Nasal bone</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999301203"/>
                  </a:ext>
                </a:extLst>
              </a:tr>
              <a:tr h="339704">
                <a:tc>
                  <a:txBody>
                    <a:bodyPr/>
                    <a:lstStyle/>
                    <a:p>
                      <a:pPr algn="l" fontAlgn="t"/>
                      <a:r>
                        <a:rPr lang="en-US"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Nostril</a:t>
                      </a:r>
                      <a:r>
                        <a:rPr lang="en-US" dirty="0">
                          <a:solidFill>
                            <a:schemeClr val="tx1"/>
                          </a:solidFill>
                          <a:effectLst/>
                        </a:rPr>
                        <a:t> and upper </a:t>
                      </a:r>
                      <a:r>
                        <a:rPr lang="en-US" u="none" strike="noStrike" dirty="0">
                          <a:solidFill>
                            <a:schemeClr val="tx1"/>
                          </a:solidFill>
                          <a:effectLst/>
                        </a:rPr>
                        <a:t>lip</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32777773"/>
                  </a:ext>
                </a:extLst>
              </a:tr>
              <a:tr h="339704">
                <a:tc>
                  <a:txBody>
                    <a:bodyPr/>
                    <a:lstStyle/>
                    <a:p>
                      <a:pPr algn="l" fontAlgn="t"/>
                      <a:r>
                        <a:rPr lang="en-US" u="none" strike="noStrike">
                          <a:solidFill>
                            <a:schemeClr val="tx1"/>
                          </a:solidFill>
                          <a:effectLst/>
                          <a:hlinkClick r:id="rId4" tooltip="Nerve">
                            <a:extLst>
                              <a:ext uri="{A12FA001-AC4F-418D-AE19-62706E023703}">
                                <ahyp:hlinkClr xmlns:ahyp="http://schemas.microsoft.com/office/drawing/2018/hyperlinkcolor" val="tx"/>
                              </a:ext>
                            </a:extLst>
                          </a:hlinkClick>
                        </a:rPr>
                        <a:t>Nerve</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Buccal branch</a:t>
                      </a:r>
                      <a:r>
                        <a:rPr lang="en-US" dirty="0">
                          <a:solidFill>
                            <a:schemeClr val="tx1"/>
                          </a:solidFill>
                          <a:effectLst/>
                        </a:rPr>
                        <a:t> of </a:t>
                      </a:r>
                      <a:r>
                        <a:rPr lang="en-US" u="none" strike="noStrike" dirty="0">
                          <a:solidFill>
                            <a:schemeClr val="tx1"/>
                          </a:solidFill>
                          <a:effectLst/>
                        </a:rPr>
                        <a:t>facial nerve</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91413449"/>
                  </a:ext>
                </a:extLst>
              </a:tr>
              <a:tr h="841731">
                <a:tc>
                  <a:txBody>
                    <a:bodyPr/>
                    <a:lstStyle/>
                    <a:p>
                      <a:pPr algn="l" fontAlgn="t"/>
                      <a:r>
                        <a:rPr lang="en-US" u="none" strike="noStrike">
                          <a:solidFill>
                            <a:schemeClr val="tx1"/>
                          </a:solidFill>
                          <a:effectLst/>
                          <a:hlinkClick r:id="rId5" tooltip="Anatomical terms of motion">
                            <a:extLst>
                              <a:ext uri="{A12FA001-AC4F-418D-AE19-62706E023703}">
                                <ahyp:hlinkClr xmlns:ahyp="http://schemas.microsoft.com/office/drawing/2018/hyperlinkcolor" val="tx"/>
                              </a:ext>
                            </a:extLst>
                          </a:hlinkClick>
                        </a:rPr>
                        <a:t>Actions</a:t>
                      </a:r>
                      <a:endParaRPr lang="en-US">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u="none" strike="noStrike" dirty="0">
                          <a:solidFill>
                            <a:schemeClr val="tx1"/>
                          </a:solidFill>
                          <a:effectLst/>
                        </a:rPr>
                        <a:t>Dilates</a:t>
                      </a:r>
                      <a:r>
                        <a:rPr lang="en-US" dirty="0">
                          <a:solidFill>
                            <a:schemeClr val="tx1"/>
                          </a:solidFill>
                          <a:effectLst/>
                        </a:rPr>
                        <a:t> the </a:t>
                      </a:r>
                      <a:r>
                        <a:rPr lang="en-US" u="none" strike="noStrike" dirty="0">
                          <a:solidFill>
                            <a:schemeClr val="tx1"/>
                          </a:solidFill>
                          <a:effectLst/>
                        </a:rPr>
                        <a:t>nostril</a:t>
                      </a:r>
                      <a:r>
                        <a:rPr lang="en-US" dirty="0">
                          <a:solidFill>
                            <a:schemeClr val="tx1"/>
                          </a:solidFill>
                          <a:effectLst/>
                        </a:rPr>
                        <a:t>; </a:t>
                      </a:r>
                      <a:r>
                        <a:rPr lang="en-US" u="none" strike="noStrike" dirty="0">
                          <a:solidFill>
                            <a:schemeClr val="tx1"/>
                          </a:solidFill>
                          <a:effectLst/>
                        </a:rPr>
                        <a:t>elevates</a:t>
                      </a:r>
                      <a:r>
                        <a:rPr lang="en-US" dirty="0">
                          <a:solidFill>
                            <a:schemeClr val="tx1"/>
                          </a:solidFill>
                          <a:effectLst/>
                        </a:rPr>
                        <a:t> the </a:t>
                      </a:r>
                      <a:r>
                        <a:rPr lang="en-US" u="none" strike="noStrike" dirty="0">
                          <a:solidFill>
                            <a:schemeClr val="tx1"/>
                          </a:solidFill>
                          <a:effectLst/>
                        </a:rPr>
                        <a:t>upper lip</a:t>
                      </a:r>
                      <a:r>
                        <a:rPr lang="en-US" dirty="0">
                          <a:solidFill>
                            <a:schemeClr val="tx1"/>
                          </a:solidFill>
                          <a:effectLst/>
                        </a:rPr>
                        <a:t> and </a:t>
                      </a:r>
                      <a:r>
                        <a:rPr lang="en-US" u="none" strike="noStrike" dirty="0">
                          <a:solidFill>
                            <a:schemeClr val="tx1"/>
                          </a:solidFill>
                          <a:effectLst/>
                        </a:rPr>
                        <a:t>wing of the nose</a:t>
                      </a:r>
                      <a:endParaRPr lang="en-US"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815813610"/>
                  </a:ext>
                </a:extLst>
              </a:tr>
            </a:tbl>
          </a:graphicData>
        </a:graphic>
      </p:graphicFrame>
      <p:sp>
        <p:nvSpPr>
          <p:cNvPr id="4" name="TextBox 3">
            <a:extLst>
              <a:ext uri="{FF2B5EF4-FFF2-40B4-BE49-F238E27FC236}">
                <a16:creationId xmlns:a16="http://schemas.microsoft.com/office/drawing/2014/main" id="{7C2EE0B6-042E-439F-9A63-6673C20FAC4C}"/>
              </a:ext>
            </a:extLst>
          </p:cNvPr>
          <p:cNvSpPr txBox="1"/>
          <p:nvPr/>
        </p:nvSpPr>
        <p:spPr>
          <a:xfrm>
            <a:off x="8262851" y="3230880"/>
            <a:ext cx="2909454" cy="2308324"/>
          </a:xfrm>
          <a:prstGeom prst="rect">
            <a:avLst/>
          </a:prstGeom>
          <a:noFill/>
        </p:spPr>
        <p:txBody>
          <a:bodyPr wrap="square" rtlCol="0">
            <a:spAutoFit/>
          </a:bodyPr>
          <a:lstStyle/>
          <a:p>
            <a:r>
              <a:rPr lang="en-US" dirty="0"/>
              <a:t>“Gummy Smile”</a:t>
            </a:r>
          </a:p>
          <a:p>
            <a:r>
              <a:rPr lang="en-US" dirty="0"/>
              <a:t>2-6 units each side</a:t>
            </a:r>
          </a:p>
          <a:p>
            <a:endParaRPr lang="en-US" dirty="0"/>
          </a:p>
          <a:p>
            <a:r>
              <a:rPr lang="en-US" dirty="0"/>
              <a:t>Elevate tip of nose (Depressor </a:t>
            </a:r>
            <a:r>
              <a:rPr lang="en-US" dirty="0" err="1"/>
              <a:t>Nasii</a:t>
            </a:r>
            <a:r>
              <a:rPr lang="en-US" dirty="0"/>
              <a:t> </a:t>
            </a:r>
            <a:r>
              <a:rPr lang="en-US" dirty="0" err="1"/>
              <a:t>Septii</a:t>
            </a:r>
            <a:r>
              <a:rPr lang="en-US" dirty="0"/>
              <a:t>)</a:t>
            </a:r>
          </a:p>
          <a:p>
            <a:r>
              <a:rPr lang="en-US" dirty="0"/>
              <a:t>2 units</a:t>
            </a:r>
          </a:p>
          <a:p>
            <a:r>
              <a:rPr lang="en-US" dirty="0"/>
              <a:t> Superficial at base of columella or columella or tip</a:t>
            </a:r>
          </a:p>
        </p:txBody>
      </p:sp>
      <p:sp>
        <p:nvSpPr>
          <p:cNvPr id="18" name="Star: 5 Points 17">
            <a:extLst>
              <a:ext uri="{FF2B5EF4-FFF2-40B4-BE49-F238E27FC236}">
                <a16:creationId xmlns:a16="http://schemas.microsoft.com/office/drawing/2014/main" id="{2AFC5C24-6C0A-4DA9-BF30-7905CE1CADAD}"/>
              </a:ext>
            </a:extLst>
          </p:cNvPr>
          <p:cNvSpPr/>
          <p:nvPr/>
        </p:nvSpPr>
        <p:spPr>
          <a:xfrm>
            <a:off x="5551517" y="3814373"/>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FA89A1AD-6D44-4F6B-AB70-B14A2DCB0A68}"/>
              </a:ext>
            </a:extLst>
          </p:cNvPr>
          <p:cNvSpPr/>
          <p:nvPr/>
        </p:nvSpPr>
        <p:spPr>
          <a:xfrm>
            <a:off x="4766598" y="3755813"/>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D182AF07-0FB4-4B60-8A22-BA4D81A3C4A3}"/>
              </a:ext>
            </a:extLst>
          </p:cNvPr>
          <p:cNvSpPr/>
          <p:nvPr/>
        </p:nvSpPr>
        <p:spPr>
          <a:xfrm>
            <a:off x="5159057" y="3858857"/>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989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8001441" y="3191873"/>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8" name="TextBox 17">
            <a:extLst>
              <a:ext uri="{FF2B5EF4-FFF2-40B4-BE49-F238E27FC236}">
                <a16:creationId xmlns:a16="http://schemas.microsoft.com/office/drawing/2014/main" id="{DF5FFD4B-2FAE-4439-9BD8-1C8B08505FF5}"/>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1794753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E33AE78E-6F15-4BE8-8BB8-4B435015FAC1}"/>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1943778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E33AE78E-6F15-4BE8-8BB8-4B435015FAC1}"/>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graphicFrame>
        <p:nvGraphicFramePr>
          <p:cNvPr id="2" name="Table 1">
            <a:extLst>
              <a:ext uri="{FF2B5EF4-FFF2-40B4-BE49-F238E27FC236}">
                <a16:creationId xmlns:a16="http://schemas.microsoft.com/office/drawing/2014/main" id="{6F5FA677-6D65-41B2-B626-DF3880233731}"/>
              </a:ext>
            </a:extLst>
          </p:cNvPr>
          <p:cNvGraphicFramePr>
            <a:graphicFrameLocks noGrp="1"/>
          </p:cNvGraphicFramePr>
          <p:nvPr/>
        </p:nvGraphicFramePr>
        <p:xfrm>
          <a:off x="6799811" y="36859"/>
          <a:ext cx="5376092" cy="2357673"/>
        </p:xfrm>
        <a:graphic>
          <a:graphicData uri="http://schemas.openxmlformats.org/drawingml/2006/table">
            <a:tbl>
              <a:tblPr/>
              <a:tblGrid>
                <a:gridCol w="1263534">
                  <a:extLst>
                    <a:ext uri="{9D8B030D-6E8A-4147-A177-3AD203B41FA5}">
                      <a16:colId xmlns:a16="http://schemas.microsoft.com/office/drawing/2014/main" val="3954767987"/>
                    </a:ext>
                  </a:extLst>
                </a:gridCol>
                <a:gridCol w="4112558">
                  <a:extLst>
                    <a:ext uri="{9D8B030D-6E8A-4147-A177-3AD203B41FA5}">
                      <a16:colId xmlns:a16="http://schemas.microsoft.com/office/drawing/2014/main" val="164316785"/>
                    </a:ext>
                  </a:extLst>
                </a:gridCol>
              </a:tblGrid>
              <a:tr h="362719">
                <a:tc>
                  <a:txBody>
                    <a:bodyPr/>
                    <a:lstStyle/>
                    <a:p>
                      <a:pPr algn="l" fontAlgn="t"/>
                      <a:r>
                        <a:rPr lang="en-US" sz="1600" u="sng">
                          <a:solidFill>
                            <a:schemeClr val="tx1"/>
                          </a:solidFill>
                          <a:effectLst/>
                          <a:hlinkClick r:id="rId3">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Medial infra-orbital margin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52297242"/>
                  </a:ext>
                </a:extLst>
              </a:tr>
              <a:tr h="634758">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Skin and muscle of the </a:t>
                      </a:r>
                      <a:r>
                        <a:rPr lang="en-US" sz="1600" u="none" strike="noStrike" dirty="0">
                          <a:solidFill>
                            <a:schemeClr val="tx1"/>
                          </a:solidFill>
                          <a:effectLst/>
                        </a:rPr>
                        <a:t>upper lip</a:t>
                      </a:r>
                      <a:r>
                        <a:rPr lang="en-US" sz="1600" dirty="0">
                          <a:solidFill>
                            <a:schemeClr val="tx1"/>
                          </a:solidFill>
                          <a:effectLst/>
                        </a:rPr>
                        <a:t> (</a:t>
                      </a:r>
                      <a:r>
                        <a:rPr lang="en-US" sz="1600" u="none" strike="noStrike" dirty="0">
                          <a:solidFill>
                            <a:schemeClr val="tx1"/>
                          </a:solidFill>
                          <a:effectLst/>
                        </a:rPr>
                        <a:t>labii superioris</a:t>
                      </a:r>
                      <a:r>
                        <a:rPr lang="en-US" sz="1600" dirty="0">
                          <a:solidFill>
                            <a:schemeClr val="tx1"/>
                          </a:solidFill>
                          <a:effectLst/>
                        </a:rPr>
                        <a:t>)</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29708967"/>
                  </a:ext>
                </a:extLst>
              </a:tr>
              <a:tr h="362719">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399613027"/>
                  </a:ext>
                </a:extLst>
              </a:tr>
              <a:tr h="634758">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buccal branch of the facial nerve</a:t>
                      </a:r>
                      <a:r>
                        <a:rPr lang="en-US" sz="1600" dirty="0">
                          <a:solidFill>
                            <a:schemeClr val="tx1"/>
                          </a:solidFill>
                          <a:effectLst/>
                        </a:rPr>
                        <a:t> (C.N. VII)</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90019514"/>
                  </a:ext>
                </a:extLst>
              </a:tr>
              <a:tr h="362719">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Elevates</a:t>
                      </a:r>
                      <a:r>
                        <a:rPr lang="en-US" sz="1600" dirty="0">
                          <a:solidFill>
                            <a:schemeClr val="tx1"/>
                          </a:solidFill>
                          <a:effectLst/>
                        </a:rPr>
                        <a:t> the </a:t>
                      </a:r>
                      <a:r>
                        <a:rPr lang="en-US" sz="1600" u="none" strike="noStrike" dirty="0">
                          <a:solidFill>
                            <a:schemeClr val="tx1"/>
                          </a:solidFill>
                          <a:effectLst/>
                        </a:rPr>
                        <a:t>upper lip</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637635296"/>
                  </a:ext>
                </a:extLst>
              </a:tr>
            </a:tbl>
          </a:graphicData>
        </a:graphic>
      </p:graphicFrame>
      <p:sp>
        <p:nvSpPr>
          <p:cNvPr id="18" name="TextBox 17">
            <a:extLst>
              <a:ext uri="{FF2B5EF4-FFF2-40B4-BE49-F238E27FC236}">
                <a16:creationId xmlns:a16="http://schemas.microsoft.com/office/drawing/2014/main" id="{552D1696-2D1B-4928-BFF8-0CA2B235B32B}"/>
              </a:ext>
            </a:extLst>
          </p:cNvPr>
          <p:cNvSpPr txBox="1"/>
          <p:nvPr/>
        </p:nvSpPr>
        <p:spPr>
          <a:xfrm>
            <a:off x="8716912" y="3414078"/>
            <a:ext cx="1282723" cy="369332"/>
          </a:xfrm>
          <a:prstGeom prst="rect">
            <a:avLst/>
          </a:prstGeom>
          <a:noFill/>
        </p:spPr>
        <p:txBody>
          <a:bodyPr wrap="none" rtlCol="0">
            <a:spAutoFit/>
          </a:bodyPr>
          <a:lstStyle/>
          <a:p>
            <a:r>
              <a:rPr lang="en-US" dirty="0"/>
              <a:t>Don’t Inject</a:t>
            </a:r>
          </a:p>
        </p:txBody>
      </p:sp>
    </p:spTree>
    <p:extLst>
      <p:ext uri="{BB962C8B-B14F-4D97-AF65-F5344CB8AC3E}">
        <p14:creationId xmlns:p14="http://schemas.microsoft.com/office/powerpoint/2010/main" val="33457490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8001441" y="3598744"/>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AC18B385-2B75-4158-88CA-DA20A5321914}"/>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19556823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6D74A433-FCE6-430A-87EC-37621EF58C9C}"/>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3872236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6D74A433-FCE6-430A-87EC-37621EF58C9C}"/>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graphicFrame>
        <p:nvGraphicFramePr>
          <p:cNvPr id="2" name="Table 1">
            <a:extLst>
              <a:ext uri="{FF2B5EF4-FFF2-40B4-BE49-F238E27FC236}">
                <a16:creationId xmlns:a16="http://schemas.microsoft.com/office/drawing/2014/main" id="{3A8B0788-C697-4A28-BFE0-067A42F0B599}"/>
              </a:ext>
            </a:extLst>
          </p:cNvPr>
          <p:cNvGraphicFramePr>
            <a:graphicFrameLocks noGrp="1"/>
          </p:cNvGraphicFramePr>
          <p:nvPr/>
        </p:nvGraphicFramePr>
        <p:xfrm>
          <a:off x="6921584" y="20145"/>
          <a:ext cx="5225590" cy="2188484"/>
        </p:xfrm>
        <a:graphic>
          <a:graphicData uri="http://schemas.openxmlformats.org/drawingml/2006/table">
            <a:tbl>
              <a:tblPr/>
              <a:tblGrid>
                <a:gridCol w="984459">
                  <a:extLst>
                    <a:ext uri="{9D8B030D-6E8A-4147-A177-3AD203B41FA5}">
                      <a16:colId xmlns:a16="http://schemas.microsoft.com/office/drawing/2014/main" val="2599438924"/>
                    </a:ext>
                  </a:extLst>
                </a:gridCol>
                <a:gridCol w="4241131">
                  <a:extLst>
                    <a:ext uri="{9D8B030D-6E8A-4147-A177-3AD203B41FA5}">
                      <a16:colId xmlns:a16="http://schemas.microsoft.com/office/drawing/2014/main" val="3752958335"/>
                    </a:ext>
                  </a:extLst>
                </a:gridCol>
              </a:tblGrid>
              <a:tr h="33669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anterior</a:t>
                      </a:r>
                      <a:r>
                        <a:rPr lang="en-US" sz="1600" dirty="0">
                          <a:solidFill>
                            <a:schemeClr val="tx1"/>
                          </a:solidFill>
                          <a:effectLst/>
                        </a:rPr>
                        <a:t> of </a:t>
                      </a:r>
                      <a:r>
                        <a:rPr lang="en-US" sz="1600" u="none" strike="noStrike" dirty="0">
                          <a:solidFill>
                            <a:schemeClr val="tx1"/>
                          </a:solidFill>
                          <a:effectLst/>
                        </a:rPr>
                        <a:t>zygomatic</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928368201"/>
                  </a:ext>
                </a:extLst>
              </a:tr>
              <a:tr h="33669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modiolus</a:t>
                      </a:r>
                      <a:r>
                        <a:rPr lang="en-US" sz="1600" dirty="0">
                          <a:solidFill>
                            <a:schemeClr val="tx1"/>
                          </a:solidFill>
                          <a:effectLst/>
                        </a:rPr>
                        <a:t> of </a:t>
                      </a:r>
                      <a:r>
                        <a:rPr lang="en-US" sz="1600" u="none" strike="noStrike" dirty="0">
                          <a:solidFill>
                            <a:schemeClr val="tx1"/>
                          </a:solidFill>
                          <a:effectLst/>
                        </a:rPr>
                        <a:t>mouth</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120537623"/>
                  </a:ext>
                </a:extLst>
              </a:tr>
              <a:tr h="336690">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96510152"/>
                  </a:ext>
                </a:extLst>
              </a:tr>
              <a:tr h="589207">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zygomatic</a:t>
                      </a:r>
                      <a:r>
                        <a:rPr lang="en-US" sz="1600" dirty="0">
                          <a:solidFill>
                            <a:schemeClr val="tx1"/>
                          </a:solidFill>
                          <a:effectLst/>
                        </a:rPr>
                        <a:t> and </a:t>
                      </a:r>
                      <a:r>
                        <a:rPr lang="en-US" sz="1600" u="none" strike="noStrike" dirty="0">
                          <a:solidFill>
                            <a:schemeClr val="tx1"/>
                          </a:solidFill>
                          <a:effectLst/>
                        </a:rPr>
                        <a:t>buccal</a:t>
                      </a:r>
                      <a:r>
                        <a:rPr lang="en-US" sz="1600" dirty="0">
                          <a:solidFill>
                            <a:schemeClr val="tx1"/>
                          </a:solidFill>
                          <a:effectLst/>
                        </a:rPr>
                        <a:t> branches of the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935278254"/>
                  </a:ext>
                </a:extLst>
              </a:tr>
              <a:tr h="589207">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draws angle of </a:t>
                      </a:r>
                      <a:r>
                        <a:rPr lang="en-US" sz="1600" u="none" strike="noStrike" dirty="0">
                          <a:solidFill>
                            <a:schemeClr val="tx1"/>
                          </a:solidFill>
                          <a:effectLst/>
                        </a:rPr>
                        <a:t>mouth</a:t>
                      </a:r>
                      <a:r>
                        <a:rPr lang="en-US" sz="1600" dirty="0">
                          <a:solidFill>
                            <a:schemeClr val="tx1"/>
                          </a:solidFill>
                          <a:effectLst/>
                        </a:rPr>
                        <a:t> upward and laterally</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830677"/>
                  </a:ext>
                </a:extLst>
              </a:tr>
            </a:tbl>
          </a:graphicData>
        </a:graphic>
      </p:graphicFrame>
      <p:sp>
        <p:nvSpPr>
          <p:cNvPr id="4" name="TextBox 3">
            <a:extLst>
              <a:ext uri="{FF2B5EF4-FFF2-40B4-BE49-F238E27FC236}">
                <a16:creationId xmlns:a16="http://schemas.microsoft.com/office/drawing/2014/main" id="{852580E4-C718-479A-BDD5-C1893DEA235F}"/>
              </a:ext>
            </a:extLst>
          </p:cNvPr>
          <p:cNvSpPr txBox="1"/>
          <p:nvPr/>
        </p:nvSpPr>
        <p:spPr>
          <a:xfrm>
            <a:off x="8608138" y="3824928"/>
            <a:ext cx="1282723" cy="369332"/>
          </a:xfrm>
          <a:prstGeom prst="rect">
            <a:avLst/>
          </a:prstGeom>
          <a:noFill/>
        </p:spPr>
        <p:txBody>
          <a:bodyPr wrap="none" rtlCol="0">
            <a:spAutoFit/>
          </a:bodyPr>
          <a:lstStyle/>
          <a:p>
            <a:r>
              <a:rPr lang="en-US" dirty="0"/>
              <a:t>Don’t Inject</a:t>
            </a:r>
          </a:p>
        </p:txBody>
      </p:sp>
    </p:spTree>
    <p:extLst>
      <p:ext uri="{BB962C8B-B14F-4D97-AF65-F5344CB8AC3E}">
        <p14:creationId xmlns:p14="http://schemas.microsoft.com/office/powerpoint/2010/main" val="23112103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7950329" y="3900149"/>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70384529-DD50-47BF-ADC5-5C6ACB2B6DD9}"/>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4134652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solidFill>
                  <a:srgbClr val="FF0000"/>
                </a:solidFill>
                <a:latin typeface="Aharoni" panose="02010803020104030203" pitchFamily="2" charset="-79"/>
                <a:cs typeface="Aharoni" panose="02010803020104030203" pitchFamily="2" charset="-79"/>
              </a:rPr>
              <a:t>Frontalis</a:t>
            </a:r>
          </a:p>
        </p:txBody>
      </p:sp>
      <p:sp>
        <p:nvSpPr>
          <p:cNvPr id="2" name="TextBox 1">
            <a:extLst>
              <a:ext uri="{FF2B5EF4-FFF2-40B4-BE49-F238E27FC236}">
                <a16:creationId xmlns:a16="http://schemas.microsoft.com/office/drawing/2014/main" id="{2AEF42B2-709C-4496-9E81-FCED02A4B29D}"/>
              </a:ext>
            </a:extLst>
          </p:cNvPr>
          <p:cNvSpPr txBox="1"/>
          <p:nvPr/>
        </p:nvSpPr>
        <p:spPr>
          <a:xfrm>
            <a:off x="378474" y="1965020"/>
            <a:ext cx="1794337" cy="1200329"/>
          </a:xfrm>
          <a:prstGeom prst="rect">
            <a:avLst/>
          </a:prstGeom>
          <a:noFill/>
        </p:spPr>
        <p:txBody>
          <a:bodyPr wrap="none" rtlCol="0">
            <a:spAutoFit/>
          </a:bodyPr>
          <a:lstStyle/>
          <a:p>
            <a:r>
              <a:rPr lang="en-US" dirty="0"/>
              <a:t>“Forehead Lines”</a:t>
            </a:r>
          </a:p>
          <a:p>
            <a:r>
              <a:rPr lang="en-US" dirty="0"/>
              <a:t>10-20 units</a:t>
            </a:r>
          </a:p>
          <a:p>
            <a:endParaRPr lang="en-US" dirty="0"/>
          </a:p>
          <a:p>
            <a:r>
              <a:rPr lang="en-US" dirty="0"/>
              <a:t>Deep injections</a:t>
            </a:r>
          </a:p>
        </p:txBody>
      </p:sp>
      <p:sp>
        <p:nvSpPr>
          <p:cNvPr id="4" name="Star: 5 Points 3">
            <a:extLst>
              <a:ext uri="{FF2B5EF4-FFF2-40B4-BE49-F238E27FC236}">
                <a16:creationId xmlns:a16="http://schemas.microsoft.com/office/drawing/2014/main" id="{9578C8D6-E3AE-4F87-B160-3E8BDD2E9BB3}"/>
              </a:ext>
            </a:extLst>
          </p:cNvPr>
          <p:cNvSpPr/>
          <p:nvPr/>
        </p:nvSpPr>
        <p:spPr>
          <a:xfrm>
            <a:off x="4929282" y="1289849"/>
            <a:ext cx="115057" cy="10294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52017478-800E-4581-8A79-FBA519E6F768}"/>
              </a:ext>
            </a:extLst>
          </p:cNvPr>
          <p:cNvSpPr/>
          <p:nvPr/>
        </p:nvSpPr>
        <p:spPr>
          <a:xfrm>
            <a:off x="5463186" y="1289849"/>
            <a:ext cx="115057" cy="10294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C3D31F5B-6C30-4FA5-BD96-29D0E8318CC8}"/>
              </a:ext>
            </a:extLst>
          </p:cNvPr>
          <p:cNvSpPr/>
          <p:nvPr/>
        </p:nvSpPr>
        <p:spPr>
          <a:xfrm>
            <a:off x="5882033" y="1289849"/>
            <a:ext cx="115057" cy="10294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FC206595-D871-4102-9CBB-1D08A14EB265}"/>
              </a:ext>
            </a:extLst>
          </p:cNvPr>
          <p:cNvSpPr/>
          <p:nvPr/>
        </p:nvSpPr>
        <p:spPr>
          <a:xfrm>
            <a:off x="4452906" y="1289849"/>
            <a:ext cx="115057" cy="10294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697FAAFA-3F77-453A-8713-B5F54918E72F}"/>
              </a:ext>
            </a:extLst>
          </p:cNvPr>
          <p:cNvSpPr/>
          <p:nvPr/>
        </p:nvSpPr>
        <p:spPr>
          <a:xfrm>
            <a:off x="4202102" y="1307953"/>
            <a:ext cx="115057" cy="102946"/>
          </a:xfrm>
          <a:prstGeom prst="star5">
            <a:avLst/>
          </a:prstGeom>
          <a:solidFill>
            <a:schemeClr val="accent1">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18E660EE-1345-423A-AB8E-509FA63F0625}"/>
              </a:ext>
            </a:extLst>
          </p:cNvPr>
          <p:cNvSpPr/>
          <p:nvPr/>
        </p:nvSpPr>
        <p:spPr>
          <a:xfrm>
            <a:off x="6153527" y="1286790"/>
            <a:ext cx="115057" cy="102946"/>
          </a:xfrm>
          <a:prstGeom prst="star5">
            <a:avLst/>
          </a:prstGeom>
          <a:solidFill>
            <a:schemeClr val="accent1">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9DC8286C-62EF-4084-B076-564508B387F9}"/>
              </a:ext>
            </a:extLst>
          </p:cNvPr>
          <p:cNvGraphicFramePr>
            <a:graphicFrameLocks noGrp="1"/>
          </p:cNvGraphicFramePr>
          <p:nvPr/>
        </p:nvGraphicFramePr>
        <p:xfrm>
          <a:off x="7270722" y="156657"/>
          <a:ext cx="4692536" cy="1920240"/>
        </p:xfrm>
        <a:graphic>
          <a:graphicData uri="http://schemas.openxmlformats.org/drawingml/2006/table">
            <a:tbl>
              <a:tblPr/>
              <a:tblGrid>
                <a:gridCol w="986587">
                  <a:extLst>
                    <a:ext uri="{9D8B030D-6E8A-4147-A177-3AD203B41FA5}">
                      <a16:colId xmlns:a16="http://schemas.microsoft.com/office/drawing/2014/main" val="262068114"/>
                    </a:ext>
                  </a:extLst>
                </a:gridCol>
                <a:gridCol w="3705949">
                  <a:extLst>
                    <a:ext uri="{9D8B030D-6E8A-4147-A177-3AD203B41FA5}">
                      <a16:colId xmlns:a16="http://schemas.microsoft.com/office/drawing/2014/main" val="1900772091"/>
                    </a:ext>
                  </a:extLst>
                </a:gridCol>
              </a:tblGrid>
              <a:tr h="0">
                <a:tc>
                  <a:txBody>
                    <a:bodyPr/>
                    <a:lstStyle/>
                    <a:p>
                      <a:pPr algn="l" fontAlgn="t"/>
                      <a:r>
                        <a:rPr lang="en-US" sz="1600" u="none" strike="noStrike" dirty="0">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Galea aponeurotica</a:t>
                      </a:r>
                      <a:endParaRPr lang="en-US" sz="1600" u="none"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53603499"/>
                  </a:ext>
                </a:extLst>
              </a:tr>
              <a:tr h="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Orbicularis oculi muscle</a:t>
                      </a:r>
                      <a:endParaRPr lang="en-US" sz="1600" u="none"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924170543"/>
                  </a:ext>
                </a:extLst>
              </a:tr>
              <a:tr h="0">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supraorbital</a:t>
                      </a:r>
                      <a:r>
                        <a:rPr lang="en-US" sz="1600" u="none" dirty="0">
                          <a:solidFill>
                            <a:schemeClr val="tx1"/>
                          </a:solidFill>
                          <a:effectLst/>
                        </a:rPr>
                        <a:t> and </a:t>
                      </a:r>
                      <a:r>
                        <a:rPr lang="en-US" sz="1600" u="none" strike="noStrike" dirty="0">
                          <a:solidFill>
                            <a:schemeClr val="tx1"/>
                          </a:solidFill>
                          <a:effectLst/>
                        </a:rPr>
                        <a:t>supratrochlear</a:t>
                      </a:r>
                      <a:r>
                        <a:rPr lang="en-US" sz="1600" u="none" dirty="0">
                          <a:solidFill>
                            <a:schemeClr val="tx1"/>
                          </a:solidFill>
                          <a:effectLst/>
                        </a:rPr>
                        <a:t> arteries</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697317226"/>
                  </a:ext>
                </a:extLst>
              </a:tr>
              <a:tr h="0">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Temporal Branch of Facial nerve</a:t>
                      </a:r>
                      <a:endParaRPr lang="en-US" sz="1600" u="none"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54490158"/>
                  </a:ext>
                </a:extLst>
              </a:tr>
              <a:tr h="0">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dirty="0">
                          <a:solidFill>
                            <a:schemeClr val="tx1"/>
                          </a:solidFill>
                          <a:effectLst/>
                        </a:rPr>
                        <a:t>Raises </a:t>
                      </a:r>
                      <a:r>
                        <a:rPr lang="en-US" sz="1600" u="none" strike="noStrike" dirty="0">
                          <a:solidFill>
                            <a:schemeClr val="tx1"/>
                          </a:solidFill>
                          <a:effectLst/>
                        </a:rPr>
                        <a:t>eyebrows</a:t>
                      </a:r>
                      <a:r>
                        <a:rPr lang="en-US" sz="1600" u="none" dirty="0">
                          <a:solidFill>
                            <a:schemeClr val="tx1"/>
                          </a:solidFill>
                          <a:effectLst/>
                        </a:rPr>
                        <a:t> and wrinkles </a:t>
                      </a:r>
                      <a:r>
                        <a:rPr lang="en-US" sz="1600" u="none" strike="noStrike" dirty="0">
                          <a:solidFill>
                            <a:schemeClr val="tx1"/>
                          </a:solidFill>
                          <a:effectLst/>
                        </a:rPr>
                        <a:t>forehead</a:t>
                      </a:r>
                    </a:p>
                    <a:p>
                      <a:pPr algn="l" fontAlgn="t"/>
                      <a:r>
                        <a:rPr lang="en-US" sz="1600" u="none" strike="noStrike" dirty="0">
                          <a:solidFill>
                            <a:schemeClr val="tx1"/>
                          </a:solidFill>
                          <a:effectLst/>
                        </a:rPr>
                        <a:t>Brow Elevator</a:t>
                      </a:r>
                      <a:endParaRPr lang="en-US" sz="1600" u="none"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46648582"/>
                  </a:ext>
                </a:extLst>
              </a:tr>
            </a:tbl>
          </a:graphicData>
        </a:graphic>
      </p:graphicFrame>
    </p:spTree>
    <p:extLst>
      <p:ext uri="{BB962C8B-B14F-4D97-AF65-F5344CB8AC3E}">
        <p14:creationId xmlns:p14="http://schemas.microsoft.com/office/powerpoint/2010/main" val="4020594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B2378D7F-7F48-4E3F-BD0D-F49A0AB48D2D}"/>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4250274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B2378D7F-7F48-4E3F-BD0D-F49A0AB48D2D}"/>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
        <p:nvSpPr>
          <p:cNvPr id="2" name="TextBox 1">
            <a:extLst>
              <a:ext uri="{FF2B5EF4-FFF2-40B4-BE49-F238E27FC236}">
                <a16:creationId xmlns:a16="http://schemas.microsoft.com/office/drawing/2014/main" id="{3C930662-98E5-43C9-AFF7-399800C9E652}"/>
              </a:ext>
            </a:extLst>
          </p:cNvPr>
          <p:cNvSpPr txBox="1"/>
          <p:nvPr/>
        </p:nvSpPr>
        <p:spPr>
          <a:xfrm>
            <a:off x="8320434" y="4311608"/>
            <a:ext cx="2864313" cy="646331"/>
          </a:xfrm>
          <a:prstGeom prst="rect">
            <a:avLst/>
          </a:prstGeom>
          <a:noFill/>
        </p:spPr>
        <p:txBody>
          <a:bodyPr wrap="square" rtlCol="0">
            <a:spAutoFit/>
          </a:bodyPr>
          <a:lstStyle/>
          <a:p>
            <a:r>
              <a:rPr lang="en-US" dirty="0"/>
              <a:t>Softer Jawline / TMJ</a:t>
            </a:r>
          </a:p>
          <a:p>
            <a:r>
              <a:rPr lang="en-US" dirty="0"/>
              <a:t>15-50 units</a:t>
            </a:r>
          </a:p>
        </p:txBody>
      </p:sp>
      <p:graphicFrame>
        <p:nvGraphicFramePr>
          <p:cNvPr id="4" name="Table 3">
            <a:extLst>
              <a:ext uri="{FF2B5EF4-FFF2-40B4-BE49-F238E27FC236}">
                <a16:creationId xmlns:a16="http://schemas.microsoft.com/office/drawing/2014/main" id="{14CB2B3D-D99B-498D-BC45-1BF2F4661199}"/>
              </a:ext>
            </a:extLst>
          </p:cNvPr>
          <p:cNvGraphicFramePr>
            <a:graphicFrameLocks noGrp="1"/>
          </p:cNvGraphicFramePr>
          <p:nvPr>
            <p:extLst>
              <p:ext uri="{D42A27DB-BD31-4B8C-83A1-F6EECF244321}">
                <p14:modId xmlns:p14="http://schemas.microsoft.com/office/powerpoint/2010/main" val="419329824"/>
              </p:ext>
            </p:extLst>
          </p:nvPr>
        </p:nvGraphicFramePr>
        <p:xfrm>
          <a:off x="6921584" y="33143"/>
          <a:ext cx="5270416" cy="2407920"/>
        </p:xfrm>
        <a:graphic>
          <a:graphicData uri="http://schemas.openxmlformats.org/drawingml/2006/table">
            <a:tbl>
              <a:tblPr/>
              <a:tblGrid>
                <a:gridCol w="1111043">
                  <a:extLst>
                    <a:ext uri="{9D8B030D-6E8A-4147-A177-3AD203B41FA5}">
                      <a16:colId xmlns:a16="http://schemas.microsoft.com/office/drawing/2014/main" val="417362179"/>
                    </a:ext>
                  </a:extLst>
                </a:gridCol>
                <a:gridCol w="4159373">
                  <a:extLst>
                    <a:ext uri="{9D8B030D-6E8A-4147-A177-3AD203B41FA5}">
                      <a16:colId xmlns:a16="http://schemas.microsoft.com/office/drawing/2014/main" val="1059470965"/>
                    </a:ext>
                  </a:extLst>
                </a:gridCol>
              </a:tblGrid>
              <a:tr h="492858">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zygomatic arch</a:t>
                      </a:r>
                      <a:r>
                        <a:rPr lang="en-US" sz="1600" dirty="0">
                          <a:solidFill>
                            <a:schemeClr val="tx1"/>
                          </a:solidFill>
                          <a:effectLst/>
                        </a:rPr>
                        <a:t> and maxillary process of </a:t>
                      </a:r>
                      <a:r>
                        <a:rPr lang="en-US" sz="1600" u="none" strike="noStrike" dirty="0">
                          <a:solidFill>
                            <a:schemeClr val="tx1"/>
                          </a:solidFill>
                          <a:effectLst/>
                        </a:rPr>
                        <a:t>zygomatic bone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536124"/>
                  </a:ext>
                </a:extLst>
              </a:tr>
              <a:tr h="492858">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Angle and lateral surface of </a:t>
                      </a:r>
                      <a:r>
                        <a:rPr lang="en-US" sz="1600" u="none" strike="noStrike" dirty="0">
                          <a:solidFill>
                            <a:schemeClr val="tx1"/>
                          </a:solidFill>
                          <a:effectLst/>
                        </a:rPr>
                        <a:t>ramus of mandible</a:t>
                      </a:r>
                      <a:r>
                        <a:rPr lang="en-US" sz="1600" dirty="0">
                          <a:solidFill>
                            <a:schemeClr val="tx1"/>
                          </a:solidFill>
                          <a:effectLst/>
                        </a:rPr>
                        <a:t>, </a:t>
                      </a:r>
                      <a:r>
                        <a:rPr lang="en-US" sz="1600" u="none" strike="noStrike" dirty="0">
                          <a:solidFill>
                            <a:schemeClr val="tx1"/>
                          </a:solidFill>
                          <a:effectLst/>
                        </a:rPr>
                        <a:t>coronoid process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156132336"/>
                  </a:ext>
                </a:extLst>
              </a:tr>
              <a:tr h="281633">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masseteric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76429335"/>
                  </a:ext>
                </a:extLst>
              </a:tr>
              <a:tr h="281633">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mandibular nerve</a:t>
                      </a:r>
                      <a:r>
                        <a:rPr lang="en-US" sz="1600" dirty="0">
                          <a:solidFill>
                            <a:schemeClr val="tx1"/>
                          </a:solidFill>
                          <a:effectLst/>
                        </a:rPr>
                        <a:t> (V3)</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80734207"/>
                  </a:ext>
                </a:extLst>
              </a:tr>
              <a:tr h="492858">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elevation</a:t>
                      </a:r>
                      <a:r>
                        <a:rPr lang="en-US" sz="1600" dirty="0">
                          <a:solidFill>
                            <a:schemeClr val="tx1"/>
                          </a:solidFill>
                          <a:effectLst/>
                        </a:rPr>
                        <a:t> (as in closing of the mouth) and </a:t>
                      </a:r>
                      <a:r>
                        <a:rPr lang="en-US" sz="1600" u="none" strike="noStrike" dirty="0">
                          <a:solidFill>
                            <a:schemeClr val="tx1"/>
                          </a:solidFill>
                          <a:effectLst/>
                        </a:rPr>
                        <a:t>protrusion</a:t>
                      </a:r>
                      <a:r>
                        <a:rPr lang="en-US" sz="1600" dirty="0">
                          <a:solidFill>
                            <a:schemeClr val="tx1"/>
                          </a:solidFill>
                          <a:effectLst/>
                        </a:rPr>
                        <a:t> of </a:t>
                      </a:r>
                      <a:r>
                        <a:rPr lang="en-US" sz="1600" u="none" strike="noStrike" dirty="0">
                          <a:solidFill>
                            <a:schemeClr val="tx1"/>
                          </a:solidFill>
                          <a:effectLst/>
                        </a:rPr>
                        <a:t>mandible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631691544"/>
                  </a:ext>
                </a:extLst>
              </a:tr>
            </a:tbl>
          </a:graphicData>
        </a:graphic>
      </p:graphicFrame>
      <p:sp>
        <p:nvSpPr>
          <p:cNvPr id="22" name="Star: 5 Points 21">
            <a:extLst>
              <a:ext uri="{FF2B5EF4-FFF2-40B4-BE49-F238E27FC236}">
                <a16:creationId xmlns:a16="http://schemas.microsoft.com/office/drawing/2014/main" id="{FED762EF-D42F-457C-B7EB-B416CB83B215}"/>
              </a:ext>
            </a:extLst>
          </p:cNvPr>
          <p:cNvSpPr/>
          <p:nvPr/>
        </p:nvSpPr>
        <p:spPr>
          <a:xfrm>
            <a:off x="6427794" y="3833399"/>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ar: 5 Points 22">
            <a:extLst>
              <a:ext uri="{FF2B5EF4-FFF2-40B4-BE49-F238E27FC236}">
                <a16:creationId xmlns:a16="http://schemas.microsoft.com/office/drawing/2014/main" id="{EB324713-DC4C-4E8B-AE35-00C6C8508EAE}"/>
              </a:ext>
            </a:extLst>
          </p:cNvPr>
          <p:cNvSpPr/>
          <p:nvPr/>
        </p:nvSpPr>
        <p:spPr>
          <a:xfrm>
            <a:off x="6529149" y="4034800"/>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5 Points 23">
            <a:extLst>
              <a:ext uri="{FF2B5EF4-FFF2-40B4-BE49-F238E27FC236}">
                <a16:creationId xmlns:a16="http://schemas.microsoft.com/office/drawing/2014/main" id="{97476279-6A59-4174-9F9B-F656BBF61F6B}"/>
              </a:ext>
            </a:extLst>
          </p:cNvPr>
          <p:cNvSpPr/>
          <p:nvPr/>
        </p:nvSpPr>
        <p:spPr>
          <a:xfrm>
            <a:off x="6296540" y="4029407"/>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5319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7950329" y="4242745"/>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45798597-AD14-4781-8418-9FA33B9ACF26}"/>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262925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5D5ED760-78E9-4F44-9CBA-86529E9F40C1}"/>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42833685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5D5ED760-78E9-4F44-9CBA-86529E9F40C1}"/>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
        <p:nvSpPr>
          <p:cNvPr id="22" name="TextBox 21">
            <a:extLst>
              <a:ext uri="{FF2B5EF4-FFF2-40B4-BE49-F238E27FC236}">
                <a16:creationId xmlns:a16="http://schemas.microsoft.com/office/drawing/2014/main" id="{BA32DE97-2BED-47C9-8C22-1B187A0BFA69}"/>
              </a:ext>
            </a:extLst>
          </p:cNvPr>
          <p:cNvSpPr txBox="1"/>
          <p:nvPr/>
        </p:nvSpPr>
        <p:spPr>
          <a:xfrm>
            <a:off x="8305682" y="4486570"/>
            <a:ext cx="1282723" cy="369332"/>
          </a:xfrm>
          <a:prstGeom prst="rect">
            <a:avLst/>
          </a:prstGeom>
          <a:noFill/>
        </p:spPr>
        <p:txBody>
          <a:bodyPr wrap="none" rtlCol="0">
            <a:spAutoFit/>
          </a:bodyPr>
          <a:lstStyle/>
          <a:p>
            <a:r>
              <a:rPr lang="en-US" dirty="0"/>
              <a:t>Don’t Inject</a:t>
            </a:r>
          </a:p>
        </p:txBody>
      </p:sp>
      <p:graphicFrame>
        <p:nvGraphicFramePr>
          <p:cNvPr id="2" name="Table 1">
            <a:extLst>
              <a:ext uri="{FF2B5EF4-FFF2-40B4-BE49-F238E27FC236}">
                <a16:creationId xmlns:a16="http://schemas.microsoft.com/office/drawing/2014/main" id="{F132CEF4-FBDE-45D5-9E8E-85C13F0B65F4}"/>
              </a:ext>
            </a:extLst>
          </p:cNvPr>
          <p:cNvGraphicFramePr>
            <a:graphicFrameLocks noGrp="1"/>
          </p:cNvGraphicFramePr>
          <p:nvPr/>
        </p:nvGraphicFramePr>
        <p:xfrm>
          <a:off x="6921584" y="33438"/>
          <a:ext cx="5258722" cy="1981387"/>
        </p:xfrm>
        <a:graphic>
          <a:graphicData uri="http://schemas.openxmlformats.org/drawingml/2006/table">
            <a:tbl>
              <a:tblPr/>
              <a:tblGrid>
                <a:gridCol w="1082933">
                  <a:extLst>
                    <a:ext uri="{9D8B030D-6E8A-4147-A177-3AD203B41FA5}">
                      <a16:colId xmlns:a16="http://schemas.microsoft.com/office/drawing/2014/main" val="2745325590"/>
                    </a:ext>
                  </a:extLst>
                </a:gridCol>
                <a:gridCol w="4175789">
                  <a:extLst>
                    <a:ext uri="{9D8B030D-6E8A-4147-A177-3AD203B41FA5}">
                      <a16:colId xmlns:a16="http://schemas.microsoft.com/office/drawing/2014/main" val="493881887"/>
                    </a:ext>
                  </a:extLst>
                </a:gridCol>
              </a:tblGrid>
              <a:tr h="344589">
                <a:tc>
                  <a:txBody>
                    <a:bodyPr/>
                    <a:lstStyle/>
                    <a:p>
                      <a:pPr algn="l" fontAlgn="t"/>
                      <a:r>
                        <a:rPr lang="en-US" sz="1600" u="sng">
                          <a:solidFill>
                            <a:schemeClr val="tx1"/>
                          </a:solidFill>
                          <a:effectLst/>
                          <a:hlinkClick r:id="rId3">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Parotid</a:t>
                      </a:r>
                      <a:r>
                        <a:rPr lang="en-US" sz="1600" dirty="0">
                          <a:solidFill>
                            <a:schemeClr val="tx1"/>
                          </a:solidFill>
                          <a:effectLst/>
                        </a:rPr>
                        <a:t> </a:t>
                      </a:r>
                      <a:r>
                        <a:rPr lang="en-US" sz="1600" u="none" strike="noStrike" dirty="0">
                          <a:solidFill>
                            <a:schemeClr val="tx1"/>
                          </a:solidFill>
                          <a:effectLst/>
                        </a:rPr>
                        <a:t>fascia</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241178564"/>
                  </a:ext>
                </a:extLst>
              </a:tr>
              <a:tr h="603031">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Modiolus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918340090"/>
                  </a:ext>
                </a:extLst>
              </a:tr>
              <a:tr h="344589">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707889312"/>
                  </a:ext>
                </a:extLst>
              </a:tr>
              <a:tr h="344589">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Buccal branch of the</a:t>
                      </a:r>
                      <a:r>
                        <a:rPr lang="en-US" sz="1600" dirty="0">
                          <a:solidFill>
                            <a:schemeClr val="tx1"/>
                          </a:solidFill>
                          <a:effectLst/>
                        </a:rPr>
                        <a:t>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28149823"/>
                  </a:ext>
                </a:extLst>
              </a:tr>
              <a:tr h="344589">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Draws back angle of </a:t>
                      </a:r>
                      <a:r>
                        <a:rPr lang="en-US" sz="1600" u="none" strike="noStrike" dirty="0">
                          <a:solidFill>
                            <a:schemeClr val="tx1"/>
                          </a:solidFill>
                          <a:effectLst/>
                        </a:rPr>
                        <a:t>mouth</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144333594"/>
                  </a:ext>
                </a:extLst>
              </a:tr>
            </a:tbl>
          </a:graphicData>
        </a:graphic>
      </p:graphicFrame>
    </p:spTree>
    <p:extLst>
      <p:ext uri="{BB962C8B-B14F-4D97-AF65-F5344CB8AC3E}">
        <p14:creationId xmlns:p14="http://schemas.microsoft.com/office/powerpoint/2010/main" val="31697294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7950329" y="4623305"/>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D30B5CA5-86C3-4A46-AC2D-BAC663865F13}"/>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36056673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0DD51397-8593-45E6-9540-4FC8E429C5CA}"/>
              </a:ext>
            </a:extLst>
          </p:cNvPr>
          <p:cNvSpPr txBox="1"/>
          <p:nvPr/>
        </p:nvSpPr>
        <p:spPr>
          <a:xfrm>
            <a:off x="7792786" y="4550674"/>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Platysma</a:t>
            </a:r>
          </a:p>
        </p:txBody>
      </p:sp>
      <p:sp>
        <p:nvSpPr>
          <p:cNvPr id="24" name="TextBox 23">
            <a:extLst>
              <a:ext uri="{FF2B5EF4-FFF2-40B4-BE49-F238E27FC236}">
                <a16:creationId xmlns:a16="http://schemas.microsoft.com/office/drawing/2014/main" id="{5848D71E-485F-4D67-86E9-5B54B05B9924}"/>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9750678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0DD51397-8593-45E6-9540-4FC8E429C5CA}"/>
              </a:ext>
            </a:extLst>
          </p:cNvPr>
          <p:cNvSpPr txBox="1"/>
          <p:nvPr/>
        </p:nvSpPr>
        <p:spPr>
          <a:xfrm>
            <a:off x="7792786" y="4550674"/>
            <a:ext cx="2577680"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Platysma</a:t>
            </a:r>
          </a:p>
        </p:txBody>
      </p:sp>
      <p:sp>
        <p:nvSpPr>
          <p:cNvPr id="24" name="TextBox 23">
            <a:extLst>
              <a:ext uri="{FF2B5EF4-FFF2-40B4-BE49-F238E27FC236}">
                <a16:creationId xmlns:a16="http://schemas.microsoft.com/office/drawing/2014/main" id="{5848D71E-485F-4D67-86E9-5B54B05B9924}"/>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
        <p:nvSpPr>
          <p:cNvPr id="4" name="TextBox 3">
            <a:extLst>
              <a:ext uri="{FF2B5EF4-FFF2-40B4-BE49-F238E27FC236}">
                <a16:creationId xmlns:a16="http://schemas.microsoft.com/office/drawing/2014/main" id="{9C0A064C-C2DB-4CCD-9E24-E387828AA212}"/>
              </a:ext>
            </a:extLst>
          </p:cNvPr>
          <p:cNvSpPr txBox="1"/>
          <p:nvPr/>
        </p:nvSpPr>
        <p:spPr>
          <a:xfrm>
            <a:off x="8158887" y="5008005"/>
            <a:ext cx="3861955" cy="1754326"/>
          </a:xfrm>
          <a:prstGeom prst="rect">
            <a:avLst/>
          </a:prstGeom>
          <a:noFill/>
        </p:spPr>
        <p:txBody>
          <a:bodyPr wrap="square" rtlCol="0">
            <a:spAutoFit/>
          </a:bodyPr>
          <a:lstStyle/>
          <a:p>
            <a:r>
              <a:rPr lang="en-US" dirty="0"/>
              <a:t>“Platysma bands”</a:t>
            </a:r>
          </a:p>
          <a:p>
            <a:r>
              <a:rPr lang="en-US" dirty="0"/>
              <a:t>25-50 u (10u per band) Medium depth</a:t>
            </a:r>
          </a:p>
          <a:p>
            <a:endParaRPr lang="en-US" dirty="0"/>
          </a:p>
          <a:p>
            <a:r>
              <a:rPr lang="en-US" dirty="0"/>
              <a:t>Nefertiti Lift</a:t>
            </a:r>
          </a:p>
          <a:p>
            <a:r>
              <a:rPr lang="en-US" dirty="0"/>
              <a:t>10 u per side (4 injection sites) along jawline</a:t>
            </a:r>
          </a:p>
        </p:txBody>
      </p:sp>
      <p:sp>
        <p:nvSpPr>
          <p:cNvPr id="22" name="Star: 5 Points 21">
            <a:extLst>
              <a:ext uri="{FF2B5EF4-FFF2-40B4-BE49-F238E27FC236}">
                <a16:creationId xmlns:a16="http://schemas.microsoft.com/office/drawing/2014/main" id="{C8881DB5-D5BB-44B1-821E-78B6CE008BB7}"/>
              </a:ext>
            </a:extLst>
          </p:cNvPr>
          <p:cNvSpPr/>
          <p:nvPr/>
        </p:nvSpPr>
        <p:spPr>
          <a:xfrm>
            <a:off x="4503316" y="4852834"/>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ar: 5 Points 24">
            <a:extLst>
              <a:ext uri="{FF2B5EF4-FFF2-40B4-BE49-F238E27FC236}">
                <a16:creationId xmlns:a16="http://schemas.microsoft.com/office/drawing/2014/main" id="{9F783EA6-3447-4723-B8F0-54B5EF37F3FE}"/>
              </a:ext>
            </a:extLst>
          </p:cNvPr>
          <p:cNvSpPr/>
          <p:nvPr/>
        </p:nvSpPr>
        <p:spPr>
          <a:xfrm>
            <a:off x="4503315" y="5184726"/>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tar: 5 Points 25">
            <a:extLst>
              <a:ext uri="{FF2B5EF4-FFF2-40B4-BE49-F238E27FC236}">
                <a16:creationId xmlns:a16="http://schemas.microsoft.com/office/drawing/2014/main" id="{978B8A77-1EF0-41FF-983F-273C051BE65D}"/>
              </a:ext>
            </a:extLst>
          </p:cNvPr>
          <p:cNvSpPr/>
          <p:nvPr/>
        </p:nvSpPr>
        <p:spPr>
          <a:xfrm>
            <a:off x="4503315" y="5516618"/>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5 Points 26">
            <a:extLst>
              <a:ext uri="{FF2B5EF4-FFF2-40B4-BE49-F238E27FC236}">
                <a16:creationId xmlns:a16="http://schemas.microsoft.com/office/drawing/2014/main" id="{8853CE38-77F5-4AB3-BD73-A181A663E50F}"/>
              </a:ext>
            </a:extLst>
          </p:cNvPr>
          <p:cNvSpPr/>
          <p:nvPr/>
        </p:nvSpPr>
        <p:spPr>
          <a:xfrm>
            <a:off x="4503315" y="5841621"/>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ar: 5 Points 27">
            <a:extLst>
              <a:ext uri="{FF2B5EF4-FFF2-40B4-BE49-F238E27FC236}">
                <a16:creationId xmlns:a16="http://schemas.microsoft.com/office/drawing/2014/main" id="{695EF997-4C75-40D3-9976-78CC0F18888A}"/>
              </a:ext>
            </a:extLst>
          </p:cNvPr>
          <p:cNvSpPr/>
          <p:nvPr/>
        </p:nvSpPr>
        <p:spPr>
          <a:xfrm>
            <a:off x="5909505" y="4735340"/>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r: 5 Points 28">
            <a:extLst>
              <a:ext uri="{FF2B5EF4-FFF2-40B4-BE49-F238E27FC236}">
                <a16:creationId xmlns:a16="http://schemas.microsoft.com/office/drawing/2014/main" id="{7BBCC39B-8D62-4256-8F55-AA34AEDD46AD}"/>
              </a:ext>
            </a:extLst>
          </p:cNvPr>
          <p:cNvSpPr/>
          <p:nvPr/>
        </p:nvSpPr>
        <p:spPr>
          <a:xfrm>
            <a:off x="6031139" y="4580169"/>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8333B577-4A19-42D2-9CB3-4E2900088B81}"/>
              </a:ext>
            </a:extLst>
          </p:cNvPr>
          <p:cNvSpPr/>
          <p:nvPr/>
        </p:nvSpPr>
        <p:spPr>
          <a:xfrm>
            <a:off x="6161869" y="4422367"/>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tar: 5 Points 30">
            <a:extLst>
              <a:ext uri="{FF2B5EF4-FFF2-40B4-BE49-F238E27FC236}">
                <a16:creationId xmlns:a16="http://schemas.microsoft.com/office/drawing/2014/main" id="{3549578C-42E3-43C0-9BC3-04F40287AE95}"/>
              </a:ext>
            </a:extLst>
          </p:cNvPr>
          <p:cNvSpPr/>
          <p:nvPr/>
        </p:nvSpPr>
        <p:spPr>
          <a:xfrm>
            <a:off x="6274090" y="4267196"/>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3DAA2479-C45F-4BFC-840E-81B8C0B5DE28}"/>
              </a:ext>
            </a:extLst>
          </p:cNvPr>
          <p:cNvGraphicFramePr>
            <a:graphicFrameLocks noGrp="1"/>
          </p:cNvGraphicFramePr>
          <p:nvPr/>
        </p:nvGraphicFramePr>
        <p:xfrm>
          <a:off x="6801728" y="20145"/>
          <a:ext cx="5377655" cy="3474720"/>
        </p:xfrm>
        <a:graphic>
          <a:graphicData uri="http://schemas.openxmlformats.org/drawingml/2006/table">
            <a:tbl>
              <a:tblPr/>
              <a:tblGrid>
                <a:gridCol w="1146518">
                  <a:extLst>
                    <a:ext uri="{9D8B030D-6E8A-4147-A177-3AD203B41FA5}">
                      <a16:colId xmlns:a16="http://schemas.microsoft.com/office/drawing/2014/main" val="2813502540"/>
                    </a:ext>
                  </a:extLst>
                </a:gridCol>
                <a:gridCol w="4231137">
                  <a:extLst>
                    <a:ext uri="{9D8B030D-6E8A-4147-A177-3AD203B41FA5}">
                      <a16:colId xmlns:a16="http://schemas.microsoft.com/office/drawing/2014/main" val="2174939226"/>
                    </a:ext>
                  </a:extLst>
                </a:gridCol>
              </a:tblGrid>
              <a:tr h="32835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a:solidFill>
                            <a:schemeClr val="tx1"/>
                          </a:solidFill>
                          <a:effectLst/>
                        </a:rPr>
                        <a:t>subcutaneous tissue of infraclavicular and supraclavicular regions</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925797332"/>
                  </a:ext>
                </a:extLst>
              </a:tr>
              <a:tr h="32835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base of mandible; skin of cheek and lower lip; angle of mouth; orbicularis </a:t>
                      </a:r>
                      <a:r>
                        <a:rPr lang="en-US" sz="1600" dirty="0" err="1">
                          <a:solidFill>
                            <a:schemeClr val="tx1"/>
                          </a:solidFill>
                          <a:effectLst/>
                        </a:rPr>
                        <a:t>oris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308770519"/>
                  </a:ext>
                </a:extLst>
              </a:tr>
              <a:tr h="328350">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branches of the </a:t>
                      </a:r>
                      <a:r>
                        <a:rPr lang="en-US" sz="1600" u="none" strike="noStrike" dirty="0">
                          <a:solidFill>
                            <a:schemeClr val="tx1"/>
                          </a:solidFill>
                          <a:effectLst/>
                        </a:rPr>
                        <a:t>Submental artery</a:t>
                      </a:r>
                      <a:r>
                        <a:rPr lang="en-US" sz="1600" dirty="0">
                          <a:solidFill>
                            <a:schemeClr val="tx1"/>
                          </a:solidFill>
                          <a:effectLst/>
                        </a:rPr>
                        <a:t> and </a:t>
                      </a:r>
                      <a:r>
                        <a:rPr lang="en-US" sz="1600" u="none" strike="noStrike" dirty="0">
                          <a:solidFill>
                            <a:schemeClr val="tx1"/>
                          </a:solidFill>
                          <a:effectLst/>
                        </a:rPr>
                        <a:t>Suprascapular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965241351"/>
                  </a:ext>
                </a:extLst>
              </a:tr>
              <a:tr h="328350">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Cervical branch</a:t>
                      </a:r>
                      <a:r>
                        <a:rPr lang="en-US" sz="1600" dirty="0">
                          <a:solidFill>
                            <a:schemeClr val="tx1"/>
                          </a:solidFill>
                          <a:effectLst/>
                        </a:rPr>
                        <a:t> of the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70263791"/>
                  </a:ext>
                </a:extLst>
              </a:tr>
              <a:tr h="567151">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Draws the corners of the </a:t>
                      </a:r>
                      <a:r>
                        <a:rPr lang="en-US" sz="1600" u="none" strike="noStrike" dirty="0">
                          <a:solidFill>
                            <a:schemeClr val="tx1"/>
                          </a:solidFill>
                          <a:effectLst/>
                        </a:rPr>
                        <a:t>mouth</a:t>
                      </a:r>
                      <a:r>
                        <a:rPr lang="en-US" sz="1600" dirty="0">
                          <a:solidFill>
                            <a:schemeClr val="tx1"/>
                          </a:solidFill>
                          <a:effectLst/>
                        </a:rPr>
                        <a:t> </a:t>
                      </a:r>
                      <a:r>
                        <a:rPr lang="en-US" sz="1600" u="none" strike="noStrike" dirty="0">
                          <a:solidFill>
                            <a:schemeClr val="tx1"/>
                          </a:solidFill>
                          <a:effectLst/>
                        </a:rPr>
                        <a:t>inferiorly</a:t>
                      </a:r>
                      <a:r>
                        <a:rPr lang="en-US" sz="1600" dirty="0">
                          <a:solidFill>
                            <a:schemeClr val="tx1"/>
                          </a:solidFill>
                          <a:effectLst/>
                        </a:rPr>
                        <a:t> and widens it (as in expressions of sadness and fright). Also draws the </a:t>
                      </a:r>
                      <a:r>
                        <a:rPr lang="en-US" sz="1600" u="none" strike="noStrike" dirty="0">
                          <a:solidFill>
                            <a:schemeClr val="tx1"/>
                          </a:solidFill>
                          <a:effectLst/>
                        </a:rPr>
                        <a:t>skin</a:t>
                      </a:r>
                      <a:r>
                        <a:rPr lang="en-US" sz="1600" dirty="0">
                          <a:solidFill>
                            <a:schemeClr val="tx1"/>
                          </a:solidFill>
                          <a:effectLst/>
                        </a:rPr>
                        <a:t> of the </a:t>
                      </a:r>
                      <a:r>
                        <a:rPr lang="en-US" sz="1600" u="none" strike="noStrike" dirty="0">
                          <a:solidFill>
                            <a:schemeClr val="tx1"/>
                          </a:solidFill>
                          <a:effectLst/>
                        </a:rPr>
                        <a:t>neck</a:t>
                      </a:r>
                      <a:r>
                        <a:rPr lang="en-US" sz="1600" dirty="0">
                          <a:solidFill>
                            <a:schemeClr val="tx1"/>
                          </a:solidFill>
                          <a:effectLst/>
                        </a:rPr>
                        <a:t> </a:t>
                      </a:r>
                      <a:r>
                        <a:rPr lang="en-US" sz="1600" u="none" strike="noStrike" dirty="0">
                          <a:solidFill>
                            <a:schemeClr val="tx1"/>
                          </a:solidFill>
                          <a:effectLst/>
                        </a:rPr>
                        <a:t>superiorly</a:t>
                      </a:r>
                      <a:r>
                        <a:rPr lang="en-US" sz="1600" dirty="0">
                          <a:solidFill>
                            <a:schemeClr val="tx1"/>
                          </a:solidFill>
                          <a:effectLst/>
                        </a:rPr>
                        <a:t> when </a:t>
                      </a:r>
                      <a:r>
                        <a:rPr lang="en-US" sz="1600" u="none" strike="noStrike" dirty="0">
                          <a:solidFill>
                            <a:schemeClr val="tx1"/>
                          </a:solidFill>
                          <a:effectLst/>
                        </a:rPr>
                        <a:t>teeth</a:t>
                      </a:r>
                      <a:r>
                        <a:rPr lang="en-US" sz="1600" dirty="0">
                          <a:solidFill>
                            <a:schemeClr val="tx1"/>
                          </a:solidFill>
                          <a:effectLst/>
                        </a:rPr>
                        <a:t> are clenched</a:t>
                      </a: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67030063"/>
                  </a:ext>
                </a:extLst>
              </a:tr>
              <a:tr h="328350">
                <a:tc>
                  <a:txBody>
                    <a:bodyPr/>
                    <a:lstStyle/>
                    <a:p>
                      <a:pPr algn="l" fontAlgn="t"/>
                      <a:r>
                        <a:rPr lang="en-US" sz="1600" u="none" strike="noStrike">
                          <a:solidFill>
                            <a:schemeClr val="tx1"/>
                          </a:solidFill>
                          <a:effectLst/>
                          <a:hlinkClick r:id="rId7" tooltip="Antagonist (muscle)">
                            <a:extLst>
                              <a:ext uri="{A12FA001-AC4F-418D-AE19-62706E023703}">
                                <ahyp:hlinkClr xmlns:ahyp="http://schemas.microsoft.com/office/drawing/2018/hyperlinkcolor" val="tx"/>
                              </a:ext>
                            </a:extLst>
                          </a:hlinkClick>
                        </a:rPr>
                        <a:t>Antagonist</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Masseter</a:t>
                      </a:r>
                      <a:r>
                        <a:rPr lang="en-US" sz="1600" dirty="0">
                          <a:solidFill>
                            <a:schemeClr val="tx1"/>
                          </a:solidFill>
                          <a:effectLst/>
                        </a:rPr>
                        <a:t>, </a:t>
                      </a:r>
                      <a:r>
                        <a:rPr lang="en-US" sz="1600" u="none" strike="noStrike" dirty="0">
                          <a:solidFill>
                            <a:schemeClr val="tx1"/>
                          </a:solidFill>
                          <a:effectLst/>
                        </a:rPr>
                        <a:t>Temporalis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311891038"/>
                  </a:ext>
                </a:extLst>
              </a:tr>
            </a:tbl>
          </a:graphicData>
        </a:graphic>
      </p:graphicFrame>
    </p:spTree>
    <p:extLst>
      <p:ext uri="{BB962C8B-B14F-4D97-AF65-F5344CB8AC3E}">
        <p14:creationId xmlns:p14="http://schemas.microsoft.com/office/powerpoint/2010/main" val="2254555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7950329" y="4989809"/>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0DD51397-8593-45E6-9540-4FC8E429C5CA}"/>
              </a:ext>
            </a:extLst>
          </p:cNvPr>
          <p:cNvSpPr txBox="1"/>
          <p:nvPr/>
        </p:nvSpPr>
        <p:spPr>
          <a:xfrm>
            <a:off x="7792786" y="4550674"/>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Platysma</a:t>
            </a:r>
          </a:p>
        </p:txBody>
      </p:sp>
      <p:sp>
        <p:nvSpPr>
          <p:cNvPr id="24" name="TextBox 23">
            <a:extLst>
              <a:ext uri="{FF2B5EF4-FFF2-40B4-BE49-F238E27FC236}">
                <a16:creationId xmlns:a16="http://schemas.microsoft.com/office/drawing/2014/main" id="{536B9E67-303B-48FD-AF05-EA9986DEFA08}"/>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28877570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0DD51397-8593-45E6-9540-4FC8E429C5CA}"/>
              </a:ext>
            </a:extLst>
          </p:cNvPr>
          <p:cNvSpPr txBox="1"/>
          <p:nvPr/>
        </p:nvSpPr>
        <p:spPr>
          <a:xfrm>
            <a:off x="7792786" y="4550674"/>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Platysma</a:t>
            </a:r>
          </a:p>
        </p:txBody>
      </p:sp>
      <p:sp>
        <p:nvSpPr>
          <p:cNvPr id="24" name="TextBox 23">
            <a:extLst>
              <a:ext uri="{FF2B5EF4-FFF2-40B4-BE49-F238E27FC236}">
                <a16:creationId xmlns:a16="http://schemas.microsoft.com/office/drawing/2014/main" id="{F53F8714-FB24-4C5D-A62A-AB80F5DD718C}"/>
              </a:ext>
            </a:extLst>
          </p:cNvPr>
          <p:cNvSpPr txBox="1"/>
          <p:nvPr/>
        </p:nvSpPr>
        <p:spPr>
          <a:xfrm>
            <a:off x="7552479" y="4905706"/>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a:t>
            </a:r>
            <a:r>
              <a:rPr lang="en-US" dirty="0" err="1">
                <a:solidFill>
                  <a:srgbClr val="FF0000"/>
                </a:solidFill>
                <a:latin typeface="Aharoni" panose="02010803020104030203" pitchFamily="2" charset="-79"/>
                <a:cs typeface="Aharoni" panose="02010803020104030203" pitchFamily="2" charset="-79"/>
              </a:rPr>
              <a:t>Anguli</a:t>
            </a:r>
            <a:r>
              <a:rPr lang="en-US" dirty="0">
                <a:solidFill>
                  <a:srgbClr val="FF0000"/>
                </a:solidFill>
                <a:latin typeface="Aharoni" panose="02010803020104030203" pitchFamily="2" charset="-79"/>
                <a:cs typeface="Aharoni" panose="02010803020104030203" pitchFamily="2" charset="-79"/>
              </a:rPr>
              <a:t> </a:t>
            </a:r>
            <a:r>
              <a:rPr lang="en-US" dirty="0" err="1">
                <a:solidFill>
                  <a:srgbClr val="FF0000"/>
                </a:solidFill>
                <a:latin typeface="Aharoni" panose="02010803020104030203" pitchFamily="2" charset="-79"/>
                <a:cs typeface="Aharoni" panose="02010803020104030203" pitchFamily="2" charset="-79"/>
              </a:rPr>
              <a:t>Oris</a:t>
            </a:r>
            <a:endParaRPr lang="en-US" dirty="0">
              <a:solidFill>
                <a:srgbClr val="FF0000"/>
              </a:solidFill>
              <a:latin typeface="Aharoni" panose="02010803020104030203" pitchFamily="2" charset="-79"/>
              <a:cs typeface="Aharoni" panose="02010803020104030203" pitchFamily="2" charset="-79"/>
            </a:endParaRPr>
          </a:p>
        </p:txBody>
      </p:sp>
      <p:sp>
        <p:nvSpPr>
          <p:cNvPr id="25" name="TextBox 24">
            <a:extLst>
              <a:ext uri="{FF2B5EF4-FFF2-40B4-BE49-F238E27FC236}">
                <a16:creationId xmlns:a16="http://schemas.microsoft.com/office/drawing/2014/main" id="{294410D5-6CF0-498B-A435-6AFC97700C60}"/>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Tree>
    <p:extLst>
      <p:ext uri="{BB962C8B-B14F-4D97-AF65-F5344CB8AC3E}">
        <p14:creationId xmlns:p14="http://schemas.microsoft.com/office/powerpoint/2010/main" val="4013571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95741" y="2125526"/>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Tree>
    <p:extLst>
      <p:ext uri="{BB962C8B-B14F-4D97-AF65-F5344CB8AC3E}">
        <p14:creationId xmlns:p14="http://schemas.microsoft.com/office/powerpoint/2010/main" val="1838851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
        <p:nvSpPr>
          <p:cNvPr id="6" name="TextBox 5">
            <a:extLst>
              <a:ext uri="{FF2B5EF4-FFF2-40B4-BE49-F238E27FC236}">
                <a16:creationId xmlns:a16="http://schemas.microsoft.com/office/drawing/2014/main" id="{7F55680C-A8C6-4FE0-8311-2FA1A1F32046}"/>
              </a:ext>
            </a:extLst>
          </p:cNvPr>
          <p:cNvSpPr txBox="1"/>
          <p:nvPr/>
        </p:nvSpPr>
        <p:spPr>
          <a:xfrm>
            <a:off x="333060" y="2334352"/>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Corrugator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2E4BDCB8-AF35-4D27-9D43-F8835CD57A82}"/>
              </a:ext>
            </a:extLst>
          </p:cNvPr>
          <p:cNvSpPr txBox="1"/>
          <p:nvPr/>
        </p:nvSpPr>
        <p:spPr>
          <a:xfrm>
            <a:off x="400681" y="2703684"/>
            <a:ext cx="274320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a:t>
            </a:r>
            <a:r>
              <a:rPr lang="en-US" dirty="0" err="1">
                <a:latin typeface="Aharoni" panose="02010803020104030203" pitchFamily="2" charset="-79"/>
                <a:cs typeface="Aharoni" panose="02010803020104030203" pitchFamily="2" charset="-79"/>
              </a:rPr>
              <a:t>Supercilli</a:t>
            </a:r>
            <a:endParaRPr lang="en-US"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4338622A-2A22-44DC-94E2-84AC0E34BDDD}"/>
              </a:ext>
            </a:extLst>
          </p:cNvPr>
          <p:cNvSpPr txBox="1"/>
          <p:nvPr/>
        </p:nvSpPr>
        <p:spPr>
          <a:xfrm>
            <a:off x="1565051" y="3094735"/>
            <a:ext cx="1209107"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Nasalis</a:t>
            </a:r>
          </a:p>
        </p:txBody>
      </p:sp>
      <p:sp>
        <p:nvSpPr>
          <p:cNvPr id="9" name="TextBox 8">
            <a:extLst>
              <a:ext uri="{FF2B5EF4-FFF2-40B4-BE49-F238E27FC236}">
                <a16:creationId xmlns:a16="http://schemas.microsoft.com/office/drawing/2014/main" id="{31417502-D550-4BF4-B076-0F570FFF7C5C}"/>
              </a:ext>
            </a:extLst>
          </p:cNvPr>
          <p:cNvSpPr txBox="1"/>
          <p:nvPr/>
        </p:nvSpPr>
        <p:spPr>
          <a:xfrm>
            <a:off x="242226"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Minor</a:t>
            </a:r>
          </a:p>
        </p:txBody>
      </p:sp>
      <p:sp>
        <p:nvSpPr>
          <p:cNvPr id="10" name="TextBox 9">
            <a:extLst>
              <a:ext uri="{FF2B5EF4-FFF2-40B4-BE49-F238E27FC236}">
                <a16:creationId xmlns:a16="http://schemas.microsoft.com/office/drawing/2014/main" id="{0ED48671-5D5D-4179-9CC9-A37CED39E05B}"/>
              </a:ext>
            </a:extLst>
          </p:cNvPr>
          <p:cNvSpPr txBox="1"/>
          <p:nvPr/>
        </p:nvSpPr>
        <p:spPr>
          <a:xfrm>
            <a:off x="333060" y="3815246"/>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a:t>
            </a:r>
            <a:r>
              <a:rPr lang="en-US" dirty="0" err="1">
                <a:latin typeface="Aharoni" panose="02010803020104030203" pitchFamily="2" charset="-79"/>
                <a:cs typeface="Aharoni" panose="02010803020104030203" pitchFamily="2" charset="-79"/>
              </a:rPr>
              <a:t>Oris</a:t>
            </a:r>
            <a:endParaRPr lang="en-US" dirty="0">
              <a:latin typeface="Aharoni" panose="02010803020104030203" pitchFamily="2" charset="-79"/>
              <a:cs typeface="Aharoni" panose="02010803020104030203" pitchFamily="2" charset="-79"/>
            </a:endParaRPr>
          </a:p>
        </p:txBody>
      </p:sp>
      <p:sp>
        <p:nvSpPr>
          <p:cNvPr id="11" name="TextBox 10">
            <a:extLst>
              <a:ext uri="{FF2B5EF4-FFF2-40B4-BE49-F238E27FC236}">
                <a16:creationId xmlns:a16="http://schemas.microsoft.com/office/drawing/2014/main" id="{3C56EDDA-EB06-41FD-B5B0-F555DDB96B44}"/>
              </a:ext>
            </a:extLst>
          </p:cNvPr>
          <p:cNvSpPr txBox="1"/>
          <p:nvPr/>
        </p:nvSpPr>
        <p:spPr>
          <a:xfrm>
            <a:off x="1430477" y="4167042"/>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Modiolus</a:t>
            </a:r>
          </a:p>
        </p:txBody>
      </p:sp>
      <p:sp>
        <p:nvSpPr>
          <p:cNvPr id="12" name="TextBox 11">
            <a:extLst>
              <a:ext uri="{FF2B5EF4-FFF2-40B4-BE49-F238E27FC236}">
                <a16:creationId xmlns:a16="http://schemas.microsoft.com/office/drawing/2014/main" id="{D9E0CC3E-DE92-44A8-A5B1-2A133A966D2C}"/>
              </a:ext>
            </a:extLst>
          </p:cNvPr>
          <p:cNvSpPr txBox="1"/>
          <p:nvPr/>
        </p:nvSpPr>
        <p:spPr>
          <a:xfrm>
            <a:off x="-54501" y="4577393"/>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Depressor Labii </a:t>
            </a:r>
            <a:r>
              <a:rPr lang="en-US" dirty="0" err="1">
                <a:latin typeface="Aharoni" panose="02010803020104030203" pitchFamily="2" charset="-79"/>
                <a:cs typeface="Aharoni" panose="02010803020104030203" pitchFamily="2" charset="-79"/>
              </a:rPr>
              <a:t>Inferioris</a:t>
            </a:r>
            <a:endParaRPr lang="en-US" dirty="0">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14FF8403-A7C1-491C-8B8F-F1667376511E}"/>
              </a:ext>
            </a:extLst>
          </p:cNvPr>
          <p:cNvSpPr txBox="1"/>
          <p:nvPr/>
        </p:nvSpPr>
        <p:spPr>
          <a:xfrm>
            <a:off x="1421064" y="4892980"/>
            <a:ext cx="142341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Mentalis</a:t>
            </a:r>
          </a:p>
        </p:txBody>
      </p:sp>
      <p:sp>
        <p:nvSpPr>
          <p:cNvPr id="14" name="TextBox 13">
            <a:extLst>
              <a:ext uri="{FF2B5EF4-FFF2-40B4-BE49-F238E27FC236}">
                <a16:creationId xmlns:a16="http://schemas.microsoft.com/office/drawing/2014/main" id="{10E857E0-CAE9-4984-8245-EEC5F830A69C}"/>
              </a:ext>
            </a:extLst>
          </p:cNvPr>
          <p:cNvSpPr txBox="1"/>
          <p:nvPr/>
        </p:nvSpPr>
        <p:spPr>
          <a:xfrm>
            <a:off x="7731614" y="1965020"/>
            <a:ext cx="1442664"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Temporalis</a:t>
            </a:r>
          </a:p>
        </p:txBody>
      </p:sp>
      <p:sp>
        <p:nvSpPr>
          <p:cNvPr id="15" name="TextBox 14">
            <a:extLst>
              <a:ext uri="{FF2B5EF4-FFF2-40B4-BE49-F238E27FC236}">
                <a16:creationId xmlns:a16="http://schemas.microsoft.com/office/drawing/2014/main" id="{3A1B1E1A-92CB-4241-86AF-633213202B83}"/>
              </a:ext>
            </a:extLst>
          </p:cNvPr>
          <p:cNvSpPr txBox="1"/>
          <p:nvPr/>
        </p:nvSpPr>
        <p:spPr>
          <a:xfrm>
            <a:off x="7805898" y="2334352"/>
            <a:ext cx="247656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Orbicularis Oculi</a:t>
            </a:r>
          </a:p>
        </p:txBody>
      </p:sp>
      <p:sp>
        <p:nvSpPr>
          <p:cNvPr id="16" name="TextBox 15">
            <a:extLst>
              <a:ext uri="{FF2B5EF4-FFF2-40B4-BE49-F238E27FC236}">
                <a16:creationId xmlns:a16="http://schemas.microsoft.com/office/drawing/2014/main" id="{B494FF57-9FA4-497E-A5B1-202ABBCA04A3}"/>
              </a:ext>
            </a:extLst>
          </p:cNvPr>
          <p:cNvSpPr txBox="1"/>
          <p:nvPr/>
        </p:nvSpPr>
        <p:spPr>
          <a:xfrm>
            <a:off x="7717835" y="3464067"/>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Zygomaticus Major</a:t>
            </a:r>
          </a:p>
        </p:txBody>
      </p:sp>
      <p:sp>
        <p:nvSpPr>
          <p:cNvPr id="17" name="TextBox 16">
            <a:extLst>
              <a:ext uri="{FF2B5EF4-FFF2-40B4-BE49-F238E27FC236}">
                <a16:creationId xmlns:a16="http://schemas.microsoft.com/office/drawing/2014/main" id="{A983D6BA-F2A9-4FDE-B67B-7B352CACF0F4}"/>
              </a:ext>
            </a:extLst>
          </p:cNvPr>
          <p:cNvSpPr txBox="1"/>
          <p:nvPr/>
        </p:nvSpPr>
        <p:spPr>
          <a:xfrm>
            <a:off x="7649269" y="3044746"/>
            <a:ext cx="2908391"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a:t>
            </a:r>
          </a:p>
        </p:txBody>
      </p:sp>
      <p:sp>
        <p:nvSpPr>
          <p:cNvPr id="19" name="TextBox 18">
            <a:extLst>
              <a:ext uri="{FF2B5EF4-FFF2-40B4-BE49-F238E27FC236}">
                <a16:creationId xmlns:a16="http://schemas.microsoft.com/office/drawing/2014/main" id="{01908591-7FAC-4593-82A9-2104684DC629}"/>
              </a:ext>
            </a:extLst>
          </p:cNvPr>
          <p:cNvSpPr txBox="1"/>
          <p:nvPr/>
        </p:nvSpPr>
        <p:spPr>
          <a:xfrm>
            <a:off x="7731614" y="3797710"/>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Masseter</a:t>
            </a:r>
          </a:p>
        </p:txBody>
      </p:sp>
      <p:sp>
        <p:nvSpPr>
          <p:cNvPr id="20" name="TextBox 19">
            <a:extLst>
              <a:ext uri="{FF2B5EF4-FFF2-40B4-BE49-F238E27FC236}">
                <a16:creationId xmlns:a16="http://schemas.microsoft.com/office/drawing/2014/main" id="{35483BF8-8B4B-4308-A4F3-E9EE42B399D7}"/>
              </a:ext>
            </a:extLst>
          </p:cNvPr>
          <p:cNvSpPr txBox="1"/>
          <p:nvPr/>
        </p:nvSpPr>
        <p:spPr>
          <a:xfrm>
            <a:off x="7750123" y="4167042"/>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Risorius</a:t>
            </a:r>
          </a:p>
        </p:txBody>
      </p:sp>
      <p:sp>
        <p:nvSpPr>
          <p:cNvPr id="23" name="TextBox 22">
            <a:extLst>
              <a:ext uri="{FF2B5EF4-FFF2-40B4-BE49-F238E27FC236}">
                <a16:creationId xmlns:a16="http://schemas.microsoft.com/office/drawing/2014/main" id="{0DD51397-8593-45E6-9540-4FC8E429C5CA}"/>
              </a:ext>
            </a:extLst>
          </p:cNvPr>
          <p:cNvSpPr txBox="1"/>
          <p:nvPr/>
        </p:nvSpPr>
        <p:spPr>
          <a:xfrm>
            <a:off x="7792786" y="4550674"/>
            <a:ext cx="2577680"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Platysma</a:t>
            </a:r>
          </a:p>
        </p:txBody>
      </p:sp>
      <p:sp>
        <p:nvSpPr>
          <p:cNvPr id="24" name="TextBox 23">
            <a:extLst>
              <a:ext uri="{FF2B5EF4-FFF2-40B4-BE49-F238E27FC236}">
                <a16:creationId xmlns:a16="http://schemas.microsoft.com/office/drawing/2014/main" id="{F53F8714-FB24-4C5D-A62A-AB80F5DD718C}"/>
              </a:ext>
            </a:extLst>
          </p:cNvPr>
          <p:cNvSpPr txBox="1"/>
          <p:nvPr/>
        </p:nvSpPr>
        <p:spPr>
          <a:xfrm>
            <a:off x="7552479" y="4905706"/>
            <a:ext cx="2908391" cy="369332"/>
          </a:xfrm>
          <a:prstGeom prst="rect">
            <a:avLst/>
          </a:prstGeom>
          <a:noFill/>
        </p:spPr>
        <p:txBody>
          <a:bodyPr wrap="square" rtlCol="0">
            <a:spAutoFit/>
          </a:bodyPr>
          <a:lstStyle/>
          <a:p>
            <a:r>
              <a:rPr lang="en-US" dirty="0">
                <a:solidFill>
                  <a:srgbClr val="FF0000"/>
                </a:solidFill>
                <a:latin typeface="Aharoni" panose="02010803020104030203" pitchFamily="2" charset="-79"/>
                <a:cs typeface="Aharoni" panose="02010803020104030203" pitchFamily="2" charset="-79"/>
              </a:rPr>
              <a:t>Depressor </a:t>
            </a:r>
            <a:r>
              <a:rPr lang="en-US" dirty="0" err="1">
                <a:solidFill>
                  <a:srgbClr val="FF0000"/>
                </a:solidFill>
                <a:latin typeface="Aharoni" panose="02010803020104030203" pitchFamily="2" charset="-79"/>
                <a:cs typeface="Aharoni" panose="02010803020104030203" pitchFamily="2" charset="-79"/>
              </a:rPr>
              <a:t>Anguli</a:t>
            </a:r>
            <a:r>
              <a:rPr lang="en-US" dirty="0">
                <a:solidFill>
                  <a:srgbClr val="FF0000"/>
                </a:solidFill>
                <a:latin typeface="Aharoni" panose="02010803020104030203" pitchFamily="2" charset="-79"/>
                <a:cs typeface="Aharoni" panose="02010803020104030203" pitchFamily="2" charset="-79"/>
              </a:rPr>
              <a:t> </a:t>
            </a:r>
            <a:r>
              <a:rPr lang="en-US" dirty="0" err="1">
                <a:solidFill>
                  <a:srgbClr val="FF0000"/>
                </a:solidFill>
                <a:latin typeface="Aharoni" panose="02010803020104030203" pitchFamily="2" charset="-79"/>
                <a:cs typeface="Aharoni" panose="02010803020104030203" pitchFamily="2" charset="-79"/>
              </a:rPr>
              <a:t>Oris</a:t>
            </a:r>
            <a:endParaRPr lang="en-US" dirty="0">
              <a:solidFill>
                <a:srgbClr val="FF0000"/>
              </a:solidFill>
              <a:latin typeface="Aharoni" panose="02010803020104030203" pitchFamily="2" charset="-79"/>
              <a:cs typeface="Aharoni" panose="02010803020104030203" pitchFamily="2" charset="-79"/>
            </a:endParaRPr>
          </a:p>
        </p:txBody>
      </p:sp>
      <p:sp>
        <p:nvSpPr>
          <p:cNvPr id="25" name="TextBox 24">
            <a:extLst>
              <a:ext uri="{FF2B5EF4-FFF2-40B4-BE49-F238E27FC236}">
                <a16:creationId xmlns:a16="http://schemas.microsoft.com/office/drawing/2014/main" id="{294410D5-6CF0-498B-A435-6AFC97700C60}"/>
              </a:ext>
            </a:extLst>
          </p:cNvPr>
          <p:cNvSpPr txBox="1"/>
          <p:nvPr/>
        </p:nvSpPr>
        <p:spPr>
          <a:xfrm>
            <a:off x="6921584" y="2703684"/>
            <a:ext cx="4414553" cy="369332"/>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Levator Labii Superioris </a:t>
            </a:r>
            <a:r>
              <a:rPr lang="en-US" dirty="0" err="1">
                <a:latin typeface="Aharoni" panose="02010803020104030203" pitchFamily="2" charset="-79"/>
                <a:cs typeface="Aharoni" panose="02010803020104030203" pitchFamily="2" charset="-79"/>
              </a:rPr>
              <a:t>Alaequae</a:t>
            </a:r>
            <a:r>
              <a:rPr lang="en-US" dirty="0">
                <a:latin typeface="Aharoni" panose="02010803020104030203" pitchFamily="2" charset="-79"/>
                <a:cs typeface="Aharoni" panose="02010803020104030203" pitchFamily="2" charset="-79"/>
              </a:rPr>
              <a:t> nasi</a:t>
            </a:r>
          </a:p>
        </p:txBody>
      </p:sp>
      <p:sp>
        <p:nvSpPr>
          <p:cNvPr id="2" name="TextBox 1">
            <a:extLst>
              <a:ext uri="{FF2B5EF4-FFF2-40B4-BE49-F238E27FC236}">
                <a16:creationId xmlns:a16="http://schemas.microsoft.com/office/drawing/2014/main" id="{58EF9C1C-719B-442C-AFD9-F80640EF89A4}"/>
              </a:ext>
            </a:extLst>
          </p:cNvPr>
          <p:cNvSpPr txBox="1"/>
          <p:nvPr/>
        </p:nvSpPr>
        <p:spPr>
          <a:xfrm>
            <a:off x="8158888" y="5522734"/>
            <a:ext cx="3524330" cy="923330"/>
          </a:xfrm>
          <a:prstGeom prst="rect">
            <a:avLst/>
          </a:prstGeom>
          <a:noFill/>
        </p:spPr>
        <p:txBody>
          <a:bodyPr wrap="square" rtlCol="0">
            <a:spAutoFit/>
          </a:bodyPr>
          <a:lstStyle/>
          <a:p>
            <a:r>
              <a:rPr lang="en-US" dirty="0"/>
              <a:t>“RBF aka Resting Bitch Face”</a:t>
            </a:r>
          </a:p>
          <a:p>
            <a:endParaRPr lang="en-US" dirty="0"/>
          </a:p>
          <a:p>
            <a:r>
              <a:rPr lang="en-US" dirty="0"/>
              <a:t>2-6 units per side Medium depth</a:t>
            </a:r>
          </a:p>
        </p:txBody>
      </p:sp>
      <p:graphicFrame>
        <p:nvGraphicFramePr>
          <p:cNvPr id="4" name="Table 3">
            <a:extLst>
              <a:ext uri="{FF2B5EF4-FFF2-40B4-BE49-F238E27FC236}">
                <a16:creationId xmlns:a16="http://schemas.microsoft.com/office/drawing/2014/main" id="{C54AA0A2-08A2-4EBA-A064-E68A10CC73CA}"/>
              </a:ext>
            </a:extLst>
          </p:cNvPr>
          <p:cNvGraphicFramePr>
            <a:graphicFrameLocks noGrp="1"/>
          </p:cNvGraphicFramePr>
          <p:nvPr>
            <p:extLst>
              <p:ext uri="{D42A27DB-BD31-4B8C-83A1-F6EECF244321}">
                <p14:modId xmlns:p14="http://schemas.microsoft.com/office/powerpoint/2010/main" val="2662995754"/>
              </p:ext>
            </p:extLst>
          </p:nvPr>
        </p:nvGraphicFramePr>
        <p:xfrm>
          <a:off x="6921583" y="-1007"/>
          <a:ext cx="5266443" cy="1820960"/>
        </p:xfrm>
        <a:graphic>
          <a:graphicData uri="http://schemas.openxmlformats.org/drawingml/2006/table">
            <a:tbl>
              <a:tblPr/>
              <a:tblGrid>
                <a:gridCol w="1051514">
                  <a:extLst>
                    <a:ext uri="{9D8B030D-6E8A-4147-A177-3AD203B41FA5}">
                      <a16:colId xmlns:a16="http://schemas.microsoft.com/office/drawing/2014/main" val="2448646471"/>
                    </a:ext>
                  </a:extLst>
                </a:gridCol>
                <a:gridCol w="4214929">
                  <a:extLst>
                    <a:ext uri="{9D8B030D-6E8A-4147-A177-3AD203B41FA5}">
                      <a16:colId xmlns:a16="http://schemas.microsoft.com/office/drawing/2014/main" val="1995343178"/>
                    </a:ext>
                  </a:extLst>
                </a:gridCol>
              </a:tblGrid>
              <a:tr h="364192">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Tubercle</a:t>
                      </a:r>
                      <a:r>
                        <a:rPr lang="en-US" sz="1600" dirty="0">
                          <a:solidFill>
                            <a:schemeClr val="tx1"/>
                          </a:solidFill>
                          <a:effectLst/>
                        </a:rPr>
                        <a:t> of </a:t>
                      </a:r>
                      <a:r>
                        <a:rPr lang="en-US" sz="1600" u="none" strike="noStrike" dirty="0">
                          <a:solidFill>
                            <a:schemeClr val="tx1"/>
                          </a:solidFill>
                          <a:effectLst/>
                        </a:rPr>
                        <a:t>mandible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107720619"/>
                  </a:ext>
                </a:extLst>
              </a:tr>
              <a:tr h="364192">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Modiolus</a:t>
                      </a:r>
                      <a:r>
                        <a:rPr lang="en-US" sz="1600" dirty="0">
                          <a:solidFill>
                            <a:schemeClr val="tx1"/>
                          </a:solidFill>
                          <a:effectLst/>
                        </a:rPr>
                        <a:t> of </a:t>
                      </a:r>
                      <a:r>
                        <a:rPr lang="en-US" sz="1600" u="none" strike="noStrike" dirty="0">
                          <a:solidFill>
                            <a:schemeClr val="tx1"/>
                          </a:solidFill>
                          <a:effectLst/>
                        </a:rPr>
                        <a:t>mouth</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66300475"/>
                  </a:ext>
                </a:extLst>
              </a:tr>
              <a:tr h="364192">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066079648"/>
                  </a:ext>
                </a:extLst>
              </a:tr>
              <a:tr h="364192">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Mandibular branch</a:t>
                      </a:r>
                      <a:r>
                        <a:rPr lang="en-US" sz="1600" dirty="0">
                          <a:solidFill>
                            <a:schemeClr val="tx1"/>
                          </a:solidFill>
                          <a:effectLst/>
                        </a:rPr>
                        <a:t> of </a:t>
                      </a:r>
                      <a:r>
                        <a:rPr lang="en-US" sz="1600" u="none" strike="noStrike" dirty="0">
                          <a:solidFill>
                            <a:schemeClr val="tx1"/>
                          </a:solidFill>
                          <a:effectLst/>
                        </a:rPr>
                        <a:t>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49048107"/>
                  </a:ext>
                </a:extLst>
              </a:tr>
              <a:tr h="364192">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Depresses</a:t>
                      </a:r>
                      <a:r>
                        <a:rPr lang="en-US" sz="1600" dirty="0">
                          <a:solidFill>
                            <a:schemeClr val="tx1"/>
                          </a:solidFill>
                          <a:effectLst/>
                        </a:rPr>
                        <a:t> angle of </a:t>
                      </a:r>
                      <a:r>
                        <a:rPr lang="en-US" sz="1600" u="none" strike="noStrike" dirty="0">
                          <a:solidFill>
                            <a:schemeClr val="tx1"/>
                          </a:solidFill>
                          <a:effectLst/>
                        </a:rPr>
                        <a:t>mouth</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704049977"/>
                  </a:ext>
                </a:extLst>
              </a:tr>
            </a:tbl>
          </a:graphicData>
        </a:graphic>
      </p:graphicFrame>
      <p:sp>
        <p:nvSpPr>
          <p:cNvPr id="26" name="Star: 5 Points 25">
            <a:extLst>
              <a:ext uri="{FF2B5EF4-FFF2-40B4-BE49-F238E27FC236}">
                <a16:creationId xmlns:a16="http://schemas.microsoft.com/office/drawing/2014/main" id="{0E729EEA-8BC4-426D-AEBF-2ECA8DBABBD5}"/>
              </a:ext>
            </a:extLst>
          </p:cNvPr>
          <p:cNvSpPr/>
          <p:nvPr/>
        </p:nvSpPr>
        <p:spPr>
          <a:xfrm>
            <a:off x="5796964" y="4564490"/>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5 Points 26">
            <a:extLst>
              <a:ext uri="{FF2B5EF4-FFF2-40B4-BE49-F238E27FC236}">
                <a16:creationId xmlns:a16="http://schemas.microsoft.com/office/drawing/2014/main" id="{39EE4E51-EEDD-41A7-9207-C61F80F001BC}"/>
              </a:ext>
            </a:extLst>
          </p:cNvPr>
          <p:cNvSpPr/>
          <p:nvPr/>
        </p:nvSpPr>
        <p:spPr>
          <a:xfrm>
            <a:off x="4503833" y="4550674"/>
            <a:ext cx="112221" cy="155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930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CEAC4F-73B8-4A7F-A7AA-A08EC4036BA5}"/>
              </a:ext>
            </a:extLst>
          </p:cNvPr>
          <p:cNvPicPr>
            <a:picLocks noChangeAspect="1"/>
          </p:cNvPicPr>
          <p:nvPr/>
        </p:nvPicPr>
        <p:blipFill rotWithShape="1">
          <a:blip r:embed="rId2"/>
          <a:srcRect l="41457" t="12205" r="11537"/>
          <a:stretch/>
        </p:blipFill>
        <p:spPr>
          <a:xfrm>
            <a:off x="3038622" y="0"/>
            <a:ext cx="5781821" cy="6883503"/>
          </a:xfrm>
          <a:prstGeom prst="rect">
            <a:avLst/>
          </a:prstGeom>
        </p:spPr>
      </p:pic>
    </p:spTree>
    <p:extLst>
      <p:ext uri="{BB962C8B-B14F-4D97-AF65-F5344CB8AC3E}">
        <p14:creationId xmlns:p14="http://schemas.microsoft.com/office/powerpoint/2010/main" val="25780657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BFFD37-3CCB-43DD-A957-387820E07160}"/>
              </a:ext>
            </a:extLst>
          </p:cNvPr>
          <p:cNvPicPr>
            <a:picLocks noChangeAspect="1"/>
          </p:cNvPicPr>
          <p:nvPr/>
        </p:nvPicPr>
        <p:blipFill rotWithShape="1">
          <a:blip r:embed="rId2"/>
          <a:srcRect l="40281" t="8001" r="12844" b="1538"/>
          <a:stretch/>
        </p:blipFill>
        <p:spPr>
          <a:xfrm>
            <a:off x="3031588" y="13803"/>
            <a:ext cx="5563819" cy="6844197"/>
          </a:xfrm>
          <a:prstGeom prst="rect">
            <a:avLst/>
          </a:prstGeom>
        </p:spPr>
      </p:pic>
    </p:spTree>
    <p:extLst>
      <p:ext uri="{BB962C8B-B14F-4D97-AF65-F5344CB8AC3E}">
        <p14:creationId xmlns:p14="http://schemas.microsoft.com/office/powerpoint/2010/main" val="37007096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C35C48F-1D55-4366-B9BD-686952FDC336}"/>
              </a:ext>
            </a:extLst>
          </p:cNvPr>
          <p:cNvPicPr>
            <a:picLocks noGrp="1" noChangeAspect="1"/>
          </p:cNvPicPr>
          <p:nvPr>
            <p:ph idx="1"/>
          </p:nvPr>
        </p:nvPicPr>
        <p:blipFill rotWithShape="1">
          <a:blip r:embed="rId2"/>
          <a:srcRect l="37154" t="34665" r="37704" b="26700"/>
          <a:stretch/>
        </p:blipFill>
        <p:spPr>
          <a:xfrm>
            <a:off x="2546252" y="36239"/>
            <a:ext cx="6886136" cy="6745024"/>
          </a:xfrm>
          <a:prstGeom prst="rect">
            <a:avLst/>
          </a:prstGeom>
        </p:spPr>
      </p:pic>
    </p:spTree>
    <p:extLst>
      <p:ext uri="{BB962C8B-B14F-4D97-AF65-F5344CB8AC3E}">
        <p14:creationId xmlns:p14="http://schemas.microsoft.com/office/powerpoint/2010/main" val="33043063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1EB84D-8504-43A5-88A7-9C7D0EEC1933}"/>
              </a:ext>
            </a:extLst>
          </p:cNvPr>
          <p:cNvPicPr>
            <a:picLocks noChangeAspect="1"/>
          </p:cNvPicPr>
          <p:nvPr/>
        </p:nvPicPr>
        <p:blipFill rotWithShape="1">
          <a:blip r:embed="rId2"/>
          <a:srcRect l="48061" t="22564" r="27488" b="28513"/>
          <a:stretch/>
        </p:blipFill>
        <p:spPr>
          <a:xfrm rot="637564">
            <a:off x="3172264" y="231816"/>
            <a:ext cx="5134709" cy="6548812"/>
          </a:xfrm>
          <a:prstGeom prst="rect">
            <a:avLst/>
          </a:prstGeom>
        </p:spPr>
      </p:pic>
    </p:spTree>
    <p:extLst>
      <p:ext uri="{BB962C8B-B14F-4D97-AF65-F5344CB8AC3E}">
        <p14:creationId xmlns:p14="http://schemas.microsoft.com/office/powerpoint/2010/main" val="5894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solidFill>
                  <a:srgbClr val="FF0000"/>
                </a:solidFill>
                <a:latin typeface="Aharoni" panose="02010803020104030203" pitchFamily="2" charset="-79"/>
                <a:cs typeface="Aharoni" panose="02010803020104030203" pitchFamily="2" charset="-79"/>
              </a:rPr>
              <a:t>Procerus</a:t>
            </a:r>
          </a:p>
        </p:txBody>
      </p:sp>
    </p:spTree>
    <p:extLst>
      <p:ext uri="{BB962C8B-B14F-4D97-AF65-F5344CB8AC3E}">
        <p14:creationId xmlns:p14="http://schemas.microsoft.com/office/powerpoint/2010/main" val="884892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solidFill>
                  <a:srgbClr val="FF0000"/>
                </a:solidFill>
                <a:latin typeface="Aharoni" panose="02010803020104030203" pitchFamily="2" charset="-79"/>
                <a:cs typeface="Aharoni" panose="02010803020104030203" pitchFamily="2" charset="-79"/>
              </a:rPr>
              <a:t>Procerus</a:t>
            </a:r>
          </a:p>
        </p:txBody>
      </p:sp>
      <p:graphicFrame>
        <p:nvGraphicFramePr>
          <p:cNvPr id="2" name="Table 1">
            <a:extLst>
              <a:ext uri="{FF2B5EF4-FFF2-40B4-BE49-F238E27FC236}">
                <a16:creationId xmlns:a16="http://schemas.microsoft.com/office/drawing/2014/main" id="{DA4F3EDF-4906-469F-9686-F36E8C331EF3}"/>
              </a:ext>
            </a:extLst>
          </p:cNvPr>
          <p:cNvGraphicFramePr>
            <a:graphicFrameLocks noGrp="1"/>
          </p:cNvGraphicFramePr>
          <p:nvPr/>
        </p:nvGraphicFramePr>
        <p:xfrm>
          <a:off x="7498079" y="56627"/>
          <a:ext cx="4620490" cy="2895600"/>
        </p:xfrm>
        <a:graphic>
          <a:graphicData uri="http://schemas.openxmlformats.org/drawingml/2006/table">
            <a:tbl>
              <a:tblPr/>
              <a:tblGrid>
                <a:gridCol w="1158241">
                  <a:extLst>
                    <a:ext uri="{9D8B030D-6E8A-4147-A177-3AD203B41FA5}">
                      <a16:colId xmlns:a16="http://schemas.microsoft.com/office/drawing/2014/main" val="1176232494"/>
                    </a:ext>
                  </a:extLst>
                </a:gridCol>
                <a:gridCol w="3462249">
                  <a:extLst>
                    <a:ext uri="{9D8B030D-6E8A-4147-A177-3AD203B41FA5}">
                      <a16:colId xmlns:a16="http://schemas.microsoft.com/office/drawing/2014/main" val="2269821396"/>
                    </a:ext>
                  </a:extLst>
                </a:gridCol>
              </a:tblGrid>
              <a:tr h="0">
                <a:tc>
                  <a:txBody>
                    <a:bodyPr/>
                    <a:lstStyle/>
                    <a:p>
                      <a:pPr algn="l" fontAlgn="t"/>
                      <a:r>
                        <a:rPr lang="en-US" sz="1600" u="sng">
                          <a:solidFill>
                            <a:schemeClr val="tx1"/>
                          </a:solidFill>
                          <a:effectLst/>
                          <a:hlinkClick r:id="rId3">
                            <a:extLst>
                              <a:ext uri="{A12FA001-AC4F-418D-AE19-62706E023703}">
                                <ahyp:hlinkClr xmlns:ahyp="http://schemas.microsoft.com/office/drawing/2018/hyperlinkcolor" val="tx"/>
                              </a:ext>
                            </a:extLst>
                          </a:hlinkClick>
                        </a:rPr>
                        <a:t>Origin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From </a:t>
                      </a:r>
                      <a:r>
                        <a:rPr lang="en-US" sz="1600" u="none" strike="noStrike" dirty="0">
                          <a:solidFill>
                            <a:schemeClr val="tx1"/>
                          </a:solidFill>
                          <a:effectLst/>
                        </a:rPr>
                        <a:t>fascia</a:t>
                      </a:r>
                      <a:r>
                        <a:rPr lang="en-US" sz="1600" dirty="0">
                          <a:solidFill>
                            <a:schemeClr val="tx1"/>
                          </a:solidFill>
                          <a:effectLst/>
                        </a:rPr>
                        <a:t> over the lower of the </a:t>
                      </a:r>
                      <a:r>
                        <a:rPr lang="en-US" sz="1600" u="none" strike="noStrike" dirty="0">
                          <a:solidFill>
                            <a:schemeClr val="tx1"/>
                          </a:solidFill>
                          <a:effectLst/>
                        </a:rPr>
                        <a:t>nasal bone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740720900"/>
                  </a:ext>
                </a:extLst>
              </a:tr>
              <a:tr h="0">
                <a:tc>
                  <a:txBody>
                    <a:bodyPr/>
                    <a:lstStyle/>
                    <a:p>
                      <a:pPr algn="l" fontAlgn="t"/>
                      <a:r>
                        <a:rPr lang="en-US" sz="1600" u="none" strike="noStrike">
                          <a:solidFill>
                            <a:schemeClr val="tx1"/>
                          </a:solidFill>
                          <a:effectLst/>
                          <a:hlinkClick r:id="rId3" tooltip="Anatomical terms of muscle">
                            <a:extLst>
                              <a:ext uri="{A12FA001-AC4F-418D-AE19-62706E023703}">
                                <ahyp:hlinkClr xmlns:ahyp="http://schemas.microsoft.com/office/drawing/2018/hyperlinkcolor" val="tx"/>
                              </a:ext>
                            </a:extLst>
                          </a:hlinkClick>
                        </a:rPr>
                        <a:t>Insertion</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Into the skin of the lower part of the </a:t>
                      </a:r>
                      <a:r>
                        <a:rPr lang="en-US" sz="1600" u="none" strike="noStrike" dirty="0">
                          <a:solidFill>
                            <a:schemeClr val="tx1"/>
                          </a:solidFill>
                          <a:effectLst/>
                        </a:rPr>
                        <a:t>forehead</a:t>
                      </a:r>
                      <a:r>
                        <a:rPr lang="en-US" sz="1600" dirty="0">
                          <a:solidFill>
                            <a:schemeClr val="tx1"/>
                          </a:solidFill>
                          <a:effectLst/>
                        </a:rPr>
                        <a:t> between the </a:t>
                      </a:r>
                      <a:r>
                        <a:rPr lang="en-US" sz="1600" u="none" strike="noStrike" dirty="0">
                          <a:solidFill>
                            <a:schemeClr val="tx1"/>
                          </a:solidFill>
                          <a:effectLst/>
                        </a:rPr>
                        <a:t>eyebrows</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53362056"/>
                  </a:ext>
                </a:extLst>
              </a:tr>
              <a:tr h="0">
                <a:tc>
                  <a:txBody>
                    <a:bodyPr/>
                    <a:lstStyle/>
                    <a:p>
                      <a:pPr algn="l" fontAlgn="t"/>
                      <a:r>
                        <a:rPr lang="en-US" sz="1600" u="none" strike="noStrike">
                          <a:solidFill>
                            <a:schemeClr val="tx1"/>
                          </a:solidFill>
                          <a:effectLst/>
                          <a:hlinkClick r:id="rId4" tooltip="Artery">
                            <a:extLst>
                              <a:ext uri="{A12FA001-AC4F-418D-AE19-62706E023703}">
                                <ahyp:hlinkClr xmlns:ahyp="http://schemas.microsoft.com/office/drawing/2018/hyperlinkcolor" val="tx"/>
                              </a:ext>
                            </a:extLst>
                          </a:hlinkClick>
                        </a:rPr>
                        <a:t>Artery</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facial artery</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1239197"/>
                  </a:ext>
                </a:extLst>
              </a:tr>
              <a:tr h="0">
                <a:tc>
                  <a:txBody>
                    <a:bodyPr/>
                    <a:lstStyle/>
                    <a:p>
                      <a:pPr algn="l" fontAlgn="t"/>
                      <a:r>
                        <a:rPr lang="en-US" sz="1600" u="none" strike="noStrike">
                          <a:solidFill>
                            <a:schemeClr val="tx1"/>
                          </a:solidFill>
                          <a:effectLst/>
                          <a:hlinkClick r:id="rId5" tooltip="Nerve">
                            <a:extLst>
                              <a:ext uri="{A12FA001-AC4F-418D-AE19-62706E023703}">
                                <ahyp:hlinkClr xmlns:ahyp="http://schemas.microsoft.com/office/drawing/2018/hyperlinkcolor" val="tx"/>
                              </a:ext>
                            </a:extLst>
                          </a:hlinkClick>
                        </a:rPr>
                        <a:t>Nerve</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u="none" strike="noStrike" dirty="0">
                          <a:solidFill>
                            <a:schemeClr val="tx1"/>
                          </a:solidFill>
                          <a:effectLst/>
                        </a:rPr>
                        <a:t>temporal branch of the facial nerve</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37151266"/>
                  </a:ext>
                </a:extLst>
              </a:tr>
              <a:tr h="0">
                <a:tc>
                  <a:txBody>
                    <a:bodyPr/>
                    <a:lstStyle/>
                    <a:p>
                      <a:pPr algn="l" fontAlgn="t"/>
                      <a:r>
                        <a:rPr lang="en-US" sz="1600" u="none" strike="noStrike">
                          <a:solidFill>
                            <a:schemeClr val="tx1"/>
                          </a:solidFill>
                          <a:effectLst/>
                          <a:hlinkClick r:id="rId6" tooltip="Anatomical terms of motion">
                            <a:extLst>
                              <a:ext uri="{A12FA001-AC4F-418D-AE19-62706E023703}">
                                <ahyp:hlinkClr xmlns:ahyp="http://schemas.microsoft.com/office/drawing/2018/hyperlinkcolor" val="tx"/>
                              </a:ext>
                            </a:extLst>
                          </a:hlinkClick>
                        </a:rPr>
                        <a:t>Actions</a:t>
                      </a:r>
                      <a:endParaRPr lang="en-US" sz="160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tc>
                  <a:txBody>
                    <a:bodyPr/>
                    <a:lstStyle/>
                    <a:p>
                      <a:pPr algn="l" fontAlgn="t"/>
                      <a:r>
                        <a:rPr lang="en-US" sz="1600" dirty="0">
                          <a:solidFill>
                            <a:schemeClr val="tx1"/>
                          </a:solidFill>
                          <a:effectLst/>
                        </a:rPr>
                        <a:t>Draws down the medial angle of the </a:t>
                      </a:r>
                      <a:r>
                        <a:rPr lang="en-US" sz="1600" u="none" strike="noStrike" dirty="0">
                          <a:solidFill>
                            <a:schemeClr val="tx1"/>
                          </a:solidFill>
                          <a:effectLst/>
                        </a:rPr>
                        <a:t>eyebrow</a:t>
                      </a:r>
                      <a:r>
                        <a:rPr lang="en-US" sz="1600" dirty="0">
                          <a:solidFill>
                            <a:schemeClr val="tx1"/>
                          </a:solidFill>
                          <a:effectLst/>
                        </a:rPr>
                        <a:t> giving expressions of </a:t>
                      </a:r>
                      <a:r>
                        <a:rPr lang="en-US" sz="1600" u="none" strike="noStrike" dirty="0">
                          <a:solidFill>
                            <a:schemeClr val="tx1"/>
                          </a:solidFill>
                          <a:effectLst/>
                        </a:rPr>
                        <a:t>frowning</a:t>
                      </a:r>
                    </a:p>
                    <a:p>
                      <a:pPr algn="l" fontAlgn="t"/>
                      <a:r>
                        <a:rPr lang="en-US" sz="1600" u="none" strike="noStrike" dirty="0">
                          <a:solidFill>
                            <a:schemeClr val="tx1"/>
                          </a:solidFill>
                          <a:effectLst/>
                        </a:rPr>
                        <a:t>Brow Depressor</a:t>
                      </a:r>
                      <a:endParaRPr lang="en-US" sz="1600" dirty="0">
                        <a:solidFill>
                          <a:schemeClr val="tx1"/>
                        </a:solidFill>
                        <a:effectLst/>
                      </a:endParaRPr>
                    </a:p>
                  </a:txBody>
                  <a:tcPr>
                    <a:lnL w="4763" cap="flat" cmpd="sng" algn="ctr">
                      <a:solidFill>
                        <a:srgbClr val="A2A9B1"/>
                      </a:solidFill>
                      <a:prstDash val="solid"/>
                      <a:round/>
                      <a:headEnd type="none" w="med" len="med"/>
                      <a:tailEnd type="none" w="med" len="med"/>
                    </a:lnL>
                    <a:lnR w="4763" cap="flat" cmpd="sng" algn="ctr">
                      <a:solidFill>
                        <a:srgbClr val="A2A9B1"/>
                      </a:solidFill>
                      <a:prstDash val="solid"/>
                      <a:round/>
                      <a:headEnd type="none" w="med" len="med"/>
                      <a:tailEnd type="none" w="med" len="med"/>
                    </a:lnR>
                    <a:lnT w="4763" cap="flat" cmpd="sng" algn="ctr">
                      <a:solidFill>
                        <a:srgbClr val="A2A9B1"/>
                      </a:solidFill>
                      <a:prstDash val="solid"/>
                      <a:round/>
                      <a:headEnd type="none" w="med" len="med"/>
                      <a:tailEnd type="none" w="med" len="med"/>
                    </a:lnT>
                    <a:lnB w="4763"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061927786"/>
                  </a:ext>
                </a:extLst>
              </a:tr>
            </a:tbl>
          </a:graphicData>
        </a:graphic>
      </p:graphicFrame>
    </p:spTree>
    <p:extLst>
      <p:ext uri="{BB962C8B-B14F-4D97-AF65-F5344CB8AC3E}">
        <p14:creationId xmlns:p14="http://schemas.microsoft.com/office/powerpoint/2010/main" val="435341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A close up of a womans face&#10;&#10;Description automatically generated">
            <a:extLst>
              <a:ext uri="{FF2B5EF4-FFF2-40B4-BE49-F238E27FC236}">
                <a16:creationId xmlns:a16="http://schemas.microsoft.com/office/drawing/2014/main" id="{4B298AB4-93E4-4A5C-B44C-0920E4F792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238" b="5681"/>
          <a:stretch/>
        </p:blipFill>
        <p:spPr>
          <a:xfrm>
            <a:off x="2301139" y="56627"/>
            <a:ext cx="5857749" cy="6801373"/>
          </a:xfrm>
        </p:spPr>
      </p:pic>
      <p:sp>
        <p:nvSpPr>
          <p:cNvPr id="22" name="Rectangle: Rounded Corners 21">
            <a:extLst>
              <a:ext uri="{FF2B5EF4-FFF2-40B4-BE49-F238E27FC236}">
                <a16:creationId xmlns:a16="http://schemas.microsoft.com/office/drawing/2014/main" id="{51612E0B-8C47-48F2-A0DA-9E8ED80BBAEC}"/>
              </a:ext>
            </a:extLst>
          </p:cNvPr>
          <p:cNvSpPr/>
          <p:nvPr/>
        </p:nvSpPr>
        <p:spPr>
          <a:xfrm>
            <a:off x="1453352" y="2494920"/>
            <a:ext cx="1005234" cy="272503"/>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822852D-B0D6-4FE2-93E9-59838BCBC6CB}"/>
              </a:ext>
            </a:extLst>
          </p:cNvPr>
          <p:cNvSpPr txBox="1"/>
          <p:nvPr/>
        </p:nvSpPr>
        <p:spPr>
          <a:xfrm>
            <a:off x="1610798" y="1595688"/>
            <a:ext cx="1117614"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Frontalis</a:t>
            </a:r>
          </a:p>
        </p:txBody>
      </p:sp>
      <p:sp>
        <p:nvSpPr>
          <p:cNvPr id="5" name="TextBox 4">
            <a:extLst>
              <a:ext uri="{FF2B5EF4-FFF2-40B4-BE49-F238E27FC236}">
                <a16:creationId xmlns:a16="http://schemas.microsoft.com/office/drawing/2014/main" id="{A9AB87A4-34DE-4685-BA17-7FE2801C089B}"/>
              </a:ext>
            </a:extLst>
          </p:cNvPr>
          <p:cNvSpPr txBox="1"/>
          <p:nvPr/>
        </p:nvSpPr>
        <p:spPr>
          <a:xfrm>
            <a:off x="1453352" y="1965020"/>
            <a:ext cx="1125629" cy="369332"/>
          </a:xfrm>
          <a:prstGeom prst="rect">
            <a:avLst/>
          </a:prstGeom>
          <a:noFill/>
        </p:spPr>
        <p:txBody>
          <a:bodyPr wrap="none" rtlCol="0">
            <a:spAutoFit/>
          </a:bodyPr>
          <a:lstStyle/>
          <a:p>
            <a:r>
              <a:rPr lang="en-US" dirty="0">
                <a:latin typeface="Aharoni" panose="02010803020104030203" pitchFamily="2" charset="-79"/>
                <a:cs typeface="Aharoni" panose="02010803020104030203" pitchFamily="2" charset="-79"/>
              </a:rPr>
              <a:t>Procerus</a:t>
            </a:r>
          </a:p>
        </p:txBody>
      </p:sp>
    </p:spTree>
    <p:extLst>
      <p:ext uri="{BB962C8B-B14F-4D97-AF65-F5344CB8AC3E}">
        <p14:creationId xmlns:p14="http://schemas.microsoft.com/office/powerpoint/2010/main" val="2199025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1686</Words>
  <Application>Microsoft Office PowerPoint</Application>
  <PresentationFormat>Widescreen</PresentationFormat>
  <Paragraphs>808</Paragraphs>
  <Slides>64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Aharoni</vt:lpstr>
      <vt:lpstr>Arial</vt:lpstr>
      <vt:lpstr>Calibri</vt:lpstr>
      <vt:lpstr>Calibri Light</vt:lpstr>
      <vt:lpstr>Office Theme</vt:lpstr>
      <vt:lpstr>Botox Facial Anatomy</vt:lpstr>
      <vt:lpstr>Mechanism of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Peredo</dc:creator>
  <cp:lastModifiedBy>Andrew Peredo</cp:lastModifiedBy>
  <cp:revision>19</cp:revision>
  <dcterms:created xsi:type="dcterms:W3CDTF">2019-10-13T06:49:04Z</dcterms:created>
  <dcterms:modified xsi:type="dcterms:W3CDTF">2019-10-22T12:53:37Z</dcterms:modified>
</cp:coreProperties>
</file>