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7" r:id="rId1"/>
  </p:sldMasterIdLst>
  <p:sldIdLst>
    <p:sldId id="256" r:id="rId2"/>
    <p:sldId id="257" r:id="rId3"/>
    <p:sldId id="258" r:id="rId4"/>
    <p:sldId id="259" r:id="rId5"/>
    <p:sldId id="260" r:id="rId6"/>
    <p:sldId id="262" r:id="rId7"/>
    <p:sldId id="263" r:id="rId8"/>
    <p:sldId id="264" r:id="rId9"/>
    <p:sldId id="266" r:id="rId10"/>
    <p:sldId id="265" r:id="rId11"/>
    <p:sldId id="267" r:id="rId12"/>
    <p:sldId id="269" r:id="rId13"/>
    <p:sldId id="268" r:id="rId14"/>
    <p:sldId id="270" r:id="rId15"/>
    <p:sldId id="271" r:id="rId16"/>
    <p:sldId id="272" r:id="rId17"/>
    <p:sldId id="273" r:id="rId18"/>
    <p:sldId id="301" r:id="rId19"/>
    <p:sldId id="274" r:id="rId20"/>
    <p:sldId id="275" r:id="rId21"/>
    <p:sldId id="277" r:id="rId22"/>
    <p:sldId id="276" r:id="rId23"/>
    <p:sldId id="300" r:id="rId24"/>
    <p:sldId id="278" r:id="rId25"/>
    <p:sldId id="281" r:id="rId26"/>
    <p:sldId id="282" r:id="rId27"/>
    <p:sldId id="279" r:id="rId28"/>
    <p:sldId id="283" r:id="rId29"/>
    <p:sldId id="284" r:id="rId30"/>
    <p:sldId id="285" r:id="rId31"/>
    <p:sldId id="286" r:id="rId32"/>
    <p:sldId id="287" r:id="rId33"/>
    <p:sldId id="289" r:id="rId34"/>
    <p:sldId id="290" r:id="rId35"/>
    <p:sldId id="291" r:id="rId36"/>
    <p:sldId id="292" r:id="rId37"/>
    <p:sldId id="293" r:id="rId38"/>
    <p:sldId id="294" r:id="rId39"/>
    <p:sldId id="296" r:id="rId40"/>
    <p:sldId id="297" r:id="rId41"/>
    <p:sldId id="295" r:id="rId42"/>
    <p:sldId id="298" r:id="rId43"/>
    <p:sldId id="299" r:id="rId44"/>
    <p:sldId id="261" r:id="rId45"/>
    <p:sldId id="288"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p:scale>
          <a:sx n="60" d="100"/>
          <a:sy n="60" d="100"/>
        </p:scale>
        <p:origin x="42"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9485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23638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57469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32460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2/18/2019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1366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2/18/2019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85660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2/18/2019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64115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2/18/2019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81004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8A87A34-81AB-432B-8DAE-1953F412C126}" type="datetimeFigureOut">
              <a:rPr lang="en-US" smtClean="0"/>
              <a:t>2/18/2019</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5127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8A87A34-81AB-432B-8DAE-1953F412C126}" type="datetimeFigureOut">
              <a:rPr lang="en-US" smtClean="0"/>
              <a:t>2/18/2019</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3391537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2/18/2019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07313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8A87A34-81AB-432B-8DAE-1953F412C126}" type="datetimeFigureOut">
              <a:rPr lang="en-US" smtClean="0"/>
              <a:pPr/>
              <a:t>2/18/2019</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D22F896-40B5-4ADD-8801-0D06FADFA09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014995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hyperlink" Target="https://onlinelibrary.wiley.com/action/doSearch?ContribAuthorStored=Schneider%2C+Louise+M" TargetMode="External"/><Relationship Id="rId13" Type="http://schemas.openxmlformats.org/officeDocument/2006/relationships/hyperlink" Target="https://www.ncbi.nlm.nih.gov/pubmed/?term=Dinker%20S%5BAuthor%5D&amp;cauthor=true&amp;cauthor_uid=24653614" TargetMode="External"/><Relationship Id="rId3" Type="http://schemas.openxmlformats.org/officeDocument/2006/relationships/hyperlink" Target="https://onlinelibrary.wiley.com/action/doSearch?ContribAuthorStored=Kong%2C+Rong" TargetMode="External"/><Relationship Id="rId7" Type="http://schemas.openxmlformats.org/officeDocument/2006/relationships/hyperlink" Target="https://onlinelibrary.wiley.com/action/doSearch?ContribAuthorStored=Chen%2C+Yinbei" TargetMode="External"/><Relationship Id="rId12" Type="http://schemas.openxmlformats.org/officeDocument/2006/relationships/hyperlink" Target="https://jamanetwork.com/searchresults?author=Joop+M.+Grevelink&amp;q=Joop+M.+Grevelink" TargetMode="External"/><Relationship Id="rId2" Type="http://schemas.openxmlformats.org/officeDocument/2006/relationships/hyperlink" Target="https://journals.lww.com/plasreconsurg/toc/1998/04000" TargetMode="External"/><Relationship Id="rId16" Type="http://schemas.openxmlformats.org/officeDocument/2006/relationships/hyperlink" Target="https://www.ncbi.nlm.nih.gov/pubmed/?term=Kumar%20K%5BAuthor%5D&amp;cauthor=true&amp;cauthor_uid=24653614" TargetMode="External"/><Relationship Id="rId1" Type="http://schemas.openxmlformats.org/officeDocument/2006/relationships/slideLayout" Target="../slideLayouts/slideLayout2.xml"/><Relationship Id="rId6" Type="http://schemas.openxmlformats.org/officeDocument/2006/relationships/hyperlink" Target="https://onlinelibrary.wiley.com/action/doSearch?ContribAuthorStored=Wang%2C+Xiaojuan" TargetMode="External"/><Relationship Id="rId11" Type="http://schemas.openxmlformats.org/officeDocument/2006/relationships/hyperlink" Target="https://jamanetwork.com/searchresults?author=Victor+Ross&amp;q=Victor+Ross" TargetMode="External"/><Relationship Id="rId5" Type="http://schemas.openxmlformats.org/officeDocument/2006/relationships/hyperlink" Target="https://onlinelibrary.wiley.com/action/doSearch?ContribAuthorStored=Fisher%2C+Gary+J" TargetMode="External"/><Relationship Id="rId15" Type="http://schemas.openxmlformats.org/officeDocument/2006/relationships/hyperlink" Target="https://www.ncbi.nlm.nih.gov/pubmed/?term=Sorake%20A%5BAuthor%5D&amp;cauthor=true&amp;cauthor_uid=24653614" TargetMode="External"/><Relationship Id="rId10" Type="http://schemas.openxmlformats.org/officeDocument/2006/relationships/hyperlink" Target="https://jamanetwork.com/searchresults?author=Khalil+A.+Khatri&amp;q=Khalil+A.+Khatri" TargetMode="External"/><Relationship Id="rId4" Type="http://schemas.openxmlformats.org/officeDocument/2006/relationships/hyperlink" Target="https://onlinelibrary.wiley.com/action/doSearch?ContribAuthorStored=Cui%2C+Yilei" TargetMode="External"/><Relationship Id="rId9" Type="http://schemas.openxmlformats.org/officeDocument/2006/relationships/hyperlink" Target="https://onlinelibrary.wiley.com/action/doSearch?ContribAuthorStored=Majmudar%2C+Gopa" TargetMode="External"/><Relationship Id="rId14" Type="http://schemas.openxmlformats.org/officeDocument/2006/relationships/hyperlink" Target="https://www.ncbi.nlm.nih.gov/pubmed/?term=Anitha%20A%5BAuthor%5D&amp;cauthor=true&amp;cauthor_uid=24653614" TargetMode="External"/></Relationships>
</file>

<file path=ppt/slides/_rels/slide45.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hyperlink" Target="https://www.ncbi.nlm.nih.gov/pubmed/?term=Liu%20Y%5bAuthor%5d&amp;cauthor=true&amp;cauthor_uid=27200245" TargetMode="External"/><Relationship Id="rId7" Type="http://schemas.openxmlformats.org/officeDocument/2006/relationships/hyperlink" Target="https://synapse.koreamed.org/ORCID/0000-0002-4955-590X" TargetMode="External"/><Relationship Id="rId2" Type="http://schemas.openxmlformats.org/officeDocument/2006/relationships/hyperlink" Target="https://www.ncbi.nlm.nih.gov/pubmed/?term=Chen%20Q%5bAuthor%5d&amp;cauthor=true&amp;cauthor_uid=27200245" TargetMode="External"/><Relationship Id="rId1" Type="http://schemas.openxmlformats.org/officeDocument/2006/relationships/slideLayout" Target="../slideLayouts/slideLayout2.xml"/><Relationship Id="rId6" Type="http://schemas.openxmlformats.org/officeDocument/2006/relationships/image" Target="../media/image63.gif"/><Relationship Id="rId5" Type="http://schemas.openxmlformats.org/officeDocument/2006/relationships/hyperlink" Target="https://www.sciencedirect.com/science/article/pii/S1748681511003901#!" TargetMode="External"/><Relationship Id="rId4" Type="http://schemas.openxmlformats.org/officeDocument/2006/relationships/hyperlink" Target="https://www.ncbi.nlm.nih.gov/pubmed/?term=Fan%20D%5bAuthor%5d&amp;cauthor=true&amp;cauthor_uid=27200245" TargetMode="External"/><Relationship Id="rId9" Type="http://schemas.openxmlformats.org/officeDocument/2006/relationships/image" Target="../media/image65.gif"/></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Non Surgical Treatments for Facial Aging</a:t>
            </a:r>
            <a:endParaRPr lang="en-US" dirty="0"/>
          </a:p>
        </p:txBody>
      </p:sp>
      <p:sp>
        <p:nvSpPr>
          <p:cNvPr id="3" name="Subtitle 2"/>
          <p:cNvSpPr>
            <a:spLocks noGrp="1"/>
          </p:cNvSpPr>
          <p:nvPr>
            <p:ph type="subTitle" idx="1"/>
          </p:nvPr>
        </p:nvSpPr>
        <p:spPr/>
        <p:txBody>
          <a:bodyPr/>
          <a:lstStyle/>
          <a:p>
            <a:pPr algn="ctr"/>
            <a:r>
              <a:rPr lang="en-US" dirty="0" smtClean="0"/>
              <a:t>Sanjeev </a:t>
            </a:r>
            <a:r>
              <a:rPr lang="en-US" dirty="0" err="1" smtClean="0"/>
              <a:t>puri</a:t>
            </a:r>
            <a:r>
              <a:rPr lang="en-US" dirty="0" smtClean="0"/>
              <a:t>, MD</a:t>
            </a:r>
            <a:endParaRPr lang="en-US" dirty="0"/>
          </a:p>
        </p:txBody>
      </p:sp>
    </p:spTree>
    <p:extLst>
      <p:ext uri="{BB962C8B-B14F-4D97-AF65-F5344CB8AC3E}">
        <p14:creationId xmlns:p14="http://schemas.microsoft.com/office/powerpoint/2010/main" val="15662890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Botulinum Toxin</a:t>
            </a:r>
            <a:endParaRPr lang="en-US" dirty="0"/>
          </a:p>
        </p:txBody>
      </p:sp>
      <p:sp>
        <p:nvSpPr>
          <p:cNvPr id="3" name="Content Placeholder 2"/>
          <p:cNvSpPr>
            <a:spLocks noGrp="1"/>
          </p:cNvSpPr>
          <p:nvPr>
            <p:ph idx="1"/>
          </p:nvPr>
        </p:nvSpPr>
        <p:spPr>
          <a:xfrm>
            <a:off x="1097280" y="1845733"/>
            <a:ext cx="6457950" cy="4474855"/>
          </a:xfrm>
        </p:spPr>
        <p:txBody>
          <a:bodyPr/>
          <a:lstStyle/>
          <a:p>
            <a:r>
              <a:rPr lang="en-US" dirty="0" smtClean="0"/>
              <a:t>Three major competitors</a:t>
            </a:r>
          </a:p>
          <a:p>
            <a:pPr lvl="1"/>
            <a:r>
              <a:rPr lang="en-US" dirty="0" smtClean="0"/>
              <a:t>Botox – onset 3 days, proprietary blend (never off patent)</a:t>
            </a:r>
          </a:p>
          <a:p>
            <a:pPr lvl="1"/>
            <a:r>
              <a:rPr lang="en-US" dirty="0" err="1" smtClean="0"/>
              <a:t>Dysport</a:t>
            </a:r>
            <a:r>
              <a:rPr lang="en-US" dirty="0" smtClean="0"/>
              <a:t> – 3-5 units for every 1 of the others, onset 1 day, more “drift” possibly, but some cost savings</a:t>
            </a:r>
          </a:p>
          <a:p>
            <a:pPr lvl="1"/>
            <a:r>
              <a:rPr lang="en-US" dirty="0" err="1" smtClean="0"/>
              <a:t>Xeomin</a:t>
            </a:r>
            <a:r>
              <a:rPr lang="en-US" dirty="0" smtClean="0"/>
              <a:t> – Only Botulinum toxin A with no additives, so less chance of antibodies and no need for refrigeration, onset 4 days</a:t>
            </a:r>
          </a:p>
          <a:p>
            <a:pPr marL="201168" lvl="1" indent="0">
              <a:buNone/>
            </a:pPr>
            <a:r>
              <a:rPr lang="en-US" dirty="0" smtClean="0"/>
              <a:t>Maximal effect for all is 2-3 weeks, and duration of action is generally equivalent</a:t>
            </a:r>
          </a:p>
          <a:p>
            <a:pPr marL="201168" lvl="1" indent="0">
              <a:buNone/>
            </a:pPr>
            <a:endParaRPr lang="en-US" dirty="0"/>
          </a:p>
          <a:p>
            <a:pPr marL="201168" lvl="1" indent="0">
              <a:buNone/>
            </a:pPr>
            <a:r>
              <a:rPr lang="en-US" dirty="0" smtClean="0"/>
              <a:t>Current FDA approved indications for Botox cosmetic are?</a:t>
            </a:r>
          </a:p>
          <a:p>
            <a:pPr marL="201168" lvl="1" indent="0">
              <a:buNone/>
            </a:pPr>
            <a:r>
              <a:rPr lang="en-US" dirty="0" smtClean="0"/>
              <a:t>crow’s feet, glabellar furrows, and forehead lines</a:t>
            </a:r>
          </a:p>
          <a:p>
            <a:pPr marL="201168" lvl="1" indent="0">
              <a:buNone/>
            </a:pPr>
            <a:endParaRPr lang="en-US" dirty="0"/>
          </a:p>
          <a:p>
            <a:pPr marL="201168" lvl="1" indent="0">
              <a:buNone/>
            </a:pPr>
            <a:r>
              <a:rPr lang="en-US" dirty="0" smtClean="0"/>
              <a:t>What is the mechanism of action for Botox?</a:t>
            </a:r>
          </a:p>
          <a:p>
            <a:pPr marL="201168" lvl="1" indent="0">
              <a:buNone/>
            </a:pPr>
            <a:r>
              <a:rPr lang="en-US" dirty="0" smtClean="0"/>
              <a:t>Non competitive binding of </a:t>
            </a:r>
            <a:r>
              <a:rPr lang="en-US" b="1" dirty="0" smtClean="0"/>
              <a:t>presynaptic</a:t>
            </a:r>
            <a:r>
              <a:rPr lang="en-US" dirty="0" smtClean="0"/>
              <a:t> acetylcholine receptors</a:t>
            </a:r>
            <a:endParaRPr lang="en-US" dirty="0"/>
          </a:p>
        </p:txBody>
      </p:sp>
      <p:pic>
        <p:nvPicPr>
          <p:cNvPr id="4" name="Picture 3"/>
          <p:cNvPicPr>
            <a:picLocks noChangeAspect="1"/>
          </p:cNvPicPr>
          <p:nvPr/>
        </p:nvPicPr>
        <p:blipFill>
          <a:blip r:embed="rId2"/>
          <a:stretch>
            <a:fillRect/>
          </a:stretch>
        </p:blipFill>
        <p:spPr>
          <a:xfrm>
            <a:off x="7555230" y="1737360"/>
            <a:ext cx="4514850" cy="2733675"/>
          </a:xfrm>
          <a:prstGeom prst="rect">
            <a:avLst/>
          </a:prstGeom>
        </p:spPr>
      </p:pic>
    </p:spTree>
    <p:extLst>
      <p:ext uri="{BB962C8B-B14F-4D97-AF65-F5344CB8AC3E}">
        <p14:creationId xmlns:p14="http://schemas.microsoft.com/office/powerpoint/2010/main" val="448340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Forehead Lines</a:t>
            </a:r>
            <a:endParaRPr lang="en-US" dirty="0"/>
          </a:p>
        </p:txBody>
      </p:sp>
      <p:sp>
        <p:nvSpPr>
          <p:cNvPr id="3" name="Content Placeholder 2"/>
          <p:cNvSpPr>
            <a:spLocks noGrp="1"/>
          </p:cNvSpPr>
          <p:nvPr>
            <p:ph idx="1"/>
          </p:nvPr>
        </p:nvSpPr>
        <p:spPr>
          <a:xfrm>
            <a:off x="1097281" y="1845734"/>
            <a:ext cx="5794838" cy="4023360"/>
          </a:xfrm>
        </p:spPr>
        <p:txBody>
          <a:bodyPr>
            <a:normAutofit/>
          </a:bodyPr>
          <a:lstStyle/>
          <a:p>
            <a:r>
              <a:rPr lang="en-US" sz="2400" dirty="0" smtClean="0"/>
              <a:t>Forehead wrinkles are treated in a stacked or diagonal pattern depending on severity</a:t>
            </a:r>
          </a:p>
          <a:p>
            <a:r>
              <a:rPr lang="en-US" sz="2400" dirty="0" smtClean="0"/>
              <a:t>1-2u per site</a:t>
            </a:r>
          </a:p>
          <a:p>
            <a:r>
              <a:rPr lang="en-US" sz="2400" dirty="0" smtClean="0"/>
              <a:t>Some experts recommend avoiding injections centrally as it can be a waste of product</a:t>
            </a:r>
          </a:p>
          <a:p>
            <a:r>
              <a:rPr lang="en-US" sz="2400" dirty="0" smtClean="0"/>
              <a:t>Patients should be injected laterally to avoid “</a:t>
            </a:r>
            <a:r>
              <a:rPr lang="en-US" sz="2400" dirty="0" err="1" smtClean="0"/>
              <a:t>spock</a:t>
            </a:r>
            <a:r>
              <a:rPr lang="en-US" sz="2400" dirty="0" smtClean="0"/>
              <a:t> eye”, but high on the forehead to avoid brow ptosis</a:t>
            </a:r>
            <a:endParaRPr lang="en-US" sz="2400" dirty="0"/>
          </a:p>
        </p:txBody>
      </p:sp>
      <p:pic>
        <p:nvPicPr>
          <p:cNvPr id="5" name="Picture 4"/>
          <p:cNvPicPr>
            <a:picLocks noChangeAspect="1"/>
          </p:cNvPicPr>
          <p:nvPr/>
        </p:nvPicPr>
        <p:blipFill>
          <a:blip r:embed="rId2"/>
          <a:stretch>
            <a:fillRect/>
          </a:stretch>
        </p:blipFill>
        <p:spPr>
          <a:xfrm>
            <a:off x="7755255" y="0"/>
            <a:ext cx="3400425" cy="3371850"/>
          </a:xfrm>
          <a:prstGeom prst="rect">
            <a:avLst/>
          </a:prstGeom>
        </p:spPr>
      </p:pic>
      <p:pic>
        <p:nvPicPr>
          <p:cNvPr id="6" name="Picture 5"/>
          <p:cNvPicPr>
            <a:picLocks noChangeAspect="1"/>
          </p:cNvPicPr>
          <p:nvPr/>
        </p:nvPicPr>
        <p:blipFill>
          <a:blip r:embed="rId3"/>
          <a:stretch>
            <a:fillRect/>
          </a:stretch>
        </p:blipFill>
        <p:spPr>
          <a:xfrm>
            <a:off x="8831581" y="3371850"/>
            <a:ext cx="2324099" cy="3486150"/>
          </a:xfrm>
          <a:prstGeom prst="rect">
            <a:avLst/>
          </a:prstGeom>
        </p:spPr>
      </p:pic>
    </p:spTree>
    <p:extLst>
      <p:ext uri="{BB962C8B-B14F-4D97-AF65-F5344CB8AC3E}">
        <p14:creationId xmlns:p14="http://schemas.microsoft.com/office/powerpoint/2010/main" val="28213150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Brow Lift Technique</a:t>
            </a:r>
            <a:endParaRPr lang="en-US" dirty="0"/>
          </a:p>
        </p:txBody>
      </p:sp>
      <p:sp>
        <p:nvSpPr>
          <p:cNvPr id="3" name="Content Placeholder 2"/>
          <p:cNvSpPr>
            <a:spLocks noGrp="1"/>
          </p:cNvSpPr>
          <p:nvPr>
            <p:ph idx="1"/>
          </p:nvPr>
        </p:nvSpPr>
        <p:spPr>
          <a:xfrm>
            <a:off x="1097280" y="1845734"/>
            <a:ext cx="5210128" cy="4023360"/>
          </a:xfrm>
        </p:spPr>
        <p:txBody>
          <a:bodyPr>
            <a:normAutofit/>
          </a:bodyPr>
          <a:lstStyle/>
          <a:p>
            <a:r>
              <a:rPr lang="en-US" dirty="0" smtClean="0"/>
              <a:t>Two techniques to lift the brow have been described, one medial and one lateral</a:t>
            </a:r>
          </a:p>
          <a:p>
            <a:r>
              <a:rPr lang="en-US" dirty="0" smtClean="0"/>
              <a:t>Medial can be achieved with glabellar treatment</a:t>
            </a:r>
          </a:p>
          <a:p>
            <a:r>
              <a:rPr lang="en-US" dirty="0" smtClean="0"/>
              <a:t>Lateral can be achieved by treating the upper lateral orbicularis oculi or the area above the areas treated for crow’s feet</a:t>
            </a:r>
          </a:p>
          <a:p>
            <a:r>
              <a:rPr lang="en-US" dirty="0" smtClean="0"/>
              <a:t>Be careful near the upper lid, as lid ptosis is possible</a:t>
            </a:r>
          </a:p>
          <a:p>
            <a:r>
              <a:rPr lang="en-US" dirty="0" smtClean="0"/>
              <a:t>Treatment is </a:t>
            </a:r>
            <a:r>
              <a:rPr lang="en-US" dirty="0" err="1" smtClean="0"/>
              <a:t>Apraclonidine</a:t>
            </a:r>
            <a:r>
              <a:rPr lang="en-US" dirty="0" smtClean="0"/>
              <a:t> – alpha2 adrenergic agonist which works on Muller’s muscle</a:t>
            </a:r>
            <a:endParaRPr lang="en-US" dirty="0"/>
          </a:p>
        </p:txBody>
      </p:sp>
      <p:pic>
        <p:nvPicPr>
          <p:cNvPr id="4" name="Picture 3"/>
          <p:cNvPicPr>
            <a:picLocks noChangeAspect="1"/>
          </p:cNvPicPr>
          <p:nvPr/>
        </p:nvPicPr>
        <p:blipFill>
          <a:blip r:embed="rId2"/>
          <a:stretch>
            <a:fillRect/>
          </a:stretch>
        </p:blipFill>
        <p:spPr>
          <a:xfrm>
            <a:off x="8173644" y="0"/>
            <a:ext cx="3099407" cy="2739375"/>
          </a:xfrm>
          <a:prstGeom prst="rect">
            <a:avLst/>
          </a:prstGeom>
        </p:spPr>
      </p:pic>
      <p:pic>
        <p:nvPicPr>
          <p:cNvPr id="5" name="Picture 4"/>
          <p:cNvPicPr>
            <a:picLocks noChangeAspect="1"/>
          </p:cNvPicPr>
          <p:nvPr/>
        </p:nvPicPr>
        <p:blipFill>
          <a:blip r:embed="rId3"/>
          <a:stretch>
            <a:fillRect/>
          </a:stretch>
        </p:blipFill>
        <p:spPr>
          <a:xfrm>
            <a:off x="6453401" y="2739375"/>
            <a:ext cx="4819650" cy="1638300"/>
          </a:xfrm>
          <a:prstGeom prst="rect">
            <a:avLst/>
          </a:prstGeom>
        </p:spPr>
      </p:pic>
      <p:pic>
        <p:nvPicPr>
          <p:cNvPr id="6" name="Picture 5"/>
          <p:cNvPicPr>
            <a:picLocks noChangeAspect="1"/>
          </p:cNvPicPr>
          <p:nvPr/>
        </p:nvPicPr>
        <p:blipFill>
          <a:blip r:embed="rId4"/>
          <a:stretch>
            <a:fillRect/>
          </a:stretch>
        </p:blipFill>
        <p:spPr>
          <a:xfrm>
            <a:off x="8173644" y="4377675"/>
            <a:ext cx="3245400" cy="2480325"/>
          </a:xfrm>
          <a:prstGeom prst="rect">
            <a:avLst/>
          </a:prstGeom>
        </p:spPr>
      </p:pic>
    </p:spTree>
    <p:extLst>
      <p:ext uri="{BB962C8B-B14F-4D97-AF65-F5344CB8AC3E}">
        <p14:creationId xmlns:p14="http://schemas.microsoft.com/office/powerpoint/2010/main" val="2275498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Glabella and Crow’s Feet</a:t>
            </a:r>
            <a:endParaRPr lang="en-US" dirty="0"/>
          </a:p>
        </p:txBody>
      </p:sp>
      <p:sp>
        <p:nvSpPr>
          <p:cNvPr id="3" name="Content Placeholder 2"/>
          <p:cNvSpPr>
            <a:spLocks noGrp="1"/>
          </p:cNvSpPr>
          <p:nvPr>
            <p:ph idx="1"/>
          </p:nvPr>
        </p:nvSpPr>
        <p:spPr>
          <a:xfrm>
            <a:off x="1097279" y="1845734"/>
            <a:ext cx="9699058" cy="4023360"/>
          </a:xfrm>
        </p:spPr>
        <p:txBody>
          <a:bodyPr/>
          <a:lstStyle/>
          <a:p>
            <a:r>
              <a:rPr lang="en-US" dirty="0" smtClean="0"/>
              <a:t>Glabella treatment requires 3-6u in 3-7 sites</a:t>
            </a:r>
          </a:p>
          <a:p>
            <a:r>
              <a:rPr lang="en-US" dirty="0" smtClean="0"/>
              <a:t>Crow’s feet treatment requires 4-12u per side over multiple sites (I tend to do 2-3u in the most medial row and feather to 1-2u if a more lateral row is necessary)</a:t>
            </a:r>
          </a:p>
          <a:p>
            <a:r>
              <a:rPr lang="en-US" dirty="0" smtClean="0"/>
              <a:t>Must warn the patient that excessive treatment of crow’s feet can leave the patient looking “Doe-eyed” although that can be desirable for some</a:t>
            </a:r>
          </a:p>
          <a:p>
            <a:r>
              <a:rPr lang="en-US" dirty="0" smtClean="0"/>
              <a:t>Continued lateral treatment of the glabellar row can raise the brow as well, but you must worry about the quizzical brow (can resemble </a:t>
            </a:r>
            <a:r>
              <a:rPr lang="en-US" dirty="0" err="1" smtClean="0"/>
              <a:t>spock</a:t>
            </a:r>
            <a:r>
              <a:rPr lang="en-US" dirty="0" smtClean="0"/>
              <a:t> eye)</a:t>
            </a:r>
          </a:p>
        </p:txBody>
      </p:sp>
      <p:pic>
        <p:nvPicPr>
          <p:cNvPr id="4" name="Picture 3"/>
          <p:cNvPicPr>
            <a:picLocks noChangeAspect="1"/>
          </p:cNvPicPr>
          <p:nvPr/>
        </p:nvPicPr>
        <p:blipFill>
          <a:blip r:embed="rId2"/>
          <a:stretch>
            <a:fillRect/>
          </a:stretch>
        </p:blipFill>
        <p:spPr>
          <a:xfrm>
            <a:off x="2767468" y="4462934"/>
            <a:ext cx="6841753" cy="2282771"/>
          </a:xfrm>
          <a:prstGeom prst="rect">
            <a:avLst/>
          </a:prstGeom>
        </p:spPr>
      </p:pic>
    </p:spTree>
    <p:extLst>
      <p:ext uri="{BB962C8B-B14F-4D97-AF65-F5344CB8AC3E}">
        <p14:creationId xmlns:p14="http://schemas.microsoft.com/office/powerpoint/2010/main" val="32227150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Lower Lids</a:t>
            </a:r>
            <a:endParaRPr lang="en-US" dirty="0"/>
          </a:p>
        </p:txBody>
      </p:sp>
      <p:sp>
        <p:nvSpPr>
          <p:cNvPr id="3" name="Content Placeholder 2"/>
          <p:cNvSpPr>
            <a:spLocks noGrp="1"/>
          </p:cNvSpPr>
          <p:nvPr>
            <p:ph idx="1"/>
          </p:nvPr>
        </p:nvSpPr>
        <p:spPr>
          <a:xfrm>
            <a:off x="1097280" y="4241664"/>
            <a:ext cx="10058400" cy="1627429"/>
          </a:xfrm>
        </p:spPr>
        <p:txBody>
          <a:bodyPr/>
          <a:lstStyle/>
          <a:p>
            <a:r>
              <a:rPr lang="en-US" dirty="0" smtClean="0"/>
              <a:t>Injection site Is below the tarsus  by about 3mm, superficial, and just lateral to the </a:t>
            </a:r>
            <a:r>
              <a:rPr lang="en-US" dirty="0" err="1" smtClean="0"/>
              <a:t>midpupillary</a:t>
            </a:r>
            <a:r>
              <a:rPr lang="en-US" dirty="0" smtClean="0"/>
              <a:t> line</a:t>
            </a:r>
          </a:p>
          <a:p>
            <a:r>
              <a:rPr lang="en-US" dirty="0" smtClean="0"/>
              <a:t>Requires only 1-2u</a:t>
            </a:r>
          </a:p>
          <a:p>
            <a:r>
              <a:rPr lang="en-US" dirty="0" smtClean="0"/>
              <a:t>Can worsen tear troughs</a:t>
            </a:r>
            <a:endParaRPr lang="en-US" dirty="0"/>
          </a:p>
        </p:txBody>
      </p:sp>
      <p:pic>
        <p:nvPicPr>
          <p:cNvPr id="4" name="Picture 3"/>
          <p:cNvPicPr>
            <a:picLocks noChangeAspect="1"/>
          </p:cNvPicPr>
          <p:nvPr/>
        </p:nvPicPr>
        <p:blipFill>
          <a:blip r:embed="rId2"/>
          <a:stretch>
            <a:fillRect/>
          </a:stretch>
        </p:blipFill>
        <p:spPr>
          <a:xfrm>
            <a:off x="2730713" y="1904330"/>
            <a:ext cx="6791533" cy="2170364"/>
          </a:xfrm>
          <a:prstGeom prst="rect">
            <a:avLst/>
          </a:prstGeom>
        </p:spPr>
      </p:pic>
    </p:spTree>
    <p:extLst>
      <p:ext uri="{BB962C8B-B14F-4D97-AF65-F5344CB8AC3E}">
        <p14:creationId xmlns:p14="http://schemas.microsoft.com/office/powerpoint/2010/main" val="9376349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Bunny Lines</a:t>
            </a:r>
            <a:endParaRPr lang="en-US" dirty="0"/>
          </a:p>
        </p:txBody>
      </p:sp>
      <p:sp>
        <p:nvSpPr>
          <p:cNvPr id="3" name="Content Placeholder 2"/>
          <p:cNvSpPr>
            <a:spLocks noGrp="1"/>
          </p:cNvSpPr>
          <p:nvPr>
            <p:ph idx="1"/>
          </p:nvPr>
        </p:nvSpPr>
        <p:spPr>
          <a:xfrm>
            <a:off x="1097280" y="2165684"/>
            <a:ext cx="6250004" cy="3703409"/>
          </a:xfrm>
        </p:spPr>
        <p:txBody>
          <a:bodyPr>
            <a:normAutofit/>
          </a:bodyPr>
          <a:lstStyle/>
          <a:p>
            <a:r>
              <a:rPr lang="en-US" sz="2400" dirty="0" err="1" smtClean="0"/>
              <a:t>Nasalis</a:t>
            </a:r>
            <a:r>
              <a:rPr lang="en-US" sz="2400" dirty="0" smtClean="0"/>
              <a:t> is bilateral and sits just lateral to the nasal dorsum</a:t>
            </a:r>
          </a:p>
          <a:p>
            <a:r>
              <a:rPr lang="en-US" sz="2400" dirty="0" smtClean="0"/>
              <a:t>Requires 2-3u per side</a:t>
            </a:r>
          </a:p>
          <a:p>
            <a:r>
              <a:rPr lang="en-US" sz="2400" dirty="0" smtClean="0"/>
              <a:t>Injection is medial to the </a:t>
            </a:r>
            <a:r>
              <a:rPr lang="en-US" sz="2400" dirty="0" err="1" smtClean="0"/>
              <a:t>nasofacial</a:t>
            </a:r>
            <a:r>
              <a:rPr lang="en-US" sz="2400" dirty="0" smtClean="0"/>
              <a:t> sulcus and should be directed in a direction aimed in the sagittal plane towards the dorsum (may be deeper than you expect)</a:t>
            </a:r>
          </a:p>
          <a:p>
            <a:r>
              <a:rPr lang="en-US" sz="2400" dirty="0" smtClean="0"/>
              <a:t>Can also inject 1-2u across the dorsum if otherwise refractory</a:t>
            </a:r>
            <a:endParaRPr lang="en-US" sz="2400" dirty="0"/>
          </a:p>
        </p:txBody>
      </p:sp>
      <p:pic>
        <p:nvPicPr>
          <p:cNvPr id="4" name="Picture 3"/>
          <p:cNvPicPr>
            <a:picLocks noChangeAspect="1"/>
          </p:cNvPicPr>
          <p:nvPr/>
        </p:nvPicPr>
        <p:blipFill>
          <a:blip r:embed="rId2"/>
          <a:stretch>
            <a:fillRect/>
          </a:stretch>
        </p:blipFill>
        <p:spPr>
          <a:xfrm>
            <a:off x="7051703" y="2612187"/>
            <a:ext cx="5140298" cy="3034634"/>
          </a:xfrm>
          <a:prstGeom prst="rect">
            <a:avLst/>
          </a:prstGeom>
        </p:spPr>
      </p:pic>
    </p:spTree>
    <p:extLst>
      <p:ext uri="{BB962C8B-B14F-4D97-AF65-F5344CB8AC3E}">
        <p14:creationId xmlns:p14="http://schemas.microsoft.com/office/powerpoint/2010/main" val="34444874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Nasal Tip Elevation</a:t>
            </a:r>
            <a:endParaRPr lang="en-US" dirty="0"/>
          </a:p>
        </p:txBody>
      </p:sp>
      <p:sp>
        <p:nvSpPr>
          <p:cNvPr id="3" name="Content Placeholder 2"/>
          <p:cNvSpPr>
            <a:spLocks noGrp="1"/>
          </p:cNvSpPr>
          <p:nvPr>
            <p:ph idx="1"/>
          </p:nvPr>
        </p:nvSpPr>
        <p:spPr>
          <a:xfrm>
            <a:off x="1097280" y="1845734"/>
            <a:ext cx="4934552" cy="4023360"/>
          </a:xfrm>
        </p:spPr>
        <p:txBody>
          <a:bodyPr/>
          <a:lstStyle/>
          <a:p>
            <a:r>
              <a:rPr lang="en-US" dirty="0" smtClean="0"/>
              <a:t>Injection should be directly below the nasal septum, targeting the depressor </a:t>
            </a:r>
            <a:r>
              <a:rPr lang="en-US" dirty="0" err="1" smtClean="0"/>
              <a:t>septi</a:t>
            </a:r>
            <a:r>
              <a:rPr lang="en-US" dirty="0" smtClean="0"/>
              <a:t> </a:t>
            </a:r>
            <a:r>
              <a:rPr lang="en-US" dirty="0" err="1" smtClean="0"/>
              <a:t>nasi</a:t>
            </a:r>
            <a:endParaRPr lang="en-US" dirty="0" smtClean="0"/>
          </a:p>
          <a:p>
            <a:r>
              <a:rPr lang="en-US" dirty="0" smtClean="0"/>
              <a:t>Can add the dilator naris anterior for better projection</a:t>
            </a:r>
          </a:p>
          <a:p>
            <a:r>
              <a:rPr lang="en-US" dirty="0" smtClean="0"/>
              <a:t>Dose is 2u per muscle</a:t>
            </a:r>
          </a:p>
          <a:p>
            <a:r>
              <a:rPr lang="en-US" dirty="0" smtClean="0"/>
              <a:t>Diffusion or incorrect plane can affect the labial </a:t>
            </a:r>
            <a:r>
              <a:rPr lang="en-US" dirty="0" err="1" smtClean="0"/>
              <a:t>levators</a:t>
            </a:r>
            <a:r>
              <a:rPr lang="en-US" dirty="0" smtClean="0"/>
              <a:t> or even the orbicularis </a:t>
            </a:r>
            <a:r>
              <a:rPr lang="en-US" dirty="0" err="1" smtClean="0"/>
              <a:t>oris</a:t>
            </a:r>
            <a:endParaRPr lang="en-US" dirty="0"/>
          </a:p>
          <a:p>
            <a:r>
              <a:rPr lang="en-US" dirty="0" smtClean="0"/>
              <a:t>This can result in sphincter incompetence, </a:t>
            </a:r>
            <a:r>
              <a:rPr lang="en-US" dirty="0" err="1" smtClean="0"/>
              <a:t>philtral</a:t>
            </a:r>
            <a:r>
              <a:rPr lang="en-US" dirty="0" smtClean="0"/>
              <a:t> flattening, or cutaneous lip lengthening</a:t>
            </a:r>
            <a:endParaRPr lang="en-US" dirty="0"/>
          </a:p>
        </p:txBody>
      </p:sp>
      <p:pic>
        <p:nvPicPr>
          <p:cNvPr id="6" name="Picture 5"/>
          <p:cNvPicPr>
            <a:picLocks noChangeAspect="1"/>
          </p:cNvPicPr>
          <p:nvPr/>
        </p:nvPicPr>
        <p:blipFill>
          <a:blip r:embed="rId2"/>
          <a:stretch>
            <a:fillRect/>
          </a:stretch>
        </p:blipFill>
        <p:spPr>
          <a:xfrm>
            <a:off x="7445792" y="51435"/>
            <a:ext cx="4746208" cy="3122970"/>
          </a:xfrm>
          <a:prstGeom prst="rect">
            <a:avLst/>
          </a:prstGeom>
        </p:spPr>
      </p:pic>
      <p:pic>
        <p:nvPicPr>
          <p:cNvPr id="7" name="Picture 6"/>
          <p:cNvPicPr>
            <a:picLocks noChangeAspect="1"/>
          </p:cNvPicPr>
          <p:nvPr/>
        </p:nvPicPr>
        <p:blipFill>
          <a:blip r:embed="rId3"/>
          <a:stretch>
            <a:fillRect/>
          </a:stretch>
        </p:blipFill>
        <p:spPr>
          <a:xfrm>
            <a:off x="7210134" y="3002777"/>
            <a:ext cx="4981866" cy="3855224"/>
          </a:xfrm>
          <a:prstGeom prst="rect">
            <a:avLst/>
          </a:prstGeom>
        </p:spPr>
      </p:pic>
    </p:spTree>
    <p:extLst>
      <p:ext uri="{BB962C8B-B14F-4D97-AF65-F5344CB8AC3E}">
        <p14:creationId xmlns:p14="http://schemas.microsoft.com/office/powerpoint/2010/main" val="34374567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Mental Crease</a:t>
            </a:r>
            <a:endParaRPr lang="en-US" dirty="0"/>
          </a:p>
        </p:txBody>
      </p:sp>
      <p:sp>
        <p:nvSpPr>
          <p:cNvPr id="3" name="Content Placeholder 2"/>
          <p:cNvSpPr>
            <a:spLocks noGrp="1"/>
          </p:cNvSpPr>
          <p:nvPr>
            <p:ph idx="1"/>
          </p:nvPr>
        </p:nvSpPr>
        <p:spPr>
          <a:xfrm>
            <a:off x="1097280" y="1845734"/>
            <a:ext cx="6715225" cy="4023360"/>
          </a:xfrm>
        </p:spPr>
        <p:txBody>
          <a:bodyPr/>
          <a:lstStyle/>
          <a:p>
            <a:r>
              <a:rPr lang="en-US" dirty="0" smtClean="0"/>
              <a:t>Can be used to treat the horizontal lines below the lower lip or dimpling</a:t>
            </a:r>
          </a:p>
          <a:p>
            <a:r>
              <a:rPr lang="en-US" dirty="0" smtClean="0"/>
              <a:t>Inject directly into the muscle at an upward 45 degree angle</a:t>
            </a:r>
          </a:p>
          <a:p>
            <a:r>
              <a:rPr lang="en-US" dirty="0" smtClean="0"/>
              <a:t>If there is a cleft, inject on either side as the muscle usually does not cross within the cleft (</a:t>
            </a:r>
            <a:r>
              <a:rPr lang="en-US" dirty="0" err="1" smtClean="0"/>
              <a:t>fibrotendinous</a:t>
            </a:r>
            <a:r>
              <a:rPr lang="en-US" dirty="0" smtClean="0"/>
              <a:t>)</a:t>
            </a:r>
          </a:p>
          <a:p>
            <a:r>
              <a:rPr lang="en-US" dirty="0" smtClean="0"/>
              <a:t>If no cleft, inject midline</a:t>
            </a:r>
          </a:p>
          <a:p>
            <a:r>
              <a:rPr lang="en-US" dirty="0" smtClean="0"/>
              <a:t>2-8u in 1-3 sites</a:t>
            </a:r>
            <a:endParaRPr lang="en-US" dirty="0"/>
          </a:p>
        </p:txBody>
      </p:sp>
      <p:pic>
        <p:nvPicPr>
          <p:cNvPr id="4" name="Picture 3"/>
          <p:cNvPicPr>
            <a:picLocks noChangeAspect="1"/>
          </p:cNvPicPr>
          <p:nvPr/>
        </p:nvPicPr>
        <p:blipFill>
          <a:blip r:embed="rId2"/>
          <a:stretch>
            <a:fillRect/>
          </a:stretch>
        </p:blipFill>
        <p:spPr>
          <a:xfrm>
            <a:off x="8036825" y="1"/>
            <a:ext cx="4155175" cy="2775284"/>
          </a:xfrm>
          <a:prstGeom prst="rect">
            <a:avLst/>
          </a:prstGeom>
        </p:spPr>
      </p:pic>
      <p:pic>
        <p:nvPicPr>
          <p:cNvPr id="5" name="Picture 4"/>
          <p:cNvPicPr>
            <a:picLocks noChangeAspect="1"/>
          </p:cNvPicPr>
          <p:nvPr/>
        </p:nvPicPr>
        <p:blipFill>
          <a:blip r:embed="rId3"/>
          <a:stretch>
            <a:fillRect/>
          </a:stretch>
        </p:blipFill>
        <p:spPr>
          <a:xfrm>
            <a:off x="4962525" y="3724275"/>
            <a:ext cx="7229475" cy="3133725"/>
          </a:xfrm>
          <a:prstGeom prst="rect">
            <a:avLst/>
          </a:prstGeom>
        </p:spPr>
      </p:pic>
    </p:spTree>
    <p:extLst>
      <p:ext uri="{BB962C8B-B14F-4D97-AF65-F5344CB8AC3E}">
        <p14:creationId xmlns:p14="http://schemas.microsoft.com/office/powerpoint/2010/main" val="10754567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Perioral Lines</a:t>
            </a:r>
            <a:endParaRPr lang="en-US" dirty="0"/>
          </a:p>
        </p:txBody>
      </p:sp>
      <p:sp>
        <p:nvSpPr>
          <p:cNvPr id="3" name="Content Placeholder 2"/>
          <p:cNvSpPr>
            <a:spLocks noGrp="1"/>
          </p:cNvSpPr>
          <p:nvPr>
            <p:ph idx="1"/>
          </p:nvPr>
        </p:nvSpPr>
        <p:spPr>
          <a:xfrm>
            <a:off x="1097280" y="1737360"/>
            <a:ext cx="6250004" cy="4679482"/>
          </a:xfrm>
        </p:spPr>
        <p:txBody>
          <a:bodyPr>
            <a:normAutofit/>
          </a:bodyPr>
          <a:lstStyle/>
          <a:p>
            <a:r>
              <a:rPr lang="en-US" sz="2400" dirty="0" smtClean="0"/>
              <a:t>Meant to reduce the number of perioral fine lines</a:t>
            </a:r>
          </a:p>
          <a:p>
            <a:r>
              <a:rPr lang="en-US" sz="2400" dirty="0" smtClean="0"/>
              <a:t>These tend to be greater in the upper lip than the lower lip</a:t>
            </a:r>
          </a:p>
          <a:p>
            <a:r>
              <a:rPr lang="en-US" sz="2400" dirty="0" smtClean="0"/>
              <a:t>5-6u total with 1-2u per injection site</a:t>
            </a:r>
          </a:p>
          <a:p>
            <a:r>
              <a:rPr lang="en-US" sz="2400" dirty="0" smtClean="0"/>
              <a:t>Sites are at or just above the vermillion border</a:t>
            </a:r>
          </a:p>
          <a:p>
            <a:r>
              <a:rPr lang="en-US" sz="2400" dirty="0" smtClean="0"/>
              <a:t>Be wary that this will decrease perioral </a:t>
            </a:r>
            <a:r>
              <a:rPr lang="en-US" sz="2400" dirty="0" err="1" smtClean="0"/>
              <a:t>rhytids</a:t>
            </a:r>
            <a:r>
              <a:rPr lang="en-US" sz="2400" dirty="0" smtClean="0"/>
              <a:t>, but may lengthen the cutaneous lip or cause sphincter incompetence</a:t>
            </a:r>
          </a:p>
          <a:p>
            <a:r>
              <a:rPr lang="en-US" sz="2400" dirty="0" smtClean="0"/>
              <a:t>Can sometimes change the amount of visible red lip (+/-)</a:t>
            </a:r>
            <a:endParaRPr lang="en-US" sz="2400" dirty="0"/>
          </a:p>
        </p:txBody>
      </p:sp>
      <p:pic>
        <p:nvPicPr>
          <p:cNvPr id="4" name="Picture 3"/>
          <p:cNvPicPr>
            <a:picLocks noChangeAspect="1"/>
          </p:cNvPicPr>
          <p:nvPr/>
        </p:nvPicPr>
        <p:blipFill>
          <a:blip r:embed="rId2"/>
          <a:stretch>
            <a:fillRect/>
          </a:stretch>
        </p:blipFill>
        <p:spPr>
          <a:xfrm>
            <a:off x="8394282" y="1396599"/>
            <a:ext cx="3797718" cy="5140558"/>
          </a:xfrm>
          <a:prstGeom prst="rect">
            <a:avLst/>
          </a:prstGeom>
        </p:spPr>
      </p:pic>
    </p:spTree>
    <p:extLst>
      <p:ext uri="{BB962C8B-B14F-4D97-AF65-F5344CB8AC3E}">
        <p14:creationId xmlns:p14="http://schemas.microsoft.com/office/powerpoint/2010/main" val="25388326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Down Turned Commissure </a:t>
            </a:r>
            <a:endParaRPr lang="en-US" dirty="0"/>
          </a:p>
        </p:txBody>
      </p:sp>
      <p:sp>
        <p:nvSpPr>
          <p:cNvPr id="3" name="Content Placeholder 2"/>
          <p:cNvSpPr>
            <a:spLocks noGrp="1"/>
          </p:cNvSpPr>
          <p:nvPr>
            <p:ph idx="1"/>
          </p:nvPr>
        </p:nvSpPr>
        <p:spPr>
          <a:xfrm>
            <a:off x="1097280" y="1845734"/>
            <a:ext cx="5046846" cy="4023360"/>
          </a:xfrm>
        </p:spPr>
        <p:txBody>
          <a:bodyPr>
            <a:normAutofit/>
          </a:bodyPr>
          <a:lstStyle/>
          <a:p>
            <a:r>
              <a:rPr lang="en-US" sz="2400" dirty="0" smtClean="0"/>
              <a:t>Inject into the Depressor </a:t>
            </a:r>
            <a:r>
              <a:rPr lang="en-US" sz="2400" dirty="0" err="1" smtClean="0"/>
              <a:t>Anguli</a:t>
            </a:r>
            <a:r>
              <a:rPr lang="en-US" sz="2400" dirty="0" smtClean="0"/>
              <a:t> </a:t>
            </a:r>
            <a:r>
              <a:rPr lang="en-US" sz="2400" dirty="0" err="1" smtClean="0"/>
              <a:t>Oris</a:t>
            </a:r>
            <a:endParaRPr lang="en-US" sz="2400" dirty="0" smtClean="0"/>
          </a:p>
          <a:p>
            <a:r>
              <a:rPr lang="en-US" sz="2400" dirty="0" smtClean="0"/>
              <a:t>Found by following the nasolabial folds to its origin at the mandibular border</a:t>
            </a:r>
          </a:p>
          <a:p>
            <a:r>
              <a:rPr lang="en-US" sz="2400" dirty="0" smtClean="0"/>
              <a:t>2-3u in only one injection site per side</a:t>
            </a:r>
          </a:p>
          <a:p>
            <a:r>
              <a:rPr lang="en-US" sz="2400" dirty="0" smtClean="0"/>
              <a:t>Significant complications such as drooling if oral incompetence is caused by treating the sphincter, or asymmetry if the depressor </a:t>
            </a:r>
            <a:r>
              <a:rPr lang="en-US" sz="2400" dirty="0" err="1" smtClean="0"/>
              <a:t>labii</a:t>
            </a:r>
            <a:r>
              <a:rPr lang="en-US" sz="2400" dirty="0" smtClean="0"/>
              <a:t> is inadvertently affected</a:t>
            </a:r>
            <a:endParaRPr lang="en-US" sz="2400" dirty="0"/>
          </a:p>
        </p:txBody>
      </p:sp>
      <p:pic>
        <p:nvPicPr>
          <p:cNvPr id="4" name="Picture 3"/>
          <p:cNvPicPr>
            <a:picLocks noChangeAspect="1"/>
          </p:cNvPicPr>
          <p:nvPr/>
        </p:nvPicPr>
        <p:blipFill>
          <a:blip r:embed="rId2"/>
          <a:stretch>
            <a:fillRect/>
          </a:stretch>
        </p:blipFill>
        <p:spPr>
          <a:xfrm>
            <a:off x="8852234" y="1154873"/>
            <a:ext cx="3336758" cy="2499348"/>
          </a:xfrm>
          <a:prstGeom prst="rect">
            <a:avLst/>
          </a:prstGeom>
        </p:spPr>
      </p:pic>
      <p:pic>
        <p:nvPicPr>
          <p:cNvPr id="5" name="Picture 4"/>
          <p:cNvPicPr>
            <a:picLocks noChangeAspect="1"/>
          </p:cNvPicPr>
          <p:nvPr/>
        </p:nvPicPr>
        <p:blipFill>
          <a:blip r:embed="rId3"/>
          <a:stretch>
            <a:fillRect/>
          </a:stretch>
        </p:blipFill>
        <p:spPr>
          <a:xfrm>
            <a:off x="6144126" y="3654221"/>
            <a:ext cx="6044866" cy="3203779"/>
          </a:xfrm>
          <a:prstGeom prst="rect">
            <a:avLst/>
          </a:prstGeom>
        </p:spPr>
      </p:pic>
    </p:spTree>
    <p:extLst>
      <p:ext uri="{BB962C8B-B14F-4D97-AF65-F5344CB8AC3E}">
        <p14:creationId xmlns:p14="http://schemas.microsoft.com/office/powerpoint/2010/main" val="35886604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of the Three “D’s”</a:t>
            </a:r>
            <a:endParaRPr lang="en-US" dirty="0"/>
          </a:p>
        </p:txBody>
      </p:sp>
      <p:sp>
        <p:nvSpPr>
          <p:cNvPr id="3" name="Content Placeholder 2"/>
          <p:cNvSpPr>
            <a:spLocks noGrp="1"/>
          </p:cNvSpPr>
          <p:nvPr>
            <p:ph idx="1"/>
          </p:nvPr>
        </p:nvSpPr>
        <p:spPr/>
        <p:txBody>
          <a:bodyPr/>
          <a:lstStyle/>
          <a:p>
            <a:r>
              <a:rPr lang="en-US" dirty="0" smtClean="0"/>
              <a:t>Degeneration (skin)</a:t>
            </a:r>
          </a:p>
          <a:p>
            <a:pPr lvl="1"/>
            <a:r>
              <a:rPr lang="en-US" dirty="0" smtClean="0"/>
              <a:t>Thickness </a:t>
            </a:r>
          </a:p>
          <a:p>
            <a:pPr lvl="1"/>
            <a:r>
              <a:rPr lang="en-US" dirty="0" smtClean="0"/>
              <a:t>Pigment</a:t>
            </a:r>
          </a:p>
          <a:p>
            <a:pPr lvl="1"/>
            <a:r>
              <a:rPr lang="en-US" dirty="0" smtClean="0"/>
              <a:t>Fine lines</a:t>
            </a:r>
          </a:p>
          <a:p>
            <a:r>
              <a:rPr lang="en-US" dirty="0" smtClean="0"/>
              <a:t>Deflation</a:t>
            </a:r>
          </a:p>
          <a:p>
            <a:pPr lvl="1"/>
            <a:r>
              <a:rPr lang="en-US" dirty="0" smtClean="0"/>
              <a:t>Facial Fat atrophy</a:t>
            </a:r>
          </a:p>
          <a:p>
            <a:pPr lvl="1"/>
            <a:r>
              <a:rPr lang="en-US" dirty="0" smtClean="0"/>
              <a:t>Facial bone structural changes</a:t>
            </a:r>
            <a:endParaRPr lang="en-US" dirty="0"/>
          </a:p>
          <a:p>
            <a:r>
              <a:rPr lang="en-US" dirty="0" smtClean="0"/>
              <a:t>Descent</a:t>
            </a:r>
          </a:p>
          <a:p>
            <a:pPr lvl="1"/>
            <a:r>
              <a:rPr lang="en-US" dirty="0" smtClean="0"/>
              <a:t>Muscle descent</a:t>
            </a:r>
          </a:p>
          <a:p>
            <a:pPr lvl="1"/>
            <a:r>
              <a:rPr lang="en-US" dirty="0" smtClean="0"/>
              <a:t>Differentials in ligament stretching</a:t>
            </a:r>
          </a:p>
          <a:p>
            <a:pPr lvl="1"/>
            <a:r>
              <a:rPr lang="en-US" dirty="0" smtClean="0"/>
              <a:t>Changes in collagen ratio</a:t>
            </a:r>
          </a:p>
          <a:p>
            <a:endParaRPr lang="en-US" dirty="0"/>
          </a:p>
          <a:p>
            <a:endParaRPr lang="en-US" dirty="0"/>
          </a:p>
        </p:txBody>
      </p:sp>
      <p:pic>
        <p:nvPicPr>
          <p:cNvPr id="4" name="Picture 3"/>
          <p:cNvPicPr>
            <a:picLocks noChangeAspect="1"/>
          </p:cNvPicPr>
          <p:nvPr/>
        </p:nvPicPr>
        <p:blipFill>
          <a:blip r:embed="rId2"/>
          <a:stretch>
            <a:fillRect/>
          </a:stretch>
        </p:blipFill>
        <p:spPr>
          <a:xfrm>
            <a:off x="5403273" y="1766454"/>
            <a:ext cx="6788727" cy="5091546"/>
          </a:xfrm>
          <a:prstGeom prst="rect">
            <a:avLst/>
          </a:prstGeom>
        </p:spPr>
      </p:pic>
    </p:spTree>
    <p:extLst>
      <p:ext uri="{BB962C8B-B14F-4D97-AF65-F5344CB8AC3E}">
        <p14:creationId xmlns:p14="http://schemas.microsoft.com/office/powerpoint/2010/main" val="40183597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Gummy Smile</a:t>
            </a:r>
            <a:endParaRPr lang="en-US" dirty="0"/>
          </a:p>
        </p:txBody>
      </p:sp>
      <p:sp>
        <p:nvSpPr>
          <p:cNvPr id="3" name="Content Placeholder 2"/>
          <p:cNvSpPr>
            <a:spLocks noGrp="1"/>
          </p:cNvSpPr>
          <p:nvPr>
            <p:ph idx="1"/>
          </p:nvPr>
        </p:nvSpPr>
        <p:spPr>
          <a:xfrm>
            <a:off x="1097280" y="2069433"/>
            <a:ext cx="5436870" cy="4251156"/>
          </a:xfrm>
        </p:spPr>
        <p:txBody>
          <a:bodyPr/>
          <a:lstStyle/>
          <a:p>
            <a:r>
              <a:rPr lang="en-US" dirty="0" smtClean="0"/>
              <a:t>Treatment of gummy smile, often after orthodontic hardware, can be achieved with specific points of treatment</a:t>
            </a:r>
          </a:p>
          <a:p>
            <a:r>
              <a:rPr lang="en-US" dirty="0" smtClean="0"/>
              <a:t>2.5 units in 2 areas per side, the confluence of the </a:t>
            </a:r>
            <a:r>
              <a:rPr lang="en-US" dirty="0" err="1" smtClean="0"/>
              <a:t>Levator</a:t>
            </a:r>
            <a:r>
              <a:rPr lang="en-US" dirty="0" smtClean="0"/>
              <a:t> </a:t>
            </a:r>
            <a:r>
              <a:rPr lang="en-US" dirty="0" err="1" smtClean="0"/>
              <a:t>labii</a:t>
            </a:r>
            <a:r>
              <a:rPr lang="en-US" dirty="0" smtClean="0"/>
              <a:t> </a:t>
            </a:r>
            <a:r>
              <a:rPr lang="en-US" dirty="0" err="1" smtClean="0"/>
              <a:t>superioris</a:t>
            </a:r>
            <a:r>
              <a:rPr lang="en-US" dirty="0" smtClean="0"/>
              <a:t> </a:t>
            </a:r>
            <a:r>
              <a:rPr lang="en-US" dirty="0" err="1" smtClean="0"/>
              <a:t>alequae</a:t>
            </a:r>
            <a:r>
              <a:rPr lang="en-US" dirty="0" smtClean="0"/>
              <a:t> </a:t>
            </a:r>
            <a:r>
              <a:rPr lang="en-US" dirty="0" err="1" smtClean="0"/>
              <a:t>nasi</a:t>
            </a:r>
            <a:r>
              <a:rPr lang="en-US" dirty="0" smtClean="0"/>
              <a:t>/</a:t>
            </a:r>
            <a:r>
              <a:rPr lang="en-US" dirty="0" err="1" smtClean="0"/>
              <a:t>levator</a:t>
            </a:r>
            <a:r>
              <a:rPr lang="en-US" dirty="0" smtClean="0"/>
              <a:t> </a:t>
            </a:r>
            <a:r>
              <a:rPr lang="en-US" dirty="0" err="1" smtClean="0"/>
              <a:t>labii</a:t>
            </a:r>
            <a:r>
              <a:rPr lang="en-US" dirty="0" smtClean="0"/>
              <a:t> </a:t>
            </a:r>
            <a:r>
              <a:rPr lang="en-US" dirty="0" err="1" smtClean="0"/>
              <a:t>superioris</a:t>
            </a:r>
            <a:r>
              <a:rPr lang="en-US" dirty="0" smtClean="0"/>
              <a:t> and confluence of the </a:t>
            </a:r>
            <a:r>
              <a:rPr lang="en-US" dirty="0" err="1" smtClean="0"/>
              <a:t>levator</a:t>
            </a:r>
            <a:r>
              <a:rPr lang="en-US" dirty="0" smtClean="0"/>
              <a:t> </a:t>
            </a:r>
            <a:r>
              <a:rPr lang="en-US" dirty="0" err="1" smtClean="0"/>
              <a:t>labii</a:t>
            </a:r>
            <a:r>
              <a:rPr lang="en-US" dirty="0" smtClean="0"/>
              <a:t> </a:t>
            </a:r>
            <a:r>
              <a:rPr lang="en-US" dirty="0" err="1" smtClean="0"/>
              <a:t>superioris</a:t>
            </a:r>
            <a:r>
              <a:rPr lang="en-US" dirty="0" smtClean="0"/>
              <a:t>/zygomaticus minor </a:t>
            </a:r>
          </a:p>
          <a:p>
            <a:r>
              <a:rPr lang="en-US" dirty="0" smtClean="0"/>
              <a:t>This can be determined by having the patient smile and palpating the </a:t>
            </a:r>
            <a:r>
              <a:rPr lang="en-US" dirty="0" err="1" smtClean="0"/>
              <a:t>levators</a:t>
            </a:r>
            <a:r>
              <a:rPr lang="en-US" dirty="0" smtClean="0"/>
              <a:t> or injecting along the nasolabial fold above the mid alar border and then just lateral to it</a:t>
            </a:r>
          </a:p>
          <a:p>
            <a:endParaRPr lang="en-US" dirty="0"/>
          </a:p>
        </p:txBody>
      </p:sp>
      <p:pic>
        <p:nvPicPr>
          <p:cNvPr id="4" name="Picture 3"/>
          <p:cNvPicPr>
            <a:picLocks noChangeAspect="1"/>
          </p:cNvPicPr>
          <p:nvPr/>
        </p:nvPicPr>
        <p:blipFill>
          <a:blip r:embed="rId2"/>
          <a:stretch>
            <a:fillRect/>
          </a:stretch>
        </p:blipFill>
        <p:spPr>
          <a:xfrm>
            <a:off x="6534150" y="2552700"/>
            <a:ext cx="5657850" cy="3581400"/>
          </a:xfrm>
          <a:prstGeom prst="rect">
            <a:avLst/>
          </a:prstGeom>
        </p:spPr>
      </p:pic>
    </p:spTree>
    <p:extLst>
      <p:ext uri="{BB962C8B-B14F-4D97-AF65-F5344CB8AC3E}">
        <p14:creationId xmlns:p14="http://schemas.microsoft.com/office/powerpoint/2010/main" val="13666178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16080"/>
          <a:stretch/>
        </p:blipFill>
        <p:spPr>
          <a:xfrm>
            <a:off x="2775284" y="-162936"/>
            <a:ext cx="6619837" cy="2597332"/>
          </a:xfrm>
          <a:prstGeom prst="rect">
            <a:avLst/>
          </a:prstGeom>
        </p:spPr>
      </p:pic>
      <p:pic>
        <p:nvPicPr>
          <p:cNvPr id="3" name="Picture 2"/>
          <p:cNvPicPr>
            <a:picLocks noChangeAspect="1"/>
          </p:cNvPicPr>
          <p:nvPr/>
        </p:nvPicPr>
        <p:blipFill>
          <a:blip r:embed="rId3"/>
          <a:stretch>
            <a:fillRect/>
          </a:stretch>
        </p:blipFill>
        <p:spPr>
          <a:xfrm>
            <a:off x="0" y="2367408"/>
            <a:ext cx="5470358" cy="4490592"/>
          </a:xfrm>
          <a:prstGeom prst="rect">
            <a:avLst/>
          </a:prstGeom>
        </p:spPr>
      </p:pic>
      <p:pic>
        <p:nvPicPr>
          <p:cNvPr id="4" name="Picture 3"/>
          <p:cNvPicPr>
            <a:picLocks noChangeAspect="1"/>
          </p:cNvPicPr>
          <p:nvPr/>
        </p:nvPicPr>
        <p:blipFill>
          <a:blip r:embed="rId4"/>
          <a:stretch>
            <a:fillRect/>
          </a:stretch>
        </p:blipFill>
        <p:spPr>
          <a:xfrm>
            <a:off x="6865715" y="2367408"/>
            <a:ext cx="5326285" cy="4490592"/>
          </a:xfrm>
          <a:prstGeom prst="rect">
            <a:avLst/>
          </a:prstGeom>
        </p:spPr>
      </p:pic>
    </p:spTree>
    <p:extLst>
      <p:ext uri="{BB962C8B-B14F-4D97-AF65-F5344CB8AC3E}">
        <p14:creationId xmlns:p14="http://schemas.microsoft.com/office/powerpoint/2010/main" val="28573281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Masseter Hypertrophy</a:t>
            </a:r>
            <a:endParaRPr lang="en-US" dirty="0"/>
          </a:p>
        </p:txBody>
      </p:sp>
      <p:sp>
        <p:nvSpPr>
          <p:cNvPr id="3" name="Content Placeholder 2"/>
          <p:cNvSpPr>
            <a:spLocks noGrp="1"/>
          </p:cNvSpPr>
          <p:nvPr>
            <p:ph idx="1"/>
          </p:nvPr>
        </p:nvSpPr>
        <p:spPr>
          <a:xfrm>
            <a:off x="1097280" y="1845734"/>
            <a:ext cx="5046846" cy="4023360"/>
          </a:xfrm>
        </p:spPr>
        <p:txBody>
          <a:bodyPr/>
          <a:lstStyle/>
          <a:p>
            <a:r>
              <a:rPr lang="en-US" dirty="0" smtClean="0"/>
              <a:t>Can be a very powerful way to change facial contour and sometimes even relieve pain from bruxism</a:t>
            </a:r>
          </a:p>
          <a:p>
            <a:r>
              <a:rPr lang="en-US" dirty="0" smtClean="0"/>
              <a:t>25u minimum necessary per side</a:t>
            </a:r>
          </a:p>
          <a:p>
            <a:r>
              <a:rPr lang="en-US" dirty="0" smtClean="0"/>
              <a:t>Preferentially inject the bulkiest area, but err on the lower portion of the muscle</a:t>
            </a:r>
          </a:p>
          <a:p>
            <a:r>
              <a:rPr lang="en-US" dirty="0" smtClean="0"/>
              <a:t>Low complication rate, but sagging and </a:t>
            </a:r>
            <a:r>
              <a:rPr lang="en-US" dirty="0" err="1" smtClean="0"/>
              <a:t>subzygomatic</a:t>
            </a:r>
            <a:r>
              <a:rPr lang="en-US" dirty="0" smtClean="0"/>
              <a:t> hollowing possible</a:t>
            </a:r>
            <a:endParaRPr lang="en-US" dirty="0"/>
          </a:p>
        </p:txBody>
      </p:sp>
      <p:pic>
        <p:nvPicPr>
          <p:cNvPr id="4" name="Picture 3"/>
          <p:cNvPicPr>
            <a:picLocks noChangeAspect="1"/>
          </p:cNvPicPr>
          <p:nvPr/>
        </p:nvPicPr>
        <p:blipFill>
          <a:blip r:embed="rId2"/>
          <a:stretch>
            <a:fillRect/>
          </a:stretch>
        </p:blipFill>
        <p:spPr>
          <a:xfrm>
            <a:off x="7764379" y="1737360"/>
            <a:ext cx="3128211" cy="4572876"/>
          </a:xfrm>
          <a:prstGeom prst="rect">
            <a:avLst/>
          </a:prstGeom>
        </p:spPr>
      </p:pic>
    </p:spTree>
    <p:extLst>
      <p:ext uri="{BB962C8B-B14F-4D97-AF65-F5344CB8AC3E}">
        <p14:creationId xmlns:p14="http://schemas.microsoft.com/office/powerpoint/2010/main" val="12620125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Platysmal</a:t>
            </a:r>
            <a:r>
              <a:rPr lang="en-US" dirty="0" smtClean="0"/>
              <a:t> Banding</a:t>
            </a:r>
            <a:endParaRPr lang="en-US" dirty="0"/>
          </a:p>
        </p:txBody>
      </p:sp>
      <p:sp>
        <p:nvSpPr>
          <p:cNvPr id="3" name="Content Placeholder 2"/>
          <p:cNvSpPr>
            <a:spLocks noGrp="1"/>
          </p:cNvSpPr>
          <p:nvPr>
            <p:ph idx="1"/>
          </p:nvPr>
        </p:nvSpPr>
        <p:spPr>
          <a:xfrm>
            <a:off x="1097280" y="1845734"/>
            <a:ext cx="4693920" cy="4023360"/>
          </a:xfrm>
        </p:spPr>
        <p:txBody>
          <a:bodyPr>
            <a:normAutofit/>
          </a:bodyPr>
          <a:lstStyle/>
          <a:p>
            <a:r>
              <a:rPr lang="en-US" sz="2400" dirty="0" smtClean="0"/>
              <a:t>Usually requires a  large amount of Botox</a:t>
            </a:r>
          </a:p>
          <a:p>
            <a:r>
              <a:rPr lang="en-US" sz="2400" dirty="0" smtClean="0"/>
              <a:t>Each band injected with 10u at 1cm interval</a:t>
            </a:r>
          </a:p>
          <a:p>
            <a:r>
              <a:rPr lang="en-US" sz="2400" dirty="0" smtClean="0"/>
              <a:t>Total number of units can be in 50-100, but can even reach 250 total units</a:t>
            </a:r>
            <a:endParaRPr lang="en-US" sz="2400" dirty="0"/>
          </a:p>
        </p:txBody>
      </p:sp>
      <p:pic>
        <p:nvPicPr>
          <p:cNvPr id="4" name="Picture 3"/>
          <p:cNvPicPr>
            <a:picLocks noChangeAspect="1"/>
          </p:cNvPicPr>
          <p:nvPr/>
        </p:nvPicPr>
        <p:blipFill>
          <a:blip r:embed="rId2"/>
          <a:stretch>
            <a:fillRect/>
          </a:stretch>
        </p:blipFill>
        <p:spPr>
          <a:xfrm>
            <a:off x="5916929" y="1845734"/>
            <a:ext cx="6314457" cy="4282350"/>
          </a:xfrm>
          <a:prstGeom prst="rect">
            <a:avLst/>
          </a:prstGeom>
        </p:spPr>
      </p:pic>
    </p:spTree>
    <p:extLst>
      <p:ext uri="{BB962C8B-B14F-4D97-AF65-F5344CB8AC3E}">
        <p14:creationId xmlns:p14="http://schemas.microsoft.com/office/powerpoint/2010/main" val="537188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Fillers</a:t>
            </a:r>
            <a:endParaRPr lang="en-US" dirty="0"/>
          </a:p>
        </p:txBody>
      </p:sp>
      <p:sp>
        <p:nvSpPr>
          <p:cNvPr id="3" name="Content Placeholder 2"/>
          <p:cNvSpPr>
            <a:spLocks noGrp="1"/>
          </p:cNvSpPr>
          <p:nvPr>
            <p:ph idx="1"/>
          </p:nvPr>
        </p:nvSpPr>
        <p:spPr>
          <a:xfrm>
            <a:off x="1097280" y="4363453"/>
            <a:ext cx="10058400" cy="1925051"/>
          </a:xfrm>
        </p:spPr>
        <p:txBody>
          <a:bodyPr>
            <a:normAutofit lnSpcReduction="10000"/>
          </a:bodyPr>
          <a:lstStyle/>
          <a:p>
            <a:r>
              <a:rPr lang="en-US" dirty="0" smtClean="0"/>
              <a:t>Most popular fillers are temporary, and the trend has been towards Hyaluronic Acid based fillers</a:t>
            </a:r>
          </a:p>
          <a:p>
            <a:r>
              <a:rPr lang="en-US" dirty="0" smtClean="0"/>
              <a:t>My advice is to get comfortable with 4-5 types that you stick with</a:t>
            </a:r>
          </a:p>
          <a:p>
            <a:r>
              <a:rPr lang="en-US" dirty="0" smtClean="0"/>
              <a:t>Concepts are different than fat grafting because of the cost per unit volume and involve attacking lines directly most of the time rather than </a:t>
            </a:r>
            <a:r>
              <a:rPr lang="en-US" dirty="0" err="1" smtClean="0"/>
              <a:t>volumizing</a:t>
            </a:r>
            <a:r>
              <a:rPr lang="en-US" dirty="0" smtClean="0"/>
              <a:t> deflated areas</a:t>
            </a:r>
          </a:p>
          <a:p>
            <a:r>
              <a:rPr lang="en-US" dirty="0" smtClean="0"/>
              <a:t>Approved for wrinkles, acne scars, NLFs, fine lines, lipoatrophy, and hand augmentation</a:t>
            </a:r>
            <a:endParaRPr lang="en-US" dirty="0"/>
          </a:p>
        </p:txBody>
      </p:sp>
      <p:pic>
        <p:nvPicPr>
          <p:cNvPr id="4" name="Picture 3"/>
          <p:cNvPicPr>
            <a:picLocks noChangeAspect="1"/>
          </p:cNvPicPr>
          <p:nvPr/>
        </p:nvPicPr>
        <p:blipFill>
          <a:blip r:embed="rId2"/>
          <a:stretch>
            <a:fillRect/>
          </a:stretch>
        </p:blipFill>
        <p:spPr>
          <a:xfrm>
            <a:off x="3944252" y="1828359"/>
            <a:ext cx="4364455" cy="2444095"/>
          </a:xfrm>
          <a:prstGeom prst="rect">
            <a:avLst/>
          </a:prstGeom>
        </p:spPr>
      </p:pic>
    </p:spTree>
    <p:extLst>
      <p:ext uri="{BB962C8B-B14F-4D97-AF65-F5344CB8AC3E}">
        <p14:creationId xmlns:p14="http://schemas.microsoft.com/office/powerpoint/2010/main" val="35678611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39310" y="0"/>
            <a:ext cx="8513379" cy="6858000"/>
          </a:xfrm>
          <a:prstGeom prst="rect">
            <a:avLst/>
          </a:prstGeom>
        </p:spPr>
      </p:pic>
    </p:spTree>
    <p:extLst>
      <p:ext uri="{BB962C8B-B14F-4D97-AF65-F5344CB8AC3E}">
        <p14:creationId xmlns:p14="http://schemas.microsoft.com/office/powerpoint/2010/main" val="32826633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44969" y="0"/>
            <a:ext cx="10502059" cy="6858000"/>
          </a:xfrm>
          <a:prstGeom prst="rect">
            <a:avLst/>
          </a:prstGeom>
        </p:spPr>
      </p:pic>
    </p:spTree>
    <p:extLst>
      <p:ext uri="{BB962C8B-B14F-4D97-AF65-F5344CB8AC3E}">
        <p14:creationId xmlns:p14="http://schemas.microsoft.com/office/powerpoint/2010/main" val="36085785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909466" y="0"/>
            <a:ext cx="10246214" cy="6851997"/>
          </a:xfrm>
          <a:prstGeom prst="rect">
            <a:avLst/>
          </a:prstGeom>
        </p:spPr>
      </p:pic>
    </p:spTree>
    <p:extLst>
      <p:ext uri="{BB962C8B-B14F-4D97-AF65-F5344CB8AC3E}">
        <p14:creationId xmlns:p14="http://schemas.microsoft.com/office/powerpoint/2010/main" val="41867213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Choosing the right filler</a:t>
            </a:r>
            <a:endParaRPr lang="en-US" dirty="0"/>
          </a:p>
        </p:txBody>
      </p:sp>
      <p:sp>
        <p:nvSpPr>
          <p:cNvPr id="3" name="Content Placeholder 2"/>
          <p:cNvSpPr>
            <a:spLocks noGrp="1"/>
          </p:cNvSpPr>
          <p:nvPr>
            <p:ph idx="1"/>
          </p:nvPr>
        </p:nvSpPr>
        <p:spPr>
          <a:xfrm>
            <a:off x="1097280" y="1845734"/>
            <a:ext cx="10966383" cy="1919907"/>
          </a:xfrm>
        </p:spPr>
        <p:txBody>
          <a:bodyPr/>
          <a:lstStyle/>
          <a:p>
            <a:r>
              <a:rPr lang="en-US" dirty="0" smtClean="0"/>
              <a:t>Smaller particle sizes used for more superficial placement</a:t>
            </a:r>
          </a:p>
          <a:p>
            <a:r>
              <a:rPr lang="en-US" dirty="0" smtClean="0"/>
              <a:t>Elastic Modulus (G’) determines </a:t>
            </a:r>
            <a:r>
              <a:rPr lang="en-US" dirty="0" err="1" smtClean="0"/>
              <a:t>visco</a:t>
            </a:r>
            <a:r>
              <a:rPr lang="en-US" dirty="0" smtClean="0"/>
              <a:t>-elasticity, higher numbers spread less, but act more to lift, whereas lower numbers spread more and lift significantly less</a:t>
            </a:r>
          </a:p>
          <a:p>
            <a:r>
              <a:rPr lang="en-US" dirty="0" smtClean="0"/>
              <a:t>Longevity should be discussed with the patient, as well as treatment of the side effects. Be wary of using long term fillers on patients who have never had filler before, or who have been dissatisfied in the past</a:t>
            </a:r>
            <a:endParaRPr lang="en-US" dirty="0"/>
          </a:p>
        </p:txBody>
      </p:sp>
      <p:pic>
        <p:nvPicPr>
          <p:cNvPr id="4" name="Picture 3"/>
          <p:cNvPicPr>
            <a:picLocks noChangeAspect="1"/>
          </p:cNvPicPr>
          <p:nvPr/>
        </p:nvPicPr>
        <p:blipFill>
          <a:blip r:embed="rId2"/>
          <a:stretch>
            <a:fillRect/>
          </a:stretch>
        </p:blipFill>
        <p:spPr>
          <a:xfrm>
            <a:off x="2854332" y="3765641"/>
            <a:ext cx="6544295" cy="3092359"/>
          </a:xfrm>
          <a:prstGeom prst="rect">
            <a:avLst/>
          </a:prstGeom>
        </p:spPr>
      </p:pic>
    </p:spTree>
    <p:extLst>
      <p:ext uri="{BB962C8B-B14F-4D97-AF65-F5344CB8AC3E}">
        <p14:creationId xmlns:p14="http://schemas.microsoft.com/office/powerpoint/2010/main" val="13394691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Injection Techniques</a:t>
            </a:r>
            <a:endParaRPr lang="en-US" dirty="0"/>
          </a:p>
        </p:txBody>
      </p:sp>
      <p:sp>
        <p:nvSpPr>
          <p:cNvPr id="3" name="Content Placeholder 2"/>
          <p:cNvSpPr>
            <a:spLocks noGrp="1"/>
          </p:cNvSpPr>
          <p:nvPr>
            <p:ph idx="1"/>
          </p:nvPr>
        </p:nvSpPr>
        <p:spPr/>
        <p:txBody>
          <a:bodyPr/>
          <a:lstStyle/>
          <a:p>
            <a:r>
              <a:rPr lang="en-US" dirty="0" smtClean="0"/>
              <a:t>Blunt cannula technique – start with a slightly larger bore needle, followed by a blunt cannula, which can be used in any of the standard techniques. Less pain reported, but can leave permanent “acne” looking scar if you are too aggressive through one port</a:t>
            </a:r>
          </a:p>
          <a:p>
            <a:r>
              <a:rPr lang="en-US" dirty="0" smtClean="0"/>
              <a:t>Fanning – one puncture, multiple tangential lines</a:t>
            </a:r>
          </a:p>
          <a:p>
            <a:r>
              <a:rPr lang="en-US" dirty="0" smtClean="0"/>
              <a:t>Linear aliquot – small aliquots that can be massaged</a:t>
            </a:r>
          </a:p>
          <a:p>
            <a:r>
              <a:rPr lang="en-US" dirty="0" smtClean="0"/>
              <a:t>Cross Hatching – multiple punctures but creates a more 3-D effect</a:t>
            </a:r>
            <a:endParaRPr lang="en-US" dirty="0"/>
          </a:p>
        </p:txBody>
      </p:sp>
      <p:pic>
        <p:nvPicPr>
          <p:cNvPr id="4" name="Picture 3"/>
          <p:cNvPicPr>
            <a:picLocks noChangeAspect="1"/>
          </p:cNvPicPr>
          <p:nvPr/>
        </p:nvPicPr>
        <p:blipFill>
          <a:blip r:embed="rId2"/>
          <a:stretch>
            <a:fillRect/>
          </a:stretch>
        </p:blipFill>
        <p:spPr>
          <a:xfrm>
            <a:off x="1" y="4395537"/>
            <a:ext cx="3793522" cy="2462463"/>
          </a:xfrm>
          <a:prstGeom prst="rect">
            <a:avLst/>
          </a:prstGeom>
        </p:spPr>
      </p:pic>
      <p:pic>
        <p:nvPicPr>
          <p:cNvPr id="5" name="Picture 4"/>
          <p:cNvPicPr>
            <a:picLocks noChangeAspect="1"/>
          </p:cNvPicPr>
          <p:nvPr/>
        </p:nvPicPr>
        <p:blipFill>
          <a:blip r:embed="rId3"/>
          <a:stretch>
            <a:fillRect/>
          </a:stretch>
        </p:blipFill>
        <p:spPr>
          <a:xfrm>
            <a:off x="3793523" y="4395537"/>
            <a:ext cx="3998578" cy="2462463"/>
          </a:xfrm>
          <a:prstGeom prst="rect">
            <a:avLst/>
          </a:prstGeom>
        </p:spPr>
      </p:pic>
      <p:pic>
        <p:nvPicPr>
          <p:cNvPr id="6" name="Picture 5"/>
          <p:cNvPicPr>
            <a:picLocks noChangeAspect="1"/>
          </p:cNvPicPr>
          <p:nvPr/>
        </p:nvPicPr>
        <p:blipFill>
          <a:blip r:embed="rId4"/>
          <a:stretch>
            <a:fillRect/>
          </a:stretch>
        </p:blipFill>
        <p:spPr>
          <a:xfrm>
            <a:off x="7792102" y="4395537"/>
            <a:ext cx="4399898" cy="2462463"/>
          </a:xfrm>
          <a:prstGeom prst="rect">
            <a:avLst/>
          </a:prstGeom>
        </p:spPr>
      </p:pic>
    </p:spTree>
    <p:extLst>
      <p:ext uri="{BB962C8B-B14F-4D97-AF65-F5344CB8AC3E}">
        <p14:creationId xmlns:p14="http://schemas.microsoft.com/office/powerpoint/2010/main" val="25615320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 Aging Mantra</a:t>
            </a:r>
            <a:endParaRPr lang="en-US" dirty="0"/>
          </a:p>
        </p:txBody>
      </p:sp>
      <p:sp>
        <p:nvSpPr>
          <p:cNvPr id="3" name="Content Placeholder 2"/>
          <p:cNvSpPr>
            <a:spLocks noGrp="1"/>
          </p:cNvSpPr>
          <p:nvPr>
            <p:ph idx="1"/>
          </p:nvPr>
        </p:nvSpPr>
        <p:spPr/>
        <p:txBody>
          <a:bodyPr/>
          <a:lstStyle/>
          <a:p>
            <a:r>
              <a:rPr lang="en-US" dirty="0" smtClean="0"/>
              <a:t>The older thought process simply involved waiting until it was time to offer a facelift</a:t>
            </a:r>
          </a:p>
          <a:p>
            <a:r>
              <a:rPr lang="en-US" dirty="0" smtClean="0"/>
              <a:t>The new mantra involves prevention, subunit treatment, minimally invasive treatments, maintenance, and then facelift</a:t>
            </a:r>
          </a:p>
          <a:p>
            <a:r>
              <a:rPr lang="en-US" dirty="0" smtClean="0"/>
              <a:t>Current treatments that we will cover:</a:t>
            </a:r>
            <a:endParaRPr lang="en-US" dirty="0"/>
          </a:p>
          <a:p>
            <a:pPr lvl="1"/>
            <a:r>
              <a:rPr lang="en-US" dirty="0" smtClean="0"/>
              <a:t>Creams </a:t>
            </a:r>
          </a:p>
          <a:p>
            <a:pPr lvl="1"/>
            <a:r>
              <a:rPr lang="en-US" dirty="0" smtClean="0"/>
              <a:t>Lasers</a:t>
            </a:r>
          </a:p>
          <a:p>
            <a:pPr lvl="1"/>
            <a:r>
              <a:rPr lang="en-US" dirty="0" err="1" smtClean="0"/>
              <a:t>Chemodenervation</a:t>
            </a:r>
            <a:endParaRPr lang="en-US" dirty="0" smtClean="0"/>
          </a:p>
          <a:p>
            <a:pPr lvl="1"/>
            <a:r>
              <a:rPr lang="en-US" dirty="0" smtClean="0"/>
              <a:t>Fillers</a:t>
            </a:r>
          </a:p>
          <a:p>
            <a:pPr lvl="1"/>
            <a:r>
              <a:rPr lang="en-US" dirty="0" smtClean="0"/>
              <a:t>RFA</a:t>
            </a:r>
          </a:p>
          <a:p>
            <a:pPr lvl="1"/>
            <a:r>
              <a:rPr lang="en-US" dirty="0" smtClean="0"/>
              <a:t>Helium Plasma </a:t>
            </a:r>
          </a:p>
          <a:p>
            <a:pPr lvl="1"/>
            <a:r>
              <a:rPr lang="en-US" dirty="0" smtClean="0"/>
              <a:t>PRP</a:t>
            </a:r>
          </a:p>
        </p:txBody>
      </p:sp>
    </p:spTree>
    <p:extLst>
      <p:ext uri="{BB962C8B-B14F-4D97-AF65-F5344CB8AC3E}">
        <p14:creationId xmlns:p14="http://schemas.microsoft.com/office/powerpoint/2010/main" val="12261866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Nasolabial Folds</a:t>
            </a:r>
            <a:endParaRPr lang="en-US" dirty="0"/>
          </a:p>
        </p:txBody>
      </p:sp>
      <p:sp>
        <p:nvSpPr>
          <p:cNvPr id="3" name="Content Placeholder 2"/>
          <p:cNvSpPr>
            <a:spLocks noGrp="1"/>
          </p:cNvSpPr>
          <p:nvPr>
            <p:ph idx="1"/>
          </p:nvPr>
        </p:nvSpPr>
        <p:spPr>
          <a:xfrm>
            <a:off x="1097280" y="1845734"/>
            <a:ext cx="4902467" cy="4282350"/>
          </a:xfrm>
        </p:spPr>
        <p:txBody>
          <a:bodyPr>
            <a:normAutofit/>
          </a:bodyPr>
          <a:lstStyle/>
          <a:p>
            <a:r>
              <a:rPr lang="en-US" sz="2400" dirty="0" smtClean="0"/>
              <a:t>Numerous fillers indicated for NLF treatment</a:t>
            </a:r>
          </a:p>
          <a:p>
            <a:r>
              <a:rPr lang="en-US" sz="2400" dirty="0" smtClean="0"/>
              <a:t>Two treatment designs, first is direct injection into the fold with a smaller particle filler vs deeper injection of the </a:t>
            </a:r>
            <a:r>
              <a:rPr lang="en-US" sz="2400" dirty="0" err="1" smtClean="0"/>
              <a:t>zygoma</a:t>
            </a:r>
            <a:endParaRPr lang="en-US" sz="2400" dirty="0" smtClean="0"/>
          </a:p>
          <a:p>
            <a:r>
              <a:rPr lang="en-US" sz="2400" dirty="0" smtClean="0"/>
              <a:t>Direct injection is great for finer lines especially in younger patients</a:t>
            </a:r>
          </a:p>
          <a:p>
            <a:r>
              <a:rPr lang="en-US" sz="2400" dirty="0" smtClean="0"/>
              <a:t>Deep injections better for treatment of deflation and descent</a:t>
            </a:r>
            <a:endParaRPr lang="en-US" sz="2400" dirty="0"/>
          </a:p>
        </p:txBody>
      </p:sp>
      <p:pic>
        <p:nvPicPr>
          <p:cNvPr id="4" name="Picture 3"/>
          <p:cNvPicPr>
            <a:picLocks noChangeAspect="1"/>
          </p:cNvPicPr>
          <p:nvPr/>
        </p:nvPicPr>
        <p:blipFill>
          <a:blip r:embed="rId2"/>
          <a:stretch>
            <a:fillRect/>
          </a:stretch>
        </p:blipFill>
        <p:spPr>
          <a:xfrm>
            <a:off x="6126479" y="1737359"/>
            <a:ext cx="5808579" cy="4182177"/>
          </a:xfrm>
          <a:prstGeom prst="rect">
            <a:avLst/>
          </a:prstGeom>
        </p:spPr>
      </p:pic>
    </p:spTree>
    <p:extLst>
      <p:ext uri="{BB962C8B-B14F-4D97-AF65-F5344CB8AC3E}">
        <p14:creationId xmlns:p14="http://schemas.microsoft.com/office/powerpoint/2010/main" val="29188750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Tear Troughs</a:t>
            </a:r>
            <a:endParaRPr lang="en-US" dirty="0"/>
          </a:p>
        </p:txBody>
      </p:sp>
      <p:sp>
        <p:nvSpPr>
          <p:cNvPr id="3" name="Content Placeholder 2"/>
          <p:cNvSpPr>
            <a:spLocks noGrp="1"/>
          </p:cNvSpPr>
          <p:nvPr>
            <p:ph idx="1"/>
          </p:nvPr>
        </p:nvSpPr>
        <p:spPr>
          <a:xfrm>
            <a:off x="1097280" y="1845734"/>
            <a:ext cx="5271436" cy="4023360"/>
          </a:xfrm>
        </p:spPr>
        <p:txBody>
          <a:bodyPr>
            <a:normAutofit/>
          </a:bodyPr>
          <a:lstStyle/>
          <a:p>
            <a:r>
              <a:rPr lang="en-US" sz="2800" dirty="0" smtClean="0"/>
              <a:t>Not for beginners, and usually a bridge to lower blepharoplasty</a:t>
            </a:r>
          </a:p>
          <a:p>
            <a:r>
              <a:rPr lang="en-US" sz="2800" dirty="0" smtClean="0"/>
              <a:t>Higher complication rates</a:t>
            </a:r>
          </a:p>
          <a:p>
            <a:r>
              <a:rPr lang="en-US" sz="2800" dirty="0" smtClean="0"/>
              <a:t>Edema is unpredictable</a:t>
            </a:r>
          </a:p>
          <a:p>
            <a:r>
              <a:rPr lang="en-US" sz="2800" dirty="0" smtClean="0"/>
              <a:t>No literature on how this affects blepharoplasty down the line</a:t>
            </a:r>
          </a:p>
          <a:p>
            <a:r>
              <a:rPr lang="en-US" sz="2800" dirty="0" smtClean="0"/>
              <a:t>Will not change pigmented areas</a:t>
            </a:r>
            <a:endParaRPr lang="en-US" sz="2800" dirty="0"/>
          </a:p>
        </p:txBody>
      </p:sp>
      <p:pic>
        <p:nvPicPr>
          <p:cNvPr id="4" name="Picture 3"/>
          <p:cNvPicPr>
            <a:picLocks noChangeAspect="1"/>
          </p:cNvPicPr>
          <p:nvPr/>
        </p:nvPicPr>
        <p:blipFill>
          <a:blip r:embed="rId2"/>
          <a:stretch>
            <a:fillRect/>
          </a:stretch>
        </p:blipFill>
        <p:spPr>
          <a:xfrm>
            <a:off x="6126480" y="2133599"/>
            <a:ext cx="6085732" cy="2377239"/>
          </a:xfrm>
          <a:prstGeom prst="rect">
            <a:avLst/>
          </a:prstGeom>
        </p:spPr>
      </p:pic>
    </p:spTree>
    <p:extLst>
      <p:ext uri="{BB962C8B-B14F-4D97-AF65-F5344CB8AC3E}">
        <p14:creationId xmlns:p14="http://schemas.microsoft.com/office/powerpoint/2010/main" val="36367166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Nonsurgical Rhinoplasty</a:t>
            </a:r>
            <a:endParaRPr lang="en-US" dirty="0"/>
          </a:p>
        </p:txBody>
      </p:sp>
      <p:sp>
        <p:nvSpPr>
          <p:cNvPr id="3" name="Content Placeholder 2"/>
          <p:cNvSpPr>
            <a:spLocks noGrp="1"/>
          </p:cNvSpPr>
          <p:nvPr>
            <p:ph idx="1"/>
          </p:nvPr>
        </p:nvSpPr>
        <p:spPr>
          <a:xfrm>
            <a:off x="1097280" y="1845734"/>
            <a:ext cx="5078929" cy="4023360"/>
          </a:xfrm>
        </p:spPr>
        <p:txBody>
          <a:bodyPr>
            <a:normAutofit/>
          </a:bodyPr>
          <a:lstStyle/>
          <a:p>
            <a:r>
              <a:rPr lang="en-US" sz="2400" dirty="0" smtClean="0"/>
              <a:t>Filler is used to camouflage dorsal hump deformities, correct deficiencies of the nasal bridge, or raise the nasal tip</a:t>
            </a:r>
          </a:p>
          <a:p>
            <a:r>
              <a:rPr lang="en-US" sz="2400" dirty="0" smtClean="0"/>
              <a:t>HA fillers preferred</a:t>
            </a:r>
          </a:p>
          <a:p>
            <a:r>
              <a:rPr lang="en-US" sz="2400" dirty="0" smtClean="0"/>
              <a:t>Must take into account skin thickness as in standard rhinoplasty</a:t>
            </a:r>
          </a:p>
          <a:p>
            <a:r>
              <a:rPr lang="en-US" sz="2400" dirty="0" smtClean="0"/>
              <a:t>Complications can be catastrophic</a:t>
            </a:r>
            <a:endParaRPr lang="en-US" sz="2400" dirty="0"/>
          </a:p>
        </p:txBody>
      </p:sp>
      <p:pic>
        <p:nvPicPr>
          <p:cNvPr id="4" name="Picture 3"/>
          <p:cNvPicPr>
            <a:picLocks noChangeAspect="1"/>
          </p:cNvPicPr>
          <p:nvPr/>
        </p:nvPicPr>
        <p:blipFill rotWithShape="1">
          <a:blip r:embed="rId2"/>
          <a:srcRect l="2667" t="8421" b="8070"/>
          <a:stretch/>
        </p:blipFill>
        <p:spPr>
          <a:xfrm>
            <a:off x="6176210" y="1815418"/>
            <a:ext cx="6015789" cy="4521213"/>
          </a:xfrm>
          <a:prstGeom prst="rect">
            <a:avLst/>
          </a:prstGeom>
        </p:spPr>
      </p:pic>
    </p:spTree>
    <p:extLst>
      <p:ext uri="{BB962C8B-B14F-4D97-AF65-F5344CB8AC3E}">
        <p14:creationId xmlns:p14="http://schemas.microsoft.com/office/powerpoint/2010/main" val="31763478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1"/>
            <a:ext cx="3969050" cy="5397909"/>
          </a:xfrm>
          <a:prstGeom prst="rect">
            <a:avLst/>
          </a:prstGeom>
        </p:spPr>
      </p:pic>
      <p:pic>
        <p:nvPicPr>
          <p:cNvPr id="3" name="Picture 2"/>
          <p:cNvPicPr>
            <a:picLocks noChangeAspect="1"/>
          </p:cNvPicPr>
          <p:nvPr/>
        </p:nvPicPr>
        <p:blipFill>
          <a:blip r:embed="rId3"/>
          <a:stretch>
            <a:fillRect/>
          </a:stretch>
        </p:blipFill>
        <p:spPr>
          <a:xfrm>
            <a:off x="3935330" y="17002"/>
            <a:ext cx="4643718" cy="5380908"/>
          </a:xfrm>
          <a:prstGeom prst="rect">
            <a:avLst/>
          </a:prstGeom>
        </p:spPr>
      </p:pic>
      <p:pic>
        <p:nvPicPr>
          <p:cNvPr id="4" name="Picture 3"/>
          <p:cNvPicPr>
            <a:picLocks noChangeAspect="1"/>
          </p:cNvPicPr>
          <p:nvPr/>
        </p:nvPicPr>
        <p:blipFill>
          <a:blip r:embed="rId4"/>
          <a:stretch>
            <a:fillRect/>
          </a:stretch>
        </p:blipFill>
        <p:spPr>
          <a:xfrm>
            <a:off x="8579048" y="0"/>
            <a:ext cx="3612952" cy="5414913"/>
          </a:xfrm>
          <a:prstGeom prst="rect">
            <a:avLst/>
          </a:prstGeom>
        </p:spPr>
      </p:pic>
    </p:spTree>
    <p:extLst>
      <p:ext uri="{BB962C8B-B14F-4D97-AF65-F5344CB8AC3E}">
        <p14:creationId xmlns:p14="http://schemas.microsoft.com/office/powerpoint/2010/main" val="22473716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Lips</a:t>
            </a:r>
            <a:endParaRPr lang="en-US" dirty="0"/>
          </a:p>
        </p:txBody>
      </p:sp>
      <p:sp>
        <p:nvSpPr>
          <p:cNvPr id="3" name="Content Placeholder 2"/>
          <p:cNvSpPr>
            <a:spLocks noGrp="1"/>
          </p:cNvSpPr>
          <p:nvPr>
            <p:ph idx="1"/>
          </p:nvPr>
        </p:nvSpPr>
        <p:spPr>
          <a:xfrm>
            <a:off x="1097279" y="1845734"/>
            <a:ext cx="10388867" cy="2613971"/>
          </a:xfrm>
        </p:spPr>
        <p:txBody>
          <a:bodyPr/>
          <a:lstStyle/>
          <a:p>
            <a:r>
              <a:rPr lang="en-US" dirty="0" smtClean="0"/>
              <a:t>JAMA study states that the preferred increase in lip size is 50% for Caucasian women</a:t>
            </a:r>
          </a:p>
          <a:p>
            <a:r>
              <a:rPr lang="en-US" dirty="0" smtClean="0"/>
              <a:t>The ideal ratio is still 1:2 upper lip to lower lip, however celebrities have been pushing patient demands toward 1:1</a:t>
            </a:r>
          </a:p>
          <a:p>
            <a:r>
              <a:rPr lang="en-US" dirty="0" smtClean="0"/>
              <a:t>Small particle, lower elastic fillers necessary</a:t>
            </a:r>
          </a:p>
          <a:p>
            <a:r>
              <a:rPr lang="en-US" dirty="0" smtClean="0"/>
              <a:t>Superficial injections can cause visible nodules, deep injections can cause palpable mucosal nodules</a:t>
            </a:r>
          </a:p>
          <a:p>
            <a:r>
              <a:rPr lang="en-US" dirty="0" smtClean="0"/>
              <a:t>Choose injection site based on desired outcome</a:t>
            </a:r>
            <a:endParaRPr lang="en-US" dirty="0"/>
          </a:p>
        </p:txBody>
      </p:sp>
      <p:pic>
        <p:nvPicPr>
          <p:cNvPr id="4" name="Picture 3"/>
          <p:cNvPicPr>
            <a:picLocks noChangeAspect="1"/>
          </p:cNvPicPr>
          <p:nvPr/>
        </p:nvPicPr>
        <p:blipFill rotWithShape="1">
          <a:blip r:embed="rId2"/>
          <a:srcRect b="49318"/>
          <a:stretch/>
        </p:blipFill>
        <p:spPr>
          <a:xfrm>
            <a:off x="608796" y="4459704"/>
            <a:ext cx="11310488" cy="2211073"/>
          </a:xfrm>
          <a:prstGeom prst="rect">
            <a:avLst/>
          </a:prstGeom>
        </p:spPr>
      </p:pic>
    </p:spTree>
    <p:extLst>
      <p:ext uri="{BB962C8B-B14F-4D97-AF65-F5344CB8AC3E}">
        <p14:creationId xmlns:p14="http://schemas.microsoft.com/office/powerpoint/2010/main" val="32074634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Complications</a:t>
            </a:r>
            <a:endParaRPr lang="en-US" dirty="0"/>
          </a:p>
        </p:txBody>
      </p:sp>
      <p:sp>
        <p:nvSpPr>
          <p:cNvPr id="3" name="Content Placeholder 2"/>
          <p:cNvSpPr>
            <a:spLocks noGrp="1"/>
          </p:cNvSpPr>
          <p:nvPr>
            <p:ph idx="1"/>
          </p:nvPr>
        </p:nvSpPr>
        <p:spPr>
          <a:xfrm>
            <a:off x="1097280" y="1845734"/>
            <a:ext cx="5748065" cy="4587150"/>
          </a:xfrm>
        </p:spPr>
        <p:txBody>
          <a:bodyPr/>
          <a:lstStyle/>
          <a:p>
            <a:r>
              <a:rPr lang="en-US" dirty="0" smtClean="0"/>
              <a:t>Swelling is normal – Higher concentrations of HA cause a greater degree of swelling</a:t>
            </a:r>
          </a:p>
          <a:p>
            <a:r>
              <a:rPr lang="en-US" dirty="0" smtClean="0"/>
              <a:t>Allergic reaction – rare with HA fillers, more likely with </a:t>
            </a:r>
            <a:r>
              <a:rPr lang="en-US" dirty="0" err="1" smtClean="0"/>
              <a:t>xeno</a:t>
            </a:r>
            <a:r>
              <a:rPr lang="en-US" dirty="0" smtClean="0"/>
              <a:t> based fillers</a:t>
            </a:r>
          </a:p>
          <a:p>
            <a:r>
              <a:rPr lang="en-US" dirty="0" smtClean="0"/>
              <a:t>Nodules – Can be temporary (last as long as the filler) or persistent (granulomatous)</a:t>
            </a:r>
          </a:p>
          <a:p>
            <a:r>
              <a:rPr lang="en-US" dirty="0" smtClean="0"/>
              <a:t>Infection – treat with </a:t>
            </a:r>
            <a:r>
              <a:rPr lang="en-US" dirty="0" err="1" smtClean="0"/>
              <a:t>abx</a:t>
            </a:r>
            <a:r>
              <a:rPr lang="en-US" dirty="0" smtClean="0"/>
              <a:t>, always use sterile technique when injecting</a:t>
            </a:r>
          </a:p>
          <a:p>
            <a:r>
              <a:rPr lang="en-US" dirty="0" smtClean="0"/>
              <a:t>Intravascular Injection – Can cause tissue loss, or even blindness by </a:t>
            </a:r>
            <a:r>
              <a:rPr lang="en-US" dirty="0" err="1" smtClean="0"/>
              <a:t>embolizing</a:t>
            </a:r>
            <a:r>
              <a:rPr lang="en-US" dirty="0" smtClean="0"/>
              <a:t> the ophthalmic artery</a:t>
            </a:r>
          </a:p>
          <a:p>
            <a:r>
              <a:rPr lang="en-US" dirty="0" smtClean="0"/>
              <a:t>Visible Bluish hue at the surface near the injection site</a:t>
            </a:r>
          </a:p>
          <a:p>
            <a:r>
              <a:rPr lang="en-US" dirty="0" smtClean="0"/>
              <a:t>Tyndall effect</a:t>
            </a:r>
            <a:endParaRPr lang="en-US" dirty="0"/>
          </a:p>
        </p:txBody>
      </p:sp>
      <p:pic>
        <p:nvPicPr>
          <p:cNvPr id="4" name="Picture 3"/>
          <p:cNvPicPr>
            <a:picLocks noChangeAspect="1"/>
          </p:cNvPicPr>
          <p:nvPr/>
        </p:nvPicPr>
        <p:blipFill>
          <a:blip r:embed="rId2"/>
          <a:stretch>
            <a:fillRect/>
          </a:stretch>
        </p:blipFill>
        <p:spPr>
          <a:xfrm>
            <a:off x="6845345" y="3126925"/>
            <a:ext cx="5346655" cy="3731075"/>
          </a:xfrm>
          <a:prstGeom prst="rect">
            <a:avLst/>
          </a:prstGeom>
        </p:spPr>
      </p:pic>
      <p:pic>
        <p:nvPicPr>
          <p:cNvPr id="5" name="Picture 4"/>
          <p:cNvPicPr>
            <a:picLocks noChangeAspect="1"/>
          </p:cNvPicPr>
          <p:nvPr/>
        </p:nvPicPr>
        <p:blipFill>
          <a:blip r:embed="rId3"/>
          <a:stretch>
            <a:fillRect/>
          </a:stretch>
        </p:blipFill>
        <p:spPr>
          <a:xfrm>
            <a:off x="8788539" y="0"/>
            <a:ext cx="3403461" cy="3178903"/>
          </a:xfrm>
          <a:prstGeom prst="rect">
            <a:avLst/>
          </a:prstGeom>
        </p:spPr>
      </p:pic>
    </p:spTree>
    <p:extLst>
      <p:ext uri="{BB962C8B-B14F-4D97-AF65-F5344CB8AC3E}">
        <p14:creationId xmlns:p14="http://schemas.microsoft.com/office/powerpoint/2010/main" val="2654750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Hyaluronidase</a:t>
            </a:r>
            <a:endParaRPr lang="en-US" dirty="0"/>
          </a:p>
        </p:txBody>
      </p:sp>
      <p:sp>
        <p:nvSpPr>
          <p:cNvPr id="3" name="Content Placeholder 2"/>
          <p:cNvSpPr>
            <a:spLocks noGrp="1"/>
          </p:cNvSpPr>
          <p:nvPr>
            <p:ph idx="1"/>
          </p:nvPr>
        </p:nvSpPr>
        <p:spPr>
          <a:xfrm>
            <a:off x="1097280" y="1845734"/>
            <a:ext cx="7204727" cy="4023360"/>
          </a:xfrm>
        </p:spPr>
        <p:txBody>
          <a:bodyPr/>
          <a:lstStyle/>
          <a:p>
            <a:r>
              <a:rPr lang="en-US" dirty="0" smtClean="0"/>
              <a:t>Comes in multiple forms, standard is 150u per 1cc of filler</a:t>
            </a:r>
          </a:p>
          <a:p>
            <a:r>
              <a:rPr lang="en-US" dirty="0" smtClean="0"/>
              <a:t>Inject local area as well as treated area when signs of skin necrosis</a:t>
            </a:r>
          </a:p>
          <a:p>
            <a:r>
              <a:rPr lang="en-US" dirty="0" smtClean="0"/>
              <a:t>Pair with ASA, </a:t>
            </a:r>
            <a:r>
              <a:rPr lang="en-US" dirty="0" err="1" smtClean="0"/>
              <a:t>nitropaste</a:t>
            </a:r>
            <a:r>
              <a:rPr lang="en-US" dirty="0" smtClean="0"/>
              <a:t>, warm pack, and massage</a:t>
            </a:r>
          </a:p>
          <a:p>
            <a:r>
              <a:rPr lang="en-US" dirty="0" smtClean="0"/>
              <a:t>If all unsuccessful, consider Hyperbaric oxygen</a:t>
            </a:r>
          </a:p>
          <a:p>
            <a:r>
              <a:rPr lang="en-US" dirty="0" smtClean="0"/>
              <a:t>Hyaluronidase is only effective within the first 24 hours for vascular issues</a:t>
            </a:r>
          </a:p>
          <a:p>
            <a:r>
              <a:rPr lang="en-US" dirty="0" smtClean="0"/>
              <a:t>For blindness, consider injecting into the supraorbital and supratrochlear branches, as well as a </a:t>
            </a:r>
            <a:r>
              <a:rPr lang="en-US" dirty="0" err="1" smtClean="0"/>
              <a:t>retrobulbar</a:t>
            </a:r>
            <a:r>
              <a:rPr lang="en-US" dirty="0" smtClean="0"/>
              <a:t> injection 300-600u</a:t>
            </a:r>
          </a:p>
          <a:p>
            <a:r>
              <a:rPr lang="en-US" dirty="0" smtClean="0"/>
              <a:t>Hyaluronidase crosses vessel walls, thus infiltrating the area of concern is adequate treatment</a:t>
            </a:r>
            <a:endParaRPr lang="en-US" dirty="0"/>
          </a:p>
        </p:txBody>
      </p:sp>
      <p:pic>
        <p:nvPicPr>
          <p:cNvPr id="4" name="Picture 3"/>
          <p:cNvPicPr>
            <a:picLocks noChangeAspect="1"/>
          </p:cNvPicPr>
          <p:nvPr/>
        </p:nvPicPr>
        <p:blipFill>
          <a:blip r:embed="rId2"/>
          <a:stretch>
            <a:fillRect/>
          </a:stretch>
        </p:blipFill>
        <p:spPr>
          <a:xfrm>
            <a:off x="8302007" y="-91440"/>
            <a:ext cx="3889993" cy="2850682"/>
          </a:xfrm>
          <a:prstGeom prst="rect">
            <a:avLst/>
          </a:prstGeom>
        </p:spPr>
      </p:pic>
      <p:pic>
        <p:nvPicPr>
          <p:cNvPr id="5" name="Picture 4"/>
          <p:cNvPicPr>
            <a:picLocks noChangeAspect="1"/>
          </p:cNvPicPr>
          <p:nvPr/>
        </p:nvPicPr>
        <p:blipFill>
          <a:blip r:embed="rId3"/>
          <a:stretch>
            <a:fillRect/>
          </a:stretch>
        </p:blipFill>
        <p:spPr>
          <a:xfrm>
            <a:off x="9673389" y="2737748"/>
            <a:ext cx="2518611" cy="4120252"/>
          </a:xfrm>
          <a:prstGeom prst="rect">
            <a:avLst/>
          </a:prstGeom>
        </p:spPr>
      </p:pic>
    </p:spTree>
    <p:extLst>
      <p:ext uri="{BB962C8B-B14F-4D97-AF65-F5344CB8AC3E}">
        <p14:creationId xmlns:p14="http://schemas.microsoft.com/office/powerpoint/2010/main" val="13994951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RFA Treatment</a:t>
            </a:r>
            <a:endParaRPr lang="en-US" dirty="0"/>
          </a:p>
        </p:txBody>
      </p:sp>
      <p:sp>
        <p:nvSpPr>
          <p:cNvPr id="3" name="Content Placeholder 2"/>
          <p:cNvSpPr>
            <a:spLocks noGrp="1"/>
          </p:cNvSpPr>
          <p:nvPr>
            <p:ph idx="1"/>
          </p:nvPr>
        </p:nvSpPr>
        <p:spPr/>
        <p:txBody>
          <a:bodyPr/>
          <a:lstStyle/>
          <a:p>
            <a:r>
              <a:rPr lang="en-US" dirty="0" smtClean="0"/>
              <a:t>Multiple brands and treatment possibilities, including monopolar, bipolar, or even multipolar</a:t>
            </a:r>
          </a:p>
          <a:p>
            <a:r>
              <a:rPr lang="en-US" dirty="0" smtClean="0"/>
              <a:t>Heating of the skin causes dermal contraction, collagen turnover, and contraction of septal attachments to the skin</a:t>
            </a:r>
          </a:p>
          <a:p>
            <a:r>
              <a:rPr lang="en-US" dirty="0" smtClean="0"/>
              <a:t>Multipolar RFA is often times part of </a:t>
            </a:r>
            <a:r>
              <a:rPr lang="en-US" dirty="0" err="1" smtClean="0"/>
              <a:t>microneedling</a:t>
            </a:r>
            <a:r>
              <a:rPr lang="en-US" dirty="0" smtClean="0"/>
              <a:t> devices that can penetrate dermis or even down to </a:t>
            </a:r>
            <a:r>
              <a:rPr lang="en-US" dirty="0" err="1" smtClean="0"/>
              <a:t>subq</a:t>
            </a:r>
            <a:r>
              <a:rPr lang="en-US" dirty="0" smtClean="0"/>
              <a:t> with the aim of fat remodeling</a:t>
            </a:r>
          </a:p>
          <a:p>
            <a:r>
              <a:rPr lang="en-US" dirty="0" smtClean="0"/>
              <a:t>Heats </a:t>
            </a:r>
            <a:r>
              <a:rPr lang="en-US" dirty="0" err="1" smtClean="0"/>
              <a:t>subq</a:t>
            </a:r>
            <a:r>
              <a:rPr lang="en-US" dirty="0" smtClean="0"/>
              <a:t> fat as well to aide in liposuction post procedure</a:t>
            </a:r>
          </a:p>
          <a:p>
            <a:endParaRPr lang="en-US" dirty="0"/>
          </a:p>
        </p:txBody>
      </p:sp>
      <p:pic>
        <p:nvPicPr>
          <p:cNvPr id="4" name="Picture 3"/>
          <p:cNvPicPr>
            <a:picLocks noChangeAspect="1"/>
          </p:cNvPicPr>
          <p:nvPr/>
        </p:nvPicPr>
        <p:blipFill>
          <a:blip r:embed="rId2"/>
          <a:stretch>
            <a:fillRect/>
          </a:stretch>
        </p:blipFill>
        <p:spPr>
          <a:xfrm>
            <a:off x="7629677" y="3545305"/>
            <a:ext cx="4562324" cy="3312695"/>
          </a:xfrm>
          <a:prstGeom prst="rect">
            <a:avLst/>
          </a:prstGeom>
        </p:spPr>
      </p:pic>
      <p:pic>
        <p:nvPicPr>
          <p:cNvPr id="5" name="Picture 4"/>
          <p:cNvPicPr>
            <a:picLocks noChangeAspect="1"/>
          </p:cNvPicPr>
          <p:nvPr/>
        </p:nvPicPr>
        <p:blipFill>
          <a:blip r:embed="rId3"/>
          <a:stretch>
            <a:fillRect/>
          </a:stretch>
        </p:blipFill>
        <p:spPr>
          <a:xfrm>
            <a:off x="-1" y="4118252"/>
            <a:ext cx="7629677" cy="2739748"/>
          </a:xfrm>
          <a:prstGeom prst="rect">
            <a:avLst/>
          </a:prstGeom>
        </p:spPr>
      </p:pic>
    </p:spTree>
    <p:extLst>
      <p:ext uri="{BB962C8B-B14F-4D97-AF65-F5344CB8AC3E}">
        <p14:creationId xmlns:p14="http://schemas.microsoft.com/office/powerpoint/2010/main" val="231508574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RFA</a:t>
            </a:r>
            <a:endParaRPr lang="en-US" dirty="0"/>
          </a:p>
        </p:txBody>
      </p:sp>
      <p:sp>
        <p:nvSpPr>
          <p:cNvPr id="3" name="Content Placeholder 2"/>
          <p:cNvSpPr>
            <a:spLocks noGrp="1"/>
          </p:cNvSpPr>
          <p:nvPr>
            <p:ph idx="1"/>
          </p:nvPr>
        </p:nvSpPr>
        <p:spPr>
          <a:xfrm>
            <a:off x="1097280" y="1845734"/>
            <a:ext cx="6586888" cy="4023360"/>
          </a:xfrm>
        </p:spPr>
        <p:txBody>
          <a:bodyPr/>
          <a:lstStyle/>
          <a:p>
            <a:r>
              <a:rPr lang="en-US" sz="2400" dirty="0" smtClean="0"/>
              <a:t>Cost of the capital equipment can be prohibitive</a:t>
            </a:r>
          </a:p>
          <a:p>
            <a:r>
              <a:rPr lang="en-US" sz="2400" dirty="0" smtClean="0"/>
              <a:t>May require many months to years prior to becoming profitable</a:t>
            </a:r>
          </a:p>
          <a:p>
            <a:r>
              <a:rPr lang="en-US" sz="2400" dirty="0" smtClean="0"/>
              <a:t>Currently no restrictions on who can perform </a:t>
            </a:r>
            <a:r>
              <a:rPr lang="en-US" sz="2400" dirty="0" err="1" smtClean="0"/>
              <a:t>microneedling</a:t>
            </a:r>
            <a:r>
              <a:rPr lang="en-US" sz="2400" dirty="0" smtClean="0"/>
              <a:t> RFA in Colorado, but other states vary</a:t>
            </a:r>
          </a:p>
          <a:p>
            <a:r>
              <a:rPr lang="en-US" sz="2400" dirty="0" smtClean="0"/>
              <a:t>20% of the tightening occurs on table, the rest occurs over the next 6-9 months</a:t>
            </a:r>
          </a:p>
          <a:p>
            <a:endParaRPr lang="en-US" dirty="0"/>
          </a:p>
        </p:txBody>
      </p:sp>
      <p:pic>
        <p:nvPicPr>
          <p:cNvPr id="4" name="Picture 3"/>
          <p:cNvPicPr>
            <a:picLocks noChangeAspect="1"/>
          </p:cNvPicPr>
          <p:nvPr/>
        </p:nvPicPr>
        <p:blipFill>
          <a:blip r:embed="rId2"/>
          <a:stretch>
            <a:fillRect/>
          </a:stretch>
        </p:blipFill>
        <p:spPr>
          <a:xfrm>
            <a:off x="9639300" y="2647950"/>
            <a:ext cx="2552700" cy="4210050"/>
          </a:xfrm>
          <a:prstGeom prst="rect">
            <a:avLst/>
          </a:prstGeom>
        </p:spPr>
      </p:pic>
      <p:pic>
        <p:nvPicPr>
          <p:cNvPr id="5" name="Picture 4"/>
          <p:cNvPicPr>
            <a:picLocks noChangeAspect="1"/>
          </p:cNvPicPr>
          <p:nvPr/>
        </p:nvPicPr>
        <p:blipFill>
          <a:blip r:embed="rId3"/>
          <a:stretch>
            <a:fillRect/>
          </a:stretch>
        </p:blipFill>
        <p:spPr>
          <a:xfrm>
            <a:off x="5755355" y="5391150"/>
            <a:ext cx="3857625" cy="1466850"/>
          </a:xfrm>
          <a:prstGeom prst="rect">
            <a:avLst/>
          </a:prstGeom>
        </p:spPr>
      </p:pic>
    </p:spTree>
    <p:extLst>
      <p:ext uri="{BB962C8B-B14F-4D97-AF65-F5344CB8AC3E}">
        <p14:creationId xmlns:p14="http://schemas.microsoft.com/office/powerpoint/2010/main" val="35903224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Helium Plasma</a:t>
            </a:r>
            <a:endParaRPr lang="en-US" dirty="0"/>
          </a:p>
        </p:txBody>
      </p:sp>
      <p:sp>
        <p:nvSpPr>
          <p:cNvPr id="3" name="Content Placeholder 2"/>
          <p:cNvSpPr>
            <a:spLocks noGrp="1"/>
          </p:cNvSpPr>
          <p:nvPr>
            <p:ph idx="1"/>
          </p:nvPr>
        </p:nvSpPr>
        <p:spPr/>
        <p:txBody>
          <a:bodyPr>
            <a:normAutofit/>
          </a:bodyPr>
          <a:lstStyle/>
          <a:p>
            <a:r>
              <a:rPr lang="en-US" sz="2400" dirty="0" smtClean="0"/>
              <a:t>Cold Plasma technique that heats to 85 degrees Celsius</a:t>
            </a:r>
          </a:p>
          <a:p>
            <a:r>
              <a:rPr lang="en-US" sz="2400" dirty="0" smtClean="0"/>
              <a:t>Similar mechanism of action to RFA techniques, but less dermal heat so, in theory, less dermal contraction</a:t>
            </a:r>
          </a:p>
          <a:p>
            <a:r>
              <a:rPr lang="en-US" sz="2400" dirty="0" smtClean="0"/>
              <a:t>Price point is lower than RFA devices, and does include a surface device</a:t>
            </a:r>
            <a:endParaRPr lang="en-US" sz="2400" dirty="0"/>
          </a:p>
        </p:txBody>
      </p:sp>
      <p:pic>
        <p:nvPicPr>
          <p:cNvPr id="4" name="Picture 3"/>
          <p:cNvPicPr>
            <a:picLocks noChangeAspect="1"/>
          </p:cNvPicPr>
          <p:nvPr/>
        </p:nvPicPr>
        <p:blipFill>
          <a:blip r:embed="rId2"/>
          <a:stretch>
            <a:fillRect/>
          </a:stretch>
        </p:blipFill>
        <p:spPr>
          <a:xfrm>
            <a:off x="7429500" y="3514725"/>
            <a:ext cx="4762500" cy="3343275"/>
          </a:xfrm>
          <a:prstGeom prst="rect">
            <a:avLst/>
          </a:prstGeom>
        </p:spPr>
      </p:pic>
      <p:pic>
        <p:nvPicPr>
          <p:cNvPr id="5" name="Picture 4"/>
          <p:cNvPicPr>
            <a:picLocks noChangeAspect="1"/>
          </p:cNvPicPr>
          <p:nvPr/>
        </p:nvPicPr>
        <p:blipFill>
          <a:blip r:embed="rId3"/>
          <a:stretch>
            <a:fillRect/>
          </a:stretch>
        </p:blipFill>
        <p:spPr>
          <a:xfrm>
            <a:off x="0" y="5161587"/>
            <a:ext cx="7239000" cy="1276350"/>
          </a:xfrm>
          <a:prstGeom prst="rect">
            <a:avLst/>
          </a:prstGeom>
        </p:spPr>
      </p:pic>
    </p:spTree>
    <p:extLst>
      <p:ext uri="{BB962C8B-B14F-4D97-AF65-F5344CB8AC3E}">
        <p14:creationId xmlns:p14="http://schemas.microsoft.com/office/powerpoint/2010/main" val="41753348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Aging Upper Face</a:t>
            </a:r>
            <a:endParaRPr lang="en-US" dirty="0"/>
          </a:p>
        </p:txBody>
      </p:sp>
      <p:sp>
        <p:nvSpPr>
          <p:cNvPr id="3" name="Content Placeholder 2"/>
          <p:cNvSpPr>
            <a:spLocks noGrp="1"/>
          </p:cNvSpPr>
          <p:nvPr>
            <p:ph idx="1"/>
          </p:nvPr>
        </p:nvSpPr>
        <p:spPr>
          <a:xfrm>
            <a:off x="1097280" y="1845734"/>
            <a:ext cx="5760720" cy="4023360"/>
          </a:xfrm>
        </p:spPr>
        <p:txBody>
          <a:bodyPr>
            <a:normAutofit/>
          </a:bodyPr>
          <a:lstStyle/>
          <a:p>
            <a:r>
              <a:rPr lang="en-US" sz="2800" dirty="0" smtClean="0"/>
              <a:t>The Frontalis causes transverse forehead lines</a:t>
            </a:r>
          </a:p>
          <a:p>
            <a:r>
              <a:rPr lang="en-US" sz="2800" dirty="0" smtClean="0"/>
              <a:t>The Corrugator </a:t>
            </a:r>
            <a:r>
              <a:rPr lang="en-US" sz="2800" dirty="0" err="1" smtClean="0"/>
              <a:t>Supercilli</a:t>
            </a:r>
            <a:r>
              <a:rPr lang="en-US" sz="2800" dirty="0" smtClean="0"/>
              <a:t> cause vertical lines</a:t>
            </a:r>
          </a:p>
          <a:p>
            <a:r>
              <a:rPr lang="en-US" sz="2800" dirty="0" smtClean="0"/>
              <a:t>The Procerus causes horizontal lines</a:t>
            </a:r>
          </a:p>
          <a:p>
            <a:r>
              <a:rPr lang="en-US" sz="2800" dirty="0" smtClean="0"/>
              <a:t>Brow ptosis</a:t>
            </a:r>
          </a:p>
          <a:p>
            <a:r>
              <a:rPr lang="en-US" sz="2800" dirty="0" smtClean="0"/>
              <a:t>Upper lid ptosis </a:t>
            </a:r>
            <a:endParaRPr lang="en-US" sz="2800" dirty="0"/>
          </a:p>
        </p:txBody>
      </p:sp>
      <p:pic>
        <p:nvPicPr>
          <p:cNvPr id="4" name="Picture 3"/>
          <p:cNvPicPr>
            <a:picLocks noChangeAspect="1"/>
          </p:cNvPicPr>
          <p:nvPr/>
        </p:nvPicPr>
        <p:blipFill>
          <a:blip r:embed="rId2"/>
          <a:stretch>
            <a:fillRect/>
          </a:stretch>
        </p:blipFill>
        <p:spPr>
          <a:xfrm>
            <a:off x="7033846" y="1989291"/>
            <a:ext cx="4788877" cy="4073558"/>
          </a:xfrm>
          <a:prstGeom prst="rect">
            <a:avLst/>
          </a:prstGeom>
        </p:spPr>
      </p:pic>
    </p:spTree>
    <p:extLst>
      <p:ext uri="{BB962C8B-B14F-4D97-AF65-F5344CB8AC3E}">
        <p14:creationId xmlns:p14="http://schemas.microsoft.com/office/powerpoint/2010/main" val="418795400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852386"/>
          </a:xfrm>
        </p:spPr>
        <p:txBody>
          <a:bodyPr/>
          <a:lstStyle/>
          <a:p>
            <a:pPr algn="ctr"/>
            <a:r>
              <a:rPr lang="en-US" dirty="0" smtClean="0"/>
              <a:t>Helium Plasma</a:t>
            </a:r>
            <a:endParaRPr lang="en-US" dirty="0"/>
          </a:p>
        </p:txBody>
      </p:sp>
      <p:sp>
        <p:nvSpPr>
          <p:cNvPr id="3" name="Content Placeholder 2"/>
          <p:cNvSpPr>
            <a:spLocks noGrp="1"/>
          </p:cNvSpPr>
          <p:nvPr>
            <p:ph idx="1"/>
          </p:nvPr>
        </p:nvSpPr>
        <p:spPr>
          <a:xfrm>
            <a:off x="1097280" y="1283368"/>
            <a:ext cx="10058400" cy="4585726"/>
          </a:xfrm>
        </p:spPr>
        <p:txBody>
          <a:bodyPr/>
          <a:lstStyle/>
          <a:p>
            <a:r>
              <a:rPr lang="en-US" dirty="0" smtClean="0"/>
              <a:t>Similar time frames to RFA</a:t>
            </a:r>
          </a:p>
          <a:p>
            <a:r>
              <a:rPr lang="en-US" dirty="0" smtClean="0"/>
              <a:t>20% tightening on the table with full effects seen at 6-9 months</a:t>
            </a:r>
          </a:p>
          <a:p>
            <a:r>
              <a:rPr lang="en-US" dirty="0" smtClean="0"/>
              <a:t>Often times paired with </a:t>
            </a:r>
            <a:r>
              <a:rPr lang="en-US" dirty="0" err="1" smtClean="0"/>
              <a:t>lipo</a:t>
            </a:r>
            <a:r>
              <a:rPr lang="en-US" dirty="0" smtClean="0"/>
              <a:t> as well, but remember that disrupting the septal attachments defeats the purpose of the product, so VASER and laser assisted </a:t>
            </a:r>
            <a:r>
              <a:rPr lang="en-US" dirty="0" err="1" smtClean="0"/>
              <a:t>lipo</a:t>
            </a:r>
            <a:r>
              <a:rPr lang="en-US" dirty="0" smtClean="0"/>
              <a:t> not used</a:t>
            </a:r>
            <a:endParaRPr lang="en-US" dirty="0"/>
          </a:p>
        </p:txBody>
      </p:sp>
      <p:pic>
        <p:nvPicPr>
          <p:cNvPr id="4" name="Picture 3"/>
          <p:cNvPicPr>
            <a:picLocks noChangeAspect="1"/>
          </p:cNvPicPr>
          <p:nvPr/>
        </p:nvPicPr>
        <p:blipFill>
          <a:blip r:embed="rId2"/>
          <a:stretch>
            <a:fillRect/>
          </a:stretch>
        </p:blipFill>
        <p:spPr>
          <a:xfrm>
            <a:off x="-1" y="2909676"/>
            <a:ext cx="5952247" cy="3948324"/>
          </a:xfrm>
          <a:prstGeom prst="rect">
            <a:avLst/>
          </a:prstGeom>
        </p:spPr>
      </p:pic>
      <p:pic>
        <p:nvPicPr>
          <p:cNvPr id="6" name="Picture 5"/>
          <p:cNvPicPr>
            <a:picLocks noChangeAspect="1"/>
          </p:cNvPicPr>
          <p:nvPr/>
        </p:nvPicPr>
        <p:blipFill>
          <a:blip r:embed="rId3"/>
          <a:stretch>
            <a:fillRect/>
          </a:stretch>
        </p:blipFill>
        <p:spPr>
          <a:xfrm>
            <a:off x="9237236" y="3075762"/>
            <a:ext cx="2701599" cy="3782238"/>
          </a:xfrm>
          <a:prstGeom prst="rect">
            <a:avLst/>
          </a:prstGeom>
        </p:spPr>
      </p:pic>
      <p:pic>
        <p:nvPicPr>
          <p:cNvPr id="7" name="Picture 6"/>
          <p:cNvPicPr>
            <a:picLocks noChangeAspect="1"/>
          </p:cNvPicPr>
          <p:nvPr/>
        </p:nvPicPr>
        <p:blipFill>
          <a:blip r:embed="rId4"/>
          <a:stretch>
            <a:fillRect/>
          </a:stretch>
        </p:blipFill>
        <p:spPr>
          <a:xfrm>
            <a:off x="6301339" y="3075762"/>
            <a:ext cx="2707606" cy="3790648"/>
          </a:xfrm>
          <a:prstGeom prst="rect">
            <a:avLst/>
          </a:prstGeom>
        </p:spPr>
      </p:pic>
    </p:spTree>
    <p:extLst>
      <p:ext uri="{BB962C8B-B14F-4D97-AF65-F5344CB8AC3E}">
        <p14:creationId xmlns:p14="http://schemas.microsoft.com/office/powerpoint/2010/main" val="141090160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PRP injection</a:t>
            </a:r>
            <a:endParaRPr lang="en-US" dirty="0"/>
          </a:p>
        </p:txBody>
      </p:sp>
      <p:sp>
        <p:nvSpPr>
          <p:cNvPr id="3" name="Content Placeholder 2"/>
          <p:cNvSpPr>
            <a:spLocks noGrp="1"/>
          </p:cNvSpPr>
          <p:nvPr>
            <p:ph idx="1"/>
          </p:nvPr>
        </p:nvSpPr>
        <p:spPr>
          <a:xfrm>
            <a:off x="1097280" y="1845734"/>
            <a:ext cx="5528109" cy="4023360"/>
          </a:xfrm>
        </p:spPr>
        <p:txBody>
          <a:bodyPr/>
          <a:lstStyle/>
          <a:p>
            <a:r>
              <a:rPr lang="en-US" dirty="0" smtClean="0"/>
              <a:t>Created by centrifuging a blood draw</a:t>
            </a:r>
          </a:p>
          <a:p>
            <a:r>
              <a:rPr lang="en-US" dirty="0" smtClean="0"/>
              <a:t>Shows in vitro increases in collagen turnover as well as MMPs</a:t>
            </a:r>
          </a:p>
          <a:p>
            <a:r>
              <a:rPr lang="en-US" dirty="0" smtClean="0"/>
              <a:t>No evidence that there is any aesthetic improvement in vivo long term</a:t>
            </a:r>
          </a:p>
          <a:p>
            <a:r>
              <a:rPr lang="en-US" dirty="0" smtClean="0"/>
              <a:t>All effects were temporary during a review of all available literature</a:t>
            </a:r>
          </a:p>
          <a:p>
            <a:r>
              <a:rPr lang="en-US" dirty="0" smtClean="0"/>
              <a:t>PRP is usually administered during </a:t>
            </a:r>
            <a:r>
              <a:rPr lang="en-US" dirty="0" err="1" smtClean="0"/>
              <a:t>microneedling</a:t>
            </a:r>
            <a:r>
              <a:rPr lang="en-US" dirty="0" smtClean="0"/>
              <a:t> </a:t>
            </a:r>
            <a:endParaRPr lang="en-US" dirty="0"/>
          </a:p>
        </p:txBody>
      </p:sp>
      <p:pic>
        <p:nvPicPr>
          <p:cNvPr id="4" name="Picture 3"/>
          <p:cNvPicPr>
            <a:picLocks noChangeAspect="1"/>
          </p:cNvPicPr>
          <p:nvPr/>
        </p:nvPicPr>
        <p:blipFill>
          <a:blip r:embed="rId2"/>
          <a:stretch>
            <a:fillRect/>
          </a:stretch>
        </p:blipFill>
        <p:spPr>
          <a:xfrm>
            <a:off x="7115175" y="3143250"/>
            <a:ext cx="5076825" cy="3714750"/>
          </a:xfrm>
          <a:prstGeom prst="rect">
            <a:avLst/>
          </a:prstGeom>
        </p:spPr>
      </p:pic>
    </p:spTree>
    <p:extLst>
      <p:ext uri="{BB962C8B-B14F-4D97-AF65-F5344CB8AC3E}">
        <p14:creationId xmlns:p14="http://schemas.microsoft.com/office/powerpoint/2010/main" val="282910128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Oral Board Cases</a:t>
            </a:r>
            <a:endParaRPr lang="en-US" dirty="0"/>
          </a:p>
        </p:txBody>
      </p:sp>
      <p:pic>
        <p:nvPicPr>
          <p:cNvPr id="4" name="Content Placeholder 3"/>
          <p:cNvPicPr>
            <a:picLocks noGrp="1" noChangeAspect="1"/>
          </p:cNvPicPr>
          <p:nvPr>
            <p:ph idx="1"/>
          </p:nvPr>
        </p:nvPicPr>
        <p:blipFill>
          <a:blip r:embed="rId2"/>
          <a:stretch>
            <a:fillRect/>
          </a:stretch>
        </p:blipFill>
        <p:spPr>
          <a:xfrm>
            <a:off x="6126480" y="0"/>
            <a:ext cx="4567293" cy="6850941"/>
          </a:xfrm>
          <a:prstGeom prst="rect">
            <a:avLst/>
          </a:prstGeom>
        </p:spPr>
      </p:pic>
    </p:spTree>
    <p:extLst>
      <p:ext uri="{BB962C8B-B14F-4D97-AF65-F5344CB8AC3E}">
        <p14:creationId xmlns:p14="http://schemas.microsoft.com/office/powerpoint/2010/main" val="127312216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529263" y="-37725"/>
            <a:ext cx="4588042" cy="6882064"/>
          </a:xfrm>
          <a:prstGeom prst="rect">
            <a:avLst/>
          </a:prstGeom>
        </p:spPr>
      </p:pic>
    </p:spTree>
    <p:extLst>
      <p:ext uri="{BB962C8B-B14F-4D97-AF65-F5344CB8AC3E}">
        <p14:creationId xmlns:p14="http://schemas.microsoft.com/office/powerpoint/2010/main" val="35503007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References</a:t>
            </a:r>
            <a:endParaRPr lang="en-US" dirty="0"/>
          </a:p>
        </p:txBody>
      </p:sp>
      <p:sp>
        <p:nvSpPr>
          <p:cNvPr id="3" name="Content Placeholder 2"/>
          <p:cNvSpPr>
            <a:spLocks noGrp="1"/>
          </p:cNvSpPr>
          <p:nvPr>
            <p:ph idx="1"/>
          </p:nvPr>
        </p:nvSpPr>
        <p:spPr>
          <a:xfrm>
            <a:off x="1097280" y="1845734"/>
            <a:ext cx="10058400" cy="4571108"/>
          </a:xfrm>
        </p:spPr>
        <p:txBody>
          <a:bodyPr>
            <a:normAutofit fontScale="92500" lnSpcReduction="10000"/>
          </a:bodyPr>
          <a:lstStyle/>
          <a:p>
            <a:r>
              <a:rPr lang="en-US" dirty="0"/>
              <a:t>Hoefflin Steven M. </a:t>
            </a:r>
            <a:r>
              <a:rPr lang="en-US" dirty="0" err="1"/>
              <a:t>M.D.Plastic</a:t>
            </a:r>
            <a:r>
              <a:rPr lang="en-US" dirty="0"/>
              <a:t> and Reconstructive Surgery: </a:t>
            </a:r>
            <a:r>
              <a:rPr lang="en-US" dirty="0">
                <a:hlinkClick r:id="rId2"/>
              </a:rPr>
              <a:t>April 1998 - Volume 101 - Issue 4 - </a:t>
            </a:r>
            <a:r>
              <a:rPr lang="en-US" dirty="0" err="1">
                <a:hlinkClick r:id="rId2"/>
              </a:rPr>
              <a:t>ppg</a:t>
            </a:r>
            <a:r>
              <a:rPr lang="en-US" dirty="0">
                <a:hlinkClick r:id="rId2"/>
              </a:rPr>
              <a:t> 1148</a:t>
            </a:r>
            <a:endParaRPr lang="en-US" dirty="0"/>
          </a:p>
          <a:p>
            <a:r>
              <a:rPr lang="en-US" dirty="0"/>
              <a:t>Kaplan, Julie Bass MSN, RN, CPSN, CANS, PHN, </a:t>
            </a:r>
            <a:r>
              <a:rPr lang="en-US" dirty="0" err="1" smtClean="0"/>
              <a:t>HCMT.</a:t>
            </a:r>
            <a:r>
              <a:rPr lang="en-US" b="1" i="1" dirty="0" err="1" smtClean="0"/>
              <a:t>Plastic</a:t>
            </a:r>
            <a:r>
              <a:rPr lang="en-US" b="1" i="1" dirty="0" smtClean="0"/>
              <a:t> </a:t>
            </a:r>
            <a:r>
              <a:rPr lang="en-US" b="1" i="1" dirty="0"/>
              <a:t>Surgical </a:t>
            </a:r>
            <a:r>
              <a:rPr lang="en-US" b="1" i="1" dirty="0" err="1" smtClean="0"/>
              <a:t>Nursing</a:t>
            </a:r>
            <a:r>
              <a:rPr lang="en-US" dirty="0" err="1"/>
              <a:t>;</a:t>
            </a:r>
            <a:r>
              <a:rPr lang="en-US" dirty="0" err="1" smtClean="0"/>
              <a:t>January</a:t>
            </a:r>
            <a:r>
              <a:rPr lang="en-US" dirty="0" smtClean="0"/>
              <a:t>/March2017</a:t>
            </a:r>
            <a:r>
              <a:rPr lang="en-US" dirty="0"/>
              <a:t>, Volume 37 Number 1 , p 32 </a:t>
            </a:r>
            <a:r>
              <a:rPr lang="en-US" dirty="0" smtClean="0"/>
              <a:t>– 38</a:t>
            </a:r>
          </a:p>
          <a:p>
            <a:r>
              <a:rPr lang="en-US" b="1" dirty="0"/>
              <a:t>A comparative study of the effects of retinol and retinoic acid on histological, molecular, and clinical properties of human </a:t>
            </a:r>
            <a:r>
              <a:rPr lang="en-US" b="1" dirty="0" smtClean="0"/>
              <a:t>skin </a:t>
            </a:r>
            <a:r>
              <a:rPr lang="en-US" dirty="0" err="1" smtClean="0">
                <a:hlinkClick r:id="rId3"/>
              </a:rPr>
              <a:t>Rong</a:t>
            </a:r>
            <a:r>
              <a:rPr lang="en-US" dirty="0" smtClean="0">
                <a:hlinkClick r:id="rId3"/>
              </a:rPr>
              <a:t> </a:t>
            </a:r>
            <a:r>
              <a:rPr lang="en-US" dirty="0">
                <a:hlinkClick r:id="rId3"/>
              </a:rPr>
              <a:t>Kong </a:t>
            </a:r>
            <a:r>
              <a:rPr lang="en-US" dirty="0" smtClean="0">
                <a:hlinkClick r:id="rId3"/>
              </a:rPr>
              <a:t>PhD</a:t>
            </a:r>
            <a:r>
              <a:rPr lang="en-US" dirty="0"/>
              <a:t> </a:t>
            </a:r>
            <a:r>
              <a:rPr lang="en-US" dirty="0" err="1">
                <a:hlinkClick r:id="rId4"/>
              </a:rPr>
              <a:t>Yilei</a:t>
            </a:r>
            <a:r>
              <a:rPr lang="en-US" dirty="0">
                <a:hlinkClick r:id="rId4"/>
              </a:rPr>
              <a:t> Cui PhD</a:t>
            </a:r>
            <a:r>
              <a:rPr lang="en-US" dirty="0"/>
              <a:t> </a:t>
            </a:r>
            <a:r>
              <a:rPr lang="en-US" dirty="0" smtClean="0">
                <a:hlinkClick r:id="rId5"/>
              </a:rPr>
              <a:t>Gary </a:t>
            </a:r>
            <a:r>
              <a:rPr lang="en-US" dirty="0">
                <a:hlinkClick r:id="rId5"/>
              </a:rPr>
              <a:t>J. Fisher </a:t>
            </a:r>
            <a:r>
              <a:rPr lang="en-US" dirty="0" smtClean="0">
                <a:hlinkClick r:id="rId5"/>
              </a:rPr>
              <a:t>PhD</a:t>
            </a:r>
            <a:r>
              <a:rPr lang="en-US" dirty="0"/>
              <a:t> </a:t>
            </a:r>
            <a:r>
              <a:rPr lang="en-US" dirty="0" err="1">
                <a:hlinkClick r:id="rId6"/>
              </a:rPr>
              <a:t>Xiaojuan</a:t>
            </a:r>
            <a:r>
              <a:rPr lang="en-US" dirty="0">
                <a:hlinkClick r:id="rId6"/>
              </a:rPr>
              <a:t> Wang </a:t>
            </a:r>
            <a:r>
              <a:rPr lang="en-US" dirty="0" smtClean="0">
                <a:hlinkClick r:id="rId6"/>
              </a:rPr>
              <a:t>BS</a:t>
            </a:r>
            <a:r>
              <a:rPr lang="en-US" dirty="0"/>
              <a:t> </a:t>
            </a:r>
            <a:r>
              <a:rPr lang="en-US" dirty="0" err="1">
                <a:hlinkClick r:id="rId7"/>
              </a:rPr>
              <a:t>Yinbei</a:t>
            </a:r>
            <a:r>
              <a:rPr lang="en-US" dirty="0">
                <a:hlinkClick r:id="rId7"/>
              </a:rPr>
              <a:t> Chen MS</a:t>
            </a:r>
            <a:r>
              <a:rPr lang="en-US" dirty="0"/>
              <a:t> </a:t>
            </a:r>
            <a:r>
              <a:rPr lang="en-US" dirty="0" smtClean="0">
                <a:hlinkClick r:id="rId8"/>
              </a:rPr>
              <a:t>Louise </a:t>
            </a:r>
            <a:r>
              <a:rPr lang="en-US" dirty="0">
                <a:hlinkClick r:id="rId8"/>
              </a:rPr>
              <a:t>M. Schneider </a:t>
            </a:r>
            <a:r>
              <a:rPr lang="en-US" dirty="0" smtClean="0">
                <a:hlinkClick r:id="rId8"/>
              </a:rPr>
              <a:t>BS</a:t>
            </a:r>
            <a:r>
              <a:rPr lang="en-US" dirty="0"/>
              <a:t> </a:t>
            </a:r>
            <a:r>
              <a:rPr lang="en-US" dirty="0" err="1">
                <a:hlinkClick r:id="rId9"/>
              </a:rPr>
              <a:t>Gopa</a:t>
            </a:r>
            <a:r>
              <a:rPr lang="en-US" dirty="0">
                <a:hlinkClick r:id="rId9"/>
              </a:rPr>
              <a:t> </a:t>
            </a:r>
            <a:r>
              <a:rPr lang="en-US" dirty="0" err="1">
                <a:hlinkClick r:id="rId9"/>
              </a:rPr>
              <a:t>Majmudar</a:t>
            </a:r>
            <a:r>
              <a:rPr lang="en-US" dirty="0">
                <a:hlinkClick r:id="rId9"/>
              </a:rPr>
              <a:t> </a:t>
            </a:r>
            <a:r>
              <a:rPr lang="en-US" dirty="0" smtClean="0">
                <a:hlinkClick r:id="rId9"/>
              </a:rPr>
              <a:t>PhD</a:t>
            </a:r>
            <a:r>
              <a:rPr lang="en-US" dirty="0"/>
              <a:t> </a:t>
            </a:r>
            <a:r>
              <a:rPr lang="en-US" dirty="0" smtClean="0"/>
              <a:t>First </a:t>
            </a:r>
            <a:r>
              <a:rPr lang="en-US" dirty="0"/>
              <a:t>published: 18 November 2015</a:t>
            </a:r>
          </a:p>
          <a:p>
            <a:r>
              <a:rPr lang="en-US" b="1" dirty="0"/>
              <a:t>Comparison of </a:t>
            </a:r>
            <a:r>
              <a:rPr lang="en-US" b="1" dirty="0" err="1"/>
              <a:t>Erbium:YAG</a:t>
            </a:r>
            <a:r>
              <a:rPr lang="en-US" b="1" dirty="0"/>
              <a:t> and Carbon Dioxide Lasers in Resurfacing of Facial </a:t>
            </a:r>
            <a:r>
              <a:rPr lang="en-US" b="1" dirty="0" err="1" smtClean="0"/>
              <a:t>Rhytides</a:t>
            </a:r>
            <a:r>
              <a:rPr lang="en-US" b="1" dirty="0"/>
              <a:t> </a:t>
            </a:r>
            <a:r>
              <a:rPr lang="en-US" dirty="0" smtClean="0">
                <a:hlinkClick r:id="rId10"/>
              </a:rPr>
              <a:t>Khalil </a:t>
            </a:r>
            <a:r>
              <a:rPr lang="en-US" dirty="0">
                <a:hlinkClick r:id="rId10"/>
              </a:rPr>
              <a:t>A. Khatri, MD</a:t>
            </a:r>
            <a:r>
              <a:rPr lang="en-US" dirty="0"/>
              <a:t>; </a:t>
            </a:r>
            <a:r>
              <a:rPr lang="en-US" dirty="0">
                <a:hlinkClick r:id="rId11"/>
              </a:rPr>
              <a:t>Victor Ross, MD</a:t>
            </a:r>
            <a:r>
              <a:rPr lang="en-US" dirty="0"/>
              <a:t>; </a:t>
            </a:r>
            <a:r>
              <a:rPr lang="en-US" dirty="0" err="1">
                <a:hlinkClick r:id="rId12"/>
              </a:rPr>
              <a:t>Joop</a:t>
            </a:r>
            <a:r>
              <a:rPr lang="en-US" dirty="0">
                <a:hlinkClick r:id="rId12"/>
              </a:rPr>
              <a:t> M. </a:t>
            </a:r>
            <a:r>
              <a:rPr lang="en-US" dirty="0" err="1">
                <a:hlinkClick r:id="rId12"/>
              </a:rPr>
              <a:t>Grevelink</a:t>
            </a:r>
            <a:r>
              <a:rPr lang="en-US" dirty="0">
                <a:hlinkClick r:id="rId12"/>
              </a:rPr>
              <a:t>, MD, PhD</a:t>
            </a:r>
            <a:r>
              <a:rPr lang="en-US" dirty="0"/>
              <a:t>; </a:t>
            </a:r>
            <a:r>
              <a:rPr lang="en-US" u="sng" dirty="0"/>
              <a:t>et </a:t>
            </a:r>
            <a:r>
              <a:rPr lang="en-US" u="sng" dirty="0" smtClean="0"/>
              <a:t>al</a:t>
            </a:r>
          </a:p>
          <a:p>
            <a:r>
              <a:rPr lang="en-US" dirty="0" err="1" smtClean="0">
                <a:hlinkClick r:id="rId13"/>
              </a:rPr>
              <a:t>Sudeeptha</a:t>
            </a:r>
            <a:r>
              <a:rPr lang="en-US" dirty="0" smtClean="0">
                <a:hlinkClick r:id="rId13"/>
              </a:rPr>
              <a:t> </a:t>
            </a:r>
            <a:r>
              <a:rPr lang="en-US" dirty="0" err="1">
                <a:hlinkClick r:id="rId13"/>
              </a:rPr>
              <a:t>Dinker</a:t>
            </a:r>
            <a:r>
              <a:rPr lang="en-US" dirty="0"/>
              <a:t>, Assistant Professor, </a:t>
            </a:r>
            <a:r>
              <a:rPr lang="en-US" dirty="0">
                <a:hlinkClick r:id="rId14"/>
              </a:rPr>
              <a:t>A </a:t>
            </a:r>
            <a:r>
              <a:rPr lang="en-US" dirty="0" err="1">
                <a:hlinkClick r:id="rId14"/>
              </a:rPr>
              <a:t>Anitha</a:t>
            </a:r>
            <a:r>
              <a:rPr lang="en-US" dirty="0"/>
              <a:t>, Assistant Professor, </a:t>
            </a:r>
            <a:r>
              <a:rPr lang="en-US" dirty="0" err="1">
                <a:hlinkClick r:id="rId15"/>
              </a:rPr>
              <a:t>Abhinay</a:t>
            </a:r>
            <a:r>
              <a:rPr lang="en-US" dirty="0">
                <a:hlinkClick r:id="rId15"/>
              </a:rPr>
              <a:t> </a:t>
            </a:r>
            <a:r>
              <a:rPr lang="en-US" dirty="0" err="1">
                <a:hlinkClick r:id="rId15"/>
              </a:rPr>
              <a:t>Sorake</a:t>
            </a:r>
            <a:r>
              <a:rPr lang="en-US" dirty="0"/>
              <a:t>, Assistant Professor, </a:t>
            </a:r>
            <a:r>
              <a:rPr lang="en-US" dirty="0" err="1"/>
              <a:t>and</a:t>
            </a:r>
            <a:r>
              <a:rPr lang="en-US" dirty="0" err="1">
                <a:hlinkClick r:id="rId16"/>
              </a:rPr>
              <a:t>Kishore</a:t>
            </a:r>
            <a:r>
              <a:rPr lang="en-US" dirty="0">
                <a:hlinkClick r:id="rId16"/>
              </a:rPr>
              <a:t> Kumar</a:t>
            </a:r>
            <a:r>
              <a:rPr lang="en-US" dirty="0"/>
              <a:t>, Associate </a:t>
            </a:r>
            <a:r>
              <a:rPr lang="en-US" dirty="0" smtClean="0"/>
              <a:t>Professor. </a:t>
            </a:r>
            <a:r>
              <a:rPr lang="en-US" dirty="0"/>
              <a:t>Management of gummy smile with Botulinum Toxin Type-A: A case </a:t>
            </a:r>
            <a:r>
              <a:rPr lang="en-US" dirty="0" smtClean="0"/>
              <a:t>report</a:t>
            </a:r>
          </a:p>
          <a:p>
            <a:r>
              <a:rPr lang="en-US" dirty="0"/>
              <a:t>The treatment of masseter hypertrophy with botulinum toxin type </a:t>
            </a:r>
            <a:r>
              <a:rPr lang="en-US" dirty="0" smtClean="0"/>
              <a:t>A. </a:t>
            </a:r>
            <a:r>
              <a:rPr lang="en-US" i="1" dirty="0" err="1" smtClean="0"/>
              <a:t>Hazem</a:t>
            </a:r>
            <a:r>
              <a:rPr lang="en-US" i="1" dirty="0" smtClean="0"/>
              <a:t> </a:t>
            </a:r>
            <a:r>
              <a:rPr lang="en-US" i="1" dirty="0"/>
              <a:t>T. Al-Ahmad, Mansour A. Al-</a:t>
            </a:r>
            <a:r>
              <a:rPr lang="en-US" i="1" dirty="0" err="1"/>
              <a:t>Qudah</a:t>
            </a:r>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19203907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1097280" y="1845734"/>
            <a:ext cx="10058400" cy="4843824"/>
          </a:xfrm>
        </p:spPr>
        <p:txBody>
          <a:bodyPr/>
          <a:lstStyle/>
          <a:p>
            <a:pPr marL="0" lvl="0" indent="0" eaLnBrk="0" fontAlgn="base" hangingPunct="0">
              <a:lnSpc>
                <a:spcPct val="100000"/>
              </a:lnSpc>
              <a:spcBef>
                <a:spcPct val="0"/>
              </a:spcBef>
              <a:spcAft>
                <a:spcPct val="0"/>
              </a:spcAft>
              <a:buClrTx/>
              <a:buSzTx/>
              <a:buNone/>
            </a:pPr>
            <a:r>
              <a:rPr lang="en-US" altLang="en-US" dirty="0">
                <a:solidFill>
                  <a:srgbClr val="000000"/>
                </a:solidFill>
                <a:latin typeface="Arial" panose="020B0604020202020204" pitchFamily="34" charset="0"/>
                <a:cs typeface="Arial" panose="020B0604020202020204" pitchFamily="34" charset="0"/>
              </a:rPr>
              <a:t>Serious Vascular Complications after Nonsurgical Rhinoplasty: A Case Report</a:t>
            </a:r>
          </a:p>
          <a:p>
            <a:pPr marL="0" lvl="0" indent="0" eaLnBrk="0" fontAlgn="base" hangingPunct="0">
              <a:lnSpc>
                <a:spcPct val="100000"/>
              </a:lnSpc>
              <a:spcBef>
                <a:spcPct val="0"/>
              </a:spcBef>
              <a:spcAft>
                <a:spcPct val="0"/>
              </a:spcAft>
              <a:buClrTx/>
              <a:buSzTx/>
              <a:buNone/>
            </a:pPr>
            <a:r>
              <a:rPr lang="en-US" altLang="en-US" sz="1000" dirty="0" err="1">
                <a:solidFill>
                  <a:srgbClr val="642A8F"/>
                </a:solidFill>
                <a:latin typeface="Arial" panose="020B0604020202020204" pitchFamily="34" charset="0"/>
                <a:cs typeface="Arial" panose="020B0604020202020204" pitchFamily="34" charset="0"/>
                <a:hlinkClick r:id="rId2"/>
              </a:rPr>
              <a:t>Qiqing</a:t>
            </a:r>
            <a:r>
              <a:rPr lang="en-US" altLang="en-US" sz="1000" dirty="0">
                <a:solidFill>
                  <a:srgbClr val="642A8F"/>
                </a:solidFill>
                <a:latin typeface="Arial" panose="020B0604020202020204" pitchFamily="34" charset="0"/>
                <a:cs typeface="Arial" panose="020B0604020202020204" pitchFamily="34" charset="0"/>
                <a:hlinkClick r:id="rId2"/>
              </a:rPr>
              <a:t> Chen</a:t>
            </a:r>
            <a:r>
              <a:rPr lang="en-US" altLang="en-US" sz="1000" dirty="0">
                <a:solidFill>
                  <a:srgbClr val="000000"/>
                </a:solidFill>
                <a:latin typeface="Arial" panose="020B0604020202020204" pitchFamily="34" charset="0"/>
                <a:cs typeface="Arial" panose="020B0604020202020204" pitchFamily="34" charset="0"/>
              </a:rPr>
              <a:t>, MD,</a:t>
            </a:r>
            <a:r>
              <a:rPr lang="en-US" altLang="en-US" baseline="30000" dirty="0">
                <a:solidFill>
                  <a:srgbClr val="000000"/>
                </a:solidFill>
                <a:latin typeface="Arial" panose="020B0604020202020204" pitchFamily="34" charset="0"/>
                <a:cs typeface="Arial" panose="020B0604020202020204" pitchFamily="34" charset="0"/>
              </a:rPr>
              <a:t>*</a:t>
            </a:r>
            <a:r>
              <a:rPr lang="en-US" altLang="en-US" sz="1000" dirty="0">
                <a:solidFill>
                  <a:srgbClr val="000000"/>
                </a:solidFill>
                <a:latin typeface="Arial" panose="020B0604020202020204" pitchFamily="34" charset="0"/>
                <a:cs typeface="Arial" panose="020B0604020202020204" pitchFamily="34" charset="0"/>
              </a:rPr>
              <a:t> </a:t>
            </a:r>
            <a:r>
              <a:rPr lang="en-US" altLang="en-US" sz="1000" dirty="0">
                <a:solidFill>
                  <a:srgbClr val="642A8F"/>
                </a:solidFill>
                <a:latin typeface="Arial" panose="020B0604020202020204" pitchFamily="34" charset="0"/>
                <a:cs typeface="Arial" panose="020B0604020202020204" pitchFamily="34" charset="0"/>
                <a:hlinkClick r:id="rId3"/>
              </a:rPr>
              <a:t>Yu Liu</a:t>
            </a:r>
            <a:r>
              <a:rPr lang="en-US" altLang="en-US" sz="1000" dirty="0">
                <a:solidFill>
                  <a:srgbClr val="000000"/>
                </a:solidFill>
                <a:latin typeface="Arial" panose="020B0604020202020204" pitchFamily="34" charset="0"/>
                <a:cs typeface="Arial" panose="020B0604020202020204" pitchFamily="34" charset="0"/>
              </a:rPr>
              <a:t>,</a:t>
            </a:r>
            <a:r>
              <a:rPr lang="en-US" altLang="en-US" baseline="30000" dirty="0">
                <a:solidFill>
                  <a:srgbClr val="000000"/>
                </a:solidFill>
                <a:latin typeface="Arial" panose="020B0604020202020204" pitchFamily="34" charset="0"/>
                <a:cs typeface="Arial" panose="020B0604020202020204" pitchFamily="34" charset="0"/>
              </a:rPr>
              <a:t>*</a:t>
            </a:r>
            <a:r>
              <a:rPr lang="en-US" altLang="en-US" sz="1000" dirty="0">
                <a:solidFill>
                  <a:srgbClr val="000000"/>
                </a:solidFill>
                <a:latin typeface="Arial" panose="020B0604020202020204" pitchFamily="34" charset="0"/>
                <a:cs typeface="Arial" panose="020B0604020202020204" pitchFamily="34" charset="0"/>
              </a:rPr>
              <a:t> and </a:t>
            </a:r>
            <a:r>
              <a:rPr lang="en-US" altLang="en-US" sz="1000" dirty="0" err="1">
                <a:solidFill>
                  <a:srgbClr val="642A8F"/>
                </a:solidFill>
                <a:latin typeface="Arial" panose="020B0604020202020204" pitchFamily="34" charset="0"/>
                <a:cs typeface="Arial" panose="020B0604020202020204" pitchFamily="34" charset="0"/>
                <a:hlinkClick r:id="rId4"/>
              </a:rPr>
              <a:t>Dongliang</a:t>
            </a:r>
            <a:r>
              <a:rPr lang="en-US" altLang="en-US" sz="1000" dirty="0">
                <a:solidFill>
                  <a:srgbClr val="642A8F"/>
                </a:solidFill>
                <a:latin typeface="Arial" panose="020B0604020202020204" pitchFamily="34" charset="0"/>
                <a:cs typeface="Arial" panose="020B0604020202020204" pitchFamily="34" charset="0"/>
                <a:hlinkClick r:id="rId4"/>
              </a:rPr>
              <a:t> Fan</a:t>
            </a:r>
            <a:r>
              <a:rPr lang="en-US" altLang="en-US" sz="1000" dirty="0">
                <a:solidFill>
                  <a:srgbClr val="000000"/>
                </a:solidFill>
                <a:latin typeface="Arial" panose="020B0604020202020204" pitchFamily="34" charset="0"/>
                <a:cs typeface="Arial" panose="020B0604020202020204" pitchFamily="34" charset="0"/>
              </a:rPr>
              <a:t>, MD</a:t>
            </a:r>
            <a:r>
              <a:rPr lang="en-US" altLang="en-US" baseline="30000" dirty="0">
                <a:solidFill>
                  <a:srgbClr val="000000"/>
                </a:solidFill>
                <a:latin typeface="Arial" panose="020B0604020202020204" pitchFamily="34" charset="0"/>
                <a:cs typeface="Arial" panose="020B0604020202020204" pitchFamily="34" charset="0"/>
              </a:rPr>
              <a:t>  </a:t>
            </a:r>
            <a:r>
              <a:rPr lang="en-US" altLang="en-US" sz="600" baseline="30000" dirty="0">
                <a:solidFill>
                  <a:srgbClr val="000000"/>
                </a:solidFill>
                <a:latin typeface="Arial" panose="020B0604020202020204" pitchFamily="34" charset="0"/>
                <a:cs typeface="Arial" panose="020B0604020202020204" pitchFamily="34" charset="0"/>
              </a:rPr>
              <a:t>†</a:t>
            </a:r>
            <a:endParaRPr lang="en-US" altLang="en-US" baseline="30000" dirty="0">
              <a:solidFill>
                <a:srgbClr val="000000"/>
              </a:solidFill>
              <a:latin typeface="Arial" panose="020B0604020202020204" pitchFamily="34" charset="0"/>
              <a:cs typeface="Arial" panose="020B0604020202020204" pitchFamily="34" charset="0"/>
            </a:endParaRPr>
          </a:p>
          <a:p>
            <a:r>
              <a:rPr lang="en-US" b="1" dirty="0"/>
              <a:t>Blindness following Cosmetic Injections of the </a:t>
            </a:r>
            <a:r>
              <a:rPr lang="en-US" b="1" dirty="0" smtClean="0"/>
              <a:t>Face </a:t>
            </a:r>
            <a:r>
              <a:rPr lang="en-US" dirty="0" err="1" smtClean="0"/>
              <a:t>Lazzeri</a:t>
            </a:r>
            <a:r>
              <a:rPr lang="en-US" dirty="0"/>
              <a:t>, </a:t>
            </a:r>
            <a:r>
              <a:rPr lang="en-US" dirty="0" err="1"/>
              <a:t>Davide</a:t>
            </a:r>
            <a:r>
              <a:rPr lang="en-US" dirty="0"/>
              <a:t> M.D.; </a:t>
            </a:r>
            <a:r>
              <a:rPr lang="en-US" dirty="0" err="1"/>
              <a:t>Agostini</a:t>
            </a:r>
            <a:r>
              <a:rPr lang="en-US" dirty="0"/>
              <a:t>, </a:t>
            </a:r>
            <a:r>
              <a:rPr lang="en-US" dirty="0" err="1"/>
              <a:t>Tommaso</a:t>
            </a:r>
            <a:r>
              <a:rPr lang="en-US" dirty="0"/>
              <a:t> M.D.; </a:t>
            </a:r>
            <a:r>
              <a:rPr lang="en-US" dirty="0" err="1"/>
              <a:t>Figus</a:t>
            </a:r>
            <a:r>
              <a:rPr lang="en-US" dirty="0"/>
              <a:t>, Michele M.D., Ph.D.; </a:t>
            </a:r>
            <a:r>
              <a:rPr lang="en-US" dirty="0" err="1"/>
              <a:t>Nardi</a:t>
            </a:r>
            <a:r>
              <a:rPr lang="en-US" dirty="0"/>
              <a:t>, Marco M.D.; </a:t>
            </a:r>
            <a:r>
              <a:rPr lang="en-US" dirty="0" err="1"/>
              <a:t>Pantaloni</a:t>
            </a:r>
            <a:r>
              <a:rPr lang="en-US" dirty="0"/>
              <a:t>, Marcello M.D.; </a:t>
            </a:r>
            <a:r>
              <a:rPr lang="en-US" dirty="0" err="1"/>
              <a:t>Lazzeri</a:t>
            </a:r>
            <a:r>
              <a:rPr lang="en-US" dirty="0"/>
              <a:t>, Stefano M.D.</a:t>
            </a:r>
          </a:p>
          <a:p>
            <a:r>
              <a:rPr lang="en-US" dirty="0"/>
              <a:t>Vascular complications of hyaluronic acid fillers and the role of hyaluronidase in </a:t>
            </a:r>
            <a:r>
              <a:rPr lang="en-US" dirty="0" smtClean="0"/>
              <a:t>management. </a:t>
            </a:r>
            <a:r>
              <a:rPr lang="en-US" dirty="0" smtClean="0">
                <a:hlinkClick r:id="rId5"/>
              </a:rPr>
              <a:t>Deok-WooKimEul-SikYoonYi-HwaJiSeung-HaParkByung-IlLeeEun-SangDhong</a:t>
            </a:r>
            <a:endParaRPr lang="en-US" dirty="0"/>
          </a:p>
          <a:p>
            <a:r>
              <a:rPr lang="en-US" b="1" dirty="0"/>
              <a:t>Restoration of Visual Loss With </a:t>
            </a:r>
            <a:r>
              <a:rPr lang="en-US" b="1" dirty="0" err="1"/>
              <a:t>Retrobulbar</a:t>
            </a:r>
            <a:r>
              <a:rPr lang="en-US" b="1" dirty="0"/>
              <a:t> Hyaluronidase Injection After Hyaluronic Acid </a:t>
            </a:r>
            <a:r>
              <a:rPr lang="en-US" b="1" dirty="0" smtClean="0"/>
              <a:t>Filler. </a:t>
            </a:r>
            <a:r>
              <a:rPr lang="en-US" dirty="0" err="1" smtClean="0"/>
              <a:t>Chesnut</a:t>
            </a:r>
            <a:r>
              <a:rPr lang="en-US" dirty="0"/>
              <a:t>, Cameron, MD, FAAD, </a:t>
            </a:r>
            <a:r>
              <a:rPr lang="en-US" dirty="0" smtClean="0"/>
              <a:t>FASDS</a:t>
            </a:r>
          </a:p>
          <a:p>
            <a:endParaRPr lang="en-US" dirty="0"/>
          </a:p>
          <a:p>
            <a:endParaRPr lang="en-US" dirty="0"/>
          </a:p>
        </p:txBody>
      </p:sp>
      <p:sp>
        <p:nvSpPr>
          <p:cNvPr id="4" name="Rectangle 1"/>
          <p:cNvSpPr>
            <a:spLocks noChangeArrowheads="1"/>
          </p:cNvSpPr>
          <p:nvPr/>
        </p:nvSpPr>
        <p:spPr bwMode="auto">
          <a:xfrm>
            <a:off x="0" y="16079"/>
            <a:ext cx="65" cy="42504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58700" rIns="0" bIns="793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30000" dirty="0" smtClean="0">
              <a:ln>
                <a:noFill/>
              </a:ln>
              <a:solidFill>
                <a:srgbClr val="000000"/>
              </a:solidFill>
              <a:effectLst/>
              <a:latin typeface="Arial" panose="020B0604020202020204" pitchFamily="34" charset="0"/>
              <a:cs typeface="Arial" panose="020B0604020202020204" pitchFamily="34" charset="0"/>
            </a:endParaRPr>
          </a:p>
        </p:txBody>
      </p:sp>
      <p:pic>
        <p:nvPicPr>
          <p:cNvPr id="1026" name="Picture 2" descr="corresponding autho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148425" y="1977188388"/>
            <a:ext cx="66675" cy="857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p:cNvGraphicFramePr>
            <a:graphicFrameLocks noGrp="1"/>
          </p:cNvGraphicFramePr>
          <p:nvPr>
            <p:extLst>
              <p:ext uri="{D42A27DB-BD31-4B8C-83A1-F6EECF244321}">
                <p14:modId xmlns:p14="http://schemas.microsoft.com/office/powerpoint/2010/main" val="604209944"/>
              </p:ext>
            </p:extLst>
          </p:nvPr>
        </p:nvGraphicFramePr>
        <p:xfrm>
          <a:off x="1097280" y="4802505"/>
          <a:ext cx="10058400" cy="1158240"/>
        </p:xfrm>
        <a:graphic>
          <a:graphicData uri="http://schemas.openxmlformats.org/drawingml/2006/table">
            <a:tbl>
              <a:tblPr/>
              <a:tblGrid>
                <a:gridCol w="10058400"/>
              </a:tblGrid>
              <a:tr h="0">
                <a:tc>
                  <a:txBody>
                    <a:bodyPr/>
                    <a:lstStyle/>
                    <a:p>
                      <a:pPr algn="l"/>
                      <a:r>
                        <a:rPr lang="en-US" sz="1400" b="1" dirty="0">
                          <a:solidFill>
                            <a:srgbClr val="000000"/>
                          </a:solidFill>
                          <a:effectLst/>
                          <a:latin typeface="Noto Serif"/>
                        </a:rPr>
                        <a:t>Can Platelet-rich Plasma Be Used for Skin Rejuvenation? Evaluation of Effects of Platelet-rich Plasma on Human Dermal Fibroblast</a:t>
                      </a:r>
                      <a:endParaRPr lang="en-US" dirty="0">
                        <a:effectLst/>
                      </a:endParaRPr>
                    </a:p>
                  </a:txBody>
                  <a:tcPr>
                    <a:lnL>
                      <a:noFill/>
                    </a:lnL>
                    <a:lnR>
                      <a:noFill/>
                    </a:lnR>
                    <a:lnT>
                      <a:noFill/>
                    </a:lnT>
                    <a:lnB>
                      <a:noFill/>
                    </a:lnB>
                    <a:solidFill>
                      <a:srgbClr val="FFFFFF"/>
                    </a:solidFill>
                  </a:tcPr>
                </a:tc>
              </a:tr>
              <a:tr h="0">
                <a:tc>
                  <a:txBody>
                    <a:bodyPr/>
                    <a:lstStyle/>
                    <a:p>
                      <a:pPr algn="l"/>
                      <a:r>
                        <a:rPr lang="en-US" dirty="0" err="1">
                          <a:effectLst/>
                        </a:rPr>
                        <a:t>Dae</a:t>
                      </a:r>
                      <a:r>
                        <a:rPr lang="en-US" dirty="0">
                          <a:effectLst/>
                        </a:rPr>
                        <a:t> Hun Kim, M.D., Young </a:t>
                      </a:r>
                      <a:r>
                        <a:rPr lang="en-US" dirty="0" err="1">
                          <a:effectLst/>
                        </a:rPr>
                        <a:t>Jin</a:t>
                      </a:r>
                      <a:r>
                        <a:rPr lang="en-US" dirty="0">
                          <a:effectLst/>
                        </a:rPr>
                        <a:t> Je, M.S., Chang </a:t>
                      </a:r>
                      <a:r>
                        <a:rPr lang="en-US" dirty="0" err="1">
                          <a:effectLst/>
                        </a:rPr>
                        <a:t>Deok</a:t>
                      </a:r>
                      <a:r>
                        <a:rPr lang="en-US" dirty="0">
                          <a:effectLst/>
                        </a:rPr>
                        <a:t> Kim, Ph.D., Young Ho Lee, M.D.,</a:t>
                      </a:r>
                      <a:r>
                        <a:rPr lang="en-US" baseline="30000" dirty="0">
                          <a:effectLst/>
                        </a:rPr>
                        <a:t>1</a:t>
                      </a:r>
                      <a:r>
                        <a:rPr lang="en-US" dirty="0">
                          <a:effectLst/>
                        </a:rPr>
                        <a:t> </a:t>
                      </a:r>
                      <a:r>
                        <a:rPr lang="en-US" u="none" strike="noStrike" dirty="0">
                          <a:solidFill>
                            <a:srgbClr val="DE1434"/>
                          </a:solidFill>
                          <a:effectLst/>
                          <a:hlinkClick r:id="rId7"/>
                        </a:rPr>
                        <a:t>Young </a:t>
                      </a:r>
                      <a:r>
                        <a:rPr lang="en-US" u="none" strike="noStrike" dirty="0" err="1">
                          <a:solidFill>
                            <a:srgbClr val="DE1434"/>
                          </a:solidFill>
                          <a:effectLst/>
                          <a:hlinkClick r:id="rId7"/>
                        </a:rPr>
                        <a:t>Joon</a:t>
                      </a:r>
                      <a:r>
                        <a:rPr lang="en-US" u="none" strike="noStrike" dirty="0">
                          <a:solidFill>
                            <a:srgbClr val="DE1434"/>
                          </a:solidFill>
                          <a:effectLst/>
                          <a:hlinkClick r:id="rId7"/>
                        </a:rPr>
                        <a:t> </a:t>
                      </a:r>
                      <a:r>
                        <a:rPr lang="en-US" u="none" strike="noStrike" dirty="0" err="1">
                          <a:solidFill>
                            <a:srgbClr val="DE1434"/>
                          </a:solidFill>
                          <a:effectLst/>
                          <a:hlinkClick r:id="rId7"/>
                        </a:rPr>
                        <a:t>Seo</a:t>
                      </a:r>
                      <a:r>
                        <a:rPr lang="en-US" dirty="0">
                          <a:effectLst/>
                        </a:rPr>
                        <a:t>, M.D., </a:t>
                      </a:r>
                      <a:r>
                        <a:rPr lang="en-US" dirty="0" err="1">
                          <a:effectLst/>
                        </a:rPr>
                        <a:t>Jeung</a:t>
                      </a:r>
                      <a:r>
                        <a:rPr lang="en-US" dirty="0">
                          <a:effectLst/>
                        </a:rPr>
                        <a:t> </a:t>
                      </a:r>
                      <a:r>
                        <a:rPr lang="en-US" dirty="0" err="1">
                          <a:effectLst/>
                        </a:rPr>
                        <a:t>Hoon</a:t>
                      </a:r>
                      <a:r>
                        <a:rPr lang="en-US" dirty="0">
                          <a:effectLst/>
                        </a:rPr>
                        <a:t> Lee, M.D. and Young Lee, M.D.</a:t>
                      </a:r>
                    </a:p>
                  </a:txBody>
                  <a:tcPr>
                    <a:lnL>
                      <a:noFill/>
                    </a:lnL>
                    <a:lnR>
                      <a:noFill/>
                    </a:lnR>
                    <a:lnT>
                      <a:noFill/>
                    </a:lnT>
                    <a:lnB>
                      <a:noFill/>
                    </a:lnB>
                    <a:solidFill>
                      <a:srgbClr val="FFFFFF"/>
                    </a:solidFill>
                  </a:tcPr>
                </a:tc>
              </a:tr>
            </a:tbl>
          </a:graphicData>
        </a:graphic>
      </p:graphicFrame>
      <p:pic>
        <p:nvPicPr>
          <p:cNvPr id="1029" name="Picture 5" descr="https://synapse.koreamed.org/image/icon-orcid.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97280" y="4802188"/>
            <a:ext cx="152400" cy="1524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synapse.koreamed.org/image/icon_corresp.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97280" y="4802188"/>
            <a:ext cx="104775" cy="8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054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Aging Mid Face</a:t>
            </a:r>
            <a:endParaRPr lang="en-US" dirty="0"/>
          </a:p>
        </p:txBody>
      </p:sp>
      <p:sp>
        <p:nvSpPr>
          <p:cNvPr id="3" name="Content Placeholder 2"/>
          <p:cNvSpPr>
            <a:spLocks noGrp="1"/>
          </p:cNvSpPr>
          <p:nvPr>
            <p:ph idx="1"/>
          </p:nvPr>
        </p:nvSpPr>
        <p:spPr>
          <a:xfrm>
            <a:off x="1097280" y="1845734"/>
            <a:ext cx="5444197" cy="4023360"/>
          </a:xfrm>
        </p:spPr>
        <p:txBody>
          <a:bodyPr>
            <a:normAutofit/>
          </a:bodyPr>
          <a:lstStyle/>
          <a:p>
            <a:r>
              <a:rPr lang="en-US" sz="2400" dirty="0" smtClean="0"/>
              <a:t>Orbicularis Oculi cause crow’s feet</a:t>
            </a:r>
          </a:p>
          <a:p>
            <a:r>
              <a:rPr lang="en-US" sz="2400" dirty="0" smtClean="0"/>
              <a:t>Loss of elasticity and descent of fat paired with rigid fixation of the </a:t>
            </a:r>
            <a:r>
              <a:rPr lang="en-US" sz="2400" dirty="0" err="1" smtClean="0"/>
              <a:t>orbitomalar</a:t>
            </a:r>
            <a:r>
              <a:rPr lang="en-US" sz="2400" dirty="0" smtClean="0"/>
              <a:t> ligament = tear troughs</a:t>
            </a:r>
          </a:p>
          <a:p>
            <a:r>
              <a:rPr lang="en-US" sz="2400" dirty="0" smtClean="0"/>
              <a:t>Descent/atrophy of the malar fat pads causes decreased cheek projection</a:t>
            </a:r>
          </a:p>
          <a:p>
            <a:r>
              <a:rPr lang="en-US" sz="2400" dirty="0" smtClean="0"/>
              <a:t>This same process against a strong nasolabial ligament causes nasolabial folds </a:t>
            </a:r>
          </a:p>
          <a:p>
            <a:r>
              <a:rPr lang="en-US" sz="2400" dirty="0" smtClean="0"/>
              <a:t>The </a:t>
            </a:r>
            <a:r>
              <a:rPr lang="en-US" sz="2400" dirty="0" err="1" smtClean="0"/>
              <a:t>Nasalis</a:t>
            </a:r>
            <a:r>
              <a:rPr lang="en-US" sz="2400" dirty="0" smtClean="0"/>
              <a:t> causes bunny lines</a:t>
            </a:r>
            <a:endParaRPr lang="en-US" sz="2400" dirty="0"/>
          </a:p>
        </p:txBody>
      </p:sp>
      <p:pic>
        <p:nvPicPr>
          <p:cNvPr id="4" name="Picture 3"/>
          <p:cNvPicPr>
            <a:picLocks noChangeAspect="1"/>
          </p:cNvPicPr>
          <p:nvPr/>
        </p:nvPicPr>
        <p:blipFill>
          <a:blip r:embed="rId2"/>
          <a:stretch>
            <a:fillRect/>
          </a:stretch>
        </p:blipFill>
        <p:spPr>
          <a:xfrm>
            <a:off x="7363639" y="1845734"/>
            <a:ext cx="3792041" cy="2206943"/>
          </a:xfrm>
          <a:prstGeom prst="rect">
            <a:avLst/>
          </a:prstGeom>
        </p:spPr>
      </p:pic>
      <p:pic>
        <p:nvPicPr>
          <p:cNvPr id="5" name="Picture 4"/>
          <p:cNvPicPr>
            <a:picLocks noChangeAspect="1"/>
          </p:cNvPicPr>
          <p:nvPr/>
        </p:nvPicPr>
        <p:blipFill>
          <a:blip r:embed="rId3"/>
          <a:stretch>
            <a:fillRect/>
          </a:stretch>
        </p:blipFill>
        <p:spPr>
          <a:xfrm>
            <a:off x="7363639" y="4052677"/>
            <a:ext cx="3798137" cy="2133785"/>
          </a:xfrm>
          <a:prstGeom prst="rect">
            <a:avLst/>
          </a:prstGeom>
        </p:spPr>
      </p:pic>
    </p:spTree>
    <p:extLst>
      <p:ext uri="{BB962C8B-B14F-4D97-AF65-F5344CB8AC3E}">
        <p14:creationId xmlns:p14="http://schemas.microsoft.com/office/powerpoint/2010/main" val="22333766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Lower Face Aging</a:t>
            </a:r>
            <a:endParaRPr lang="en-US" dirty="0"/>
          </a:p>
        </p:txBody>
      </p:sp>
      <p:sp>
        <p:nvSpPr>
          <p:cNvPr id="3" name="Content Placeholder 2"/>
          <p:cNvSpPr>
            <a:spLocks noGrp="1"/>
          </p:cNvSpPr>
          <p:nvPr>
            <p:ph idx="1"/>
          </p:nvPr>
        </p:nvSpPr>
        <p:spPr>
          <a:xfrm>
            <a:off x="1097280" y="1845734"/>
            <a:ext cx="5549705" cy="4023360"/>
          </a:xfrm>
        </p:spPr>
        <p:txBody>
          <a:bodyPr/>
          <a:lstStyle/>
          <a:p>
            <a:r>
              <a:rPr lang="en-US" dirty="0" err="1" smtClean="0"/>
              <a:t>Jowling</a:t>
            </a:r>
            <a:r>
              <a:rPr lang="en-US" dirty="0" smtClean="0"/>
              <a:t> is caused by descent of the buccal fat pad, descent of the </a:t>
            </a:r>
            <a:r>
              <a:rPr lang="en-US" dirty="0" err="1" smtClean="0"/>
              <a:t>premasseteric</a:t>
            </a:r>
            <a:r>
              <a:rPr lang="en-US" dirty="0" smtClean="0"/>
              <a:t> space and strength of mandibular cutaneous ligaments</a:t>
            </a:r>
          </a:p>
          <a:p>
            <a:r>
              <a:rPr lang="en-US" dirty="0" err="1" smtClean="0"/>
              <a:t>Cuaneous</a:t>
            </a:r>
            <a:r>
              <a:rPr lang="en-US" dirty="0" smtClean="0"/>
              <a:t> upper lip lengthening caused by laxity/descent</a:t>
            </a:r>
          </a:p>
          <a:p>
            <a:r>
              <a:rPr lang="en-US" dirty="0" smtClean="0"/>
              <a:t>Thinning of the upper and lower lips with perioral </a:t>
            </a:r>
            <a:r>
              <a:rPr lang="en-US" dirty="0" err="1" smtClean="0"/>
              <a:t>rhytids</a:t>
            </a:r>
            <a:endParaRPr lang="en-US" dirty="0" smtClean="0"/>
          </a:p>
          <a:p>
            <a:r>
              <a:rPr lang="en-US" dirty="0" smtClean="0"/>
              <a:t>Marionette lines can be caused by the confluence of the nasolabial ligament and the mandibular (cutaneous) ligament</a:t>
            </a:r>
          </a:p>
          <a:p>
            <a:r>
              <a:rPr lang="en-US" dirty="0" smtClean="0"/>
              <a:t>Decreased chin projection from fat atrophy</a:t>
            </a:r>
          </a:p>
          <a:p>
            <a:endParaRPr lang="en-US" dirty="0"/>
          </a:p>
        </p:txBody>
      </p:sp>
      <p:pic>
        <p:nvPicPr>
          <p:cNvPr id="4" name="Picture 3"/>
          <p:cNvPicPr>
            <a:picLocks noChangeAspect="1"/>
          </p:cNvPicPr>
          <p:nvPr/>
        </p:nvPicPr>
        <p:blipFill>
          <a:blip r:embed="rId2"/>
          <a:stretch>
            <a:fillRect/>
          </a:stretch>
        </p:blipFill>
        <p:spPr>
          <a:xfrm>
            <a:off x="6806296" y="2393293"/>
            <a:ext cx="5103642" cy="2952429"/>
          </a:xfrm>
          <a:prstGeom prst="rect">
            <a:avLst/>
          </a:prstGeom>
        </p:spPr>
      </p:pic>
    </p:spTree>
    <p:extLst>
      <p:ext uri="{BB962C8B-B14F-4D97-AF65-F5344CB8AC3E}">
        <p14:creationId xmlns:p14="http://schemas.microsoft.com/office/powerpoint/2010/main" val="12048484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Bony Changes</a:t>
            </a:r>
            <a:endParaRPr lang="en-US" dirty="0"/>
          </a:p>
        </p:txBody>
      </p:sp>
      <p:sp>
        <p:nvSpPr>
          <p:cNvPr id="3" name="Content Placeholder 2"/>
          <p:cNvSpPr>
            <a:spLocks noGrp="1"/>
          </p:cNvSpPr>
          <p:nvPr>
            <p:ph idx="1"/>
          </p:nvPr>
        </p:nvSpPr>
        <p:spPr>
          <a:xfrm>
            <a:off x="1097280" y="1845734"/>
            <a:ext cx="10058400" cy="1636020"/>
          </a:xfrm>
        </p:spPr>
        <p:txBody>
          <a:bodyPr/>
          <a:lstStyle/>
          <a:p>
            <a:r>
              <a:rPr lang="en-US" dirty="0" smtClean="0"/>
              <a:t>Significant bony changes can occur over time</a:t>
            </a:r>
          </a:p>
          <a:p>
            <a:pPr lvl="1"/>
            <a:r>
              <a:rPr lang="en-US" dirty="0" smtClean="0"/>
              <a:t>Upper nasal angle widens</a:t>
            </a:r>
          </a:p>
          <a:p>
            <a:pPr lvl="1"/>
            <a:r>
              <a:rPr lang="en-US" dirty="0" smtClean="0"/>
              <a:t>Malar and maxillary projection decrease</a:t>
            </a:r>
          </a:p>
          <a:p>
            <a:pPr lvl="1"/>
            <a:r>
              <a:rPr lang="en-US" dirty="0" smtClean="0"/>
              <a:t>Mental angle widens</a:t>
            </a:r>
          </a:p>
          <a:p>
            <a:pPr lvl="1"/>
            <a:r>
              <a:rPr lang="en-US" dirty="0" smtClean="0"/>
              <a:t>Orbital and nasal apertures increase in size causing a hollowed out look and causing nasal tip descent</a:t>
            </a:r>
          </a:p>
        </p:txBody>
      </p:sp>
      <p:pic>
        <p:nvPicPr>
          <p:cNvPr id="4" name="Picture 3"/>
          <p:cNvPicPr>
            <a:picLocks noChangeAspect="1"/>
          </p:cNvPicPr>
          <p:nvPr/>
        </p:nvPicPr>
        <p:blipFill>
          <a:blip r:embed="rId2"/>
          <a:stretch>
            <a:fillRect/>
          </a:stretch>
        </p:blipFill>
        <p:spPr>
          <a:xfrm>
            <a:off x="1620005" y="3437848"/>
            <a:ext cx="8248603" cy="3420152"/>
          </a:xfrm>
          <a:prstGeom prst="rect">
            <a:avLst/>
          </a:prstGeom>
        </p:spPr>
      </p:pic>
    </p:spTree>
    <p:extLst>
      <p:ext uri="{BB962C8B-B14F-4D97-AF65-F5344CB8AC3E}">
        <p14:creationId xmlns:p14="http://schemas.microsoft.com/office/powerpoint/2010/main" val="8520857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Tretinoin</a:t>
            </a:r>
            <a:r>
              <a:rPr lang="en-US" dirty="0" smtClean="0"/>
              <a:t>/Retinoic acid/Retinol</a:t>
            </a:r>
            <a:endParaRPr lang="en-US" dirty="0"/>
          </a:p>
        </p:txBody>
      </p:sp>
      <p:sp>
        <p:nvSpPr>
          <p:cNvPr id="3" name="Content Placeholder 2"/>
          <p:cNvSpPr>
            <a:spLocks noGrp="1"/>
          </p:cNvSpPr>
          <p:nvPr>
            <p:ph idx="1"/>
          </p:nvPr>
        </p:nvSpPr>
        <p:spPr/>
        <p:txBody>
          <a:bodyPr/>
          <a:lstStyle/>
          <a:p>
            <a:r>
              <a:rPr lang="en-US" dirty="0" smtClean="0"/>
              <a:t>Retinol is a precursor which is converted into retinoic acid (</a:t>
            </a:r>
            <a:r>
              <a:rPr lang="en-US" dirty="0" err="1" smtClean="0"/>
              <a:t>tretinoin</a:t>
            </a:r>
            <a:r>
              <a:rPr lang="en-US" dirty="0" smtClean="0"/>
              <a:t> is a type of retinoic acid)</a:t>
            </a:r>
          </a:p>
          <a:p>
            <a:r>
              <a:rPr lang="en-US" dirty="0" smtClean="0"/>
              <a:t>Used daily</a:t>
            </a:r>
          </a:p>
          <a:p>
            <a:r>
              <a:rPr lang="en-US" dirty="0" smtClean="0"/>
              <a:t>Multiple prescription and non prescription versions available</a:t>
            </a:r>
          </a:p>
          <a:p>
            <a:r>
              <a:rPr lang="en-US" dirty="0" smtClean="0"/>
              <a:t>Retinol has been shown to increase epidermal thickness, and increase gene expression for Type I and III collagen with concomitant increases in procollagen I and III</a:t>
            </a:r>
          </a:p>
          <a:p>
            <a:r>
              <a:rPr lang="en-US" dirty="0" err="1" smtClean="0"/>
              <a:t>Tretinoin</a:t>
            </a:r>
            <a:r>
              <a:rPr lang="en-US" dirty="0" smtClean="0"/>
              <a:t> specifically causes hyperplasia of the epidermis with decreased atrophy, decrease in microscopic actinic keratosis, decrease in other atypia and dysplasia, more uniform dispersion of melanin, new collagen in the papillary dermis, angiogenesis with increased blood flow, and greater permeability of the epidermis</a:t>
            </a:r>
            <a:endParaRPr lang="en-US" dirty="0"/>
          </a:p>
        </p:txBody>
      </p:sp>
    </p:spTree>
    <p:extLst>
      <p:ext uri="{BB962C8B-B14F-4D97-AF65-F5344CB8AC3E}">
        <p14:creationId xmlns:p14="http://schemas.microsoft.com/office/powerpoint/2010/main" val="15622007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Laser</a:t>
            </a:r>
            <a:endParaRPr lang="en-US" dirty="0"/>
          </a:p>
        </p:txBody>
      </p:sp>
      <p:sp>
        <p:nvSpPr>
          <p:cNvPr id="3" name="Content Placeholder 2"/>
          <p:cNvSpPr>
            <a:spLocks noGrp="1"/>
          </p:cNvSpPr>
          <p:nvPr>
            <p:ph idx="1"/>
          </p:nvPr>
        </p:nvSpPr>
        <p:spPr>
          <a:xfrm>
            <a:off x="1097280" y="1845733"/>
            <a:ext cx="5954151" cy="4346519"/>
          </a:xfrm>
        </p:spPr>
        <p:txBody>
          <a:bodyPr>
            <a:normAutofit/>
          </a:bodyPr>
          <a:lstStyle/>
          <a:p>
            <a:r>
              <a:rPr lang="en-US" dirty="0" smtClean="0"/>
              <a:t>Only two lasers have been indicated for facial aging</a:t>
            </a:r>
          </a:p>
          <a:p>
            <a:pPr lvl="1"/>
            <a:r>
              <a:rPr lang="en-US" dirty="0" smtClean="0"/>
              <a:t>Erbium YAG – 2,940nm wavelength (absorbed by water) tends to be more superficial with less healing time, but is overall less powerful</a:t>
            </a:r>
          </a:p>
          <a:p>
            <a:pPr lvl="1"/>
            <a:r>
              <a:rPr lang="en-US" dirty="0" smtClean="0"/>
              <a:t>CO2 – 10,600nm wavelength, tends to penetrate more deeply with more significant results but also a longer down time and greater risk of pigment abnormalities</a:t>
            </a:r>
          </a:p>
          <a:p>
            <a:pPr marL="201168" lvl="1" indent="0">
              <a:buNone/>
            </a:pPr>
            <a:r>
              <a:rPr lang="en-US" dirty="0" smtClean="0"/>
              <a:t>Both lasers are fractional and thus require multiple treatments with 5 passes of the </a:t>
            </a:r>
            <a:r>
              <a:rPr lang="en-US" dirty="0" err="1" smtClean="0"/>
              <a:t>Erb:YAG</a:t>
            </a:r>
            <a:r>
              <a:rPr lang="en-US" dirty="0" smtClean="0"/>
              <a:t> being equivalent to 2-3 passes of the CO2</a:t>
            </a:r>
          </a:p>
          <a:p>
            <a:pPr marL="201168" lvl="1" indent="0">
              <a:buNone/>
            </a:pPr>
            <a:r>
              <a:rPr lang="en-US" dirty="0" smtClean="0"/>
              <a:t>Down time is 3-14 days</a:t>
            </a:r>
          </a:p>
          <a:p>
            <a:pPr marL="201168" lvl="1" indent="0">
              <a:buNone/>
            </a:pPr>
            <a:r>
              <a:rPr lang="en-US" dirty="0" smtClean="0"/>
              <a:t>Choice usually comes down to what you have</a:t>
            </a:r>
          </a:p>
          <a:p>
            <a:pPr marL="201168" lvl="1" indent="0">
              <a:buNone/>
            </a:pPr>
            <a:r>
              <a:rPr lang="en-US" dirty="0" smtClean="0"/>
              <a:t>Acne scars require deeper penetration</a:t>
            </a:r>
          </a:p>
          <a:p>
            <a:pPr marL="201168" lvl="1" indent="0">
              <a:buNone/>
            </a:pPr>
            <a:r>
              <a:rPr lang="en-US" dirty="0" err="1" smtClean="0"/>
              <a:t>Erb:YAG</a:t>
            </a:r>
            <a:r>
              <a:rPr lang="en-US" dirty="0" smtClean="0"/>
              <a:t> safer in pigmented patients</a:t>
            </a:r>
            <a:endParaRPr lang="en-US" dirty="0"/>
          </a:p>
        </p:txBody>
      </p:sp>
      <p:pic>
        <p:nvPicPr>
          <p:cNvPr id="4" name="Picture 3"/>
          <p:cNvPicPr>
            <a:picLocks noChangeAspect="1"/>
          </p:cNvPicPr>
          <p:nvPr/>
        </p:nvPicPr>
        <p:blipFill>
          <a:blip r:embed="rId2"/>
          <a:stretch>
            <a:fillRect/>
          </a:stretch>
        </p:blipFill>
        <p:spPr>
          <a:xfrm>
            <a:off x="9144000" y="1440804"/>
            <a:ext cx="3048000" cy="2997321"/>
          </a:xfrm>
          <a:prstGeom prst="rect">
            <a:avLst/>
          </a:prstGeom>
        </p:spPr>
      </p:pic>
      <p:pic>
        <p:nvPicPr>
          <p:cNvPr id="5" name="Picture 4"/>
          <p:cNvPicPr>
            <a:picLocks noChangeAspect="1"/>
          </p:cNvPicPr>
          <p:nvPr/>
        </p:nvPicPr>
        <p:blipFill>
          <a:blip r:embed="rId3"/>
          <a:stretch>
            <a:fillRect/>
          </a:stretch>
        </p:blipFill>
        <p:spPr>
          <a:xfrm>
            <a:off x="6310256" y="4581923"/>
            <a:ext cx="5881744" cy="2276077"/>
          </a:xfrm>
          <a:prstGeom prst="rect">
            <a:avLst/>
          </a:prstGeom>
        </p:spPr>
      </p:pic>
    </p:spTree>
    <p:extLst>
      <p:ext uri="{BB962C8B-B14F-4D97-AF65-F5344CB8AC3E}">
        <p14:creationId xmlns:p14="http://schemas.microsoft.com/office/powerpoint/2010/main" val="351443536"/>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
  <TotalTime>8785</TotalTime>
  <Words>2233</Words>
  <Application>Microsoft Office PowerPoint</Application>
  <PresentationFormat>Widescreen</PresentationFormat>
  <Paragraphs>232</Paragraphs>
  <Slides>45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Calibri</vt:lpstr>
      <vt:lpstr>Calibri Light</vt:lpstr>
      <vt:lpstr>Noto Serif</vt:lpstr>
      <vt:lpstr>Retrospect</vt:lpstr>
      <vt:lpstr>Non Surgical Treatments for Facial Aging</vt:lpstr>
      <vt:lpstr>Treatment of the Three “D’s”</vt:lpstr>
      <vt:lpstr>Anti Aging Mantra</vt:lpstr>
      <vt:lpstr>The Aging Upper Face</vt:lpstr>
      <vt:lpstr>The Aging Mid Face</vt:lpstr>
      <vt:lpstr>Lower Face Aging</vt:lpstr>
      <vt:lpstr>Bony Changes</vt:lpstr>
      <vt:lpstr>Tretinoin/Retinoic acid/Retinol</vt:lpstr>
      <vt:lpstr>Laser</vt:lpstr>
      <vt:lpstr>Botulinum Toxin</vt:lpstr>
      <vt:lpstr>Forehead Lines</vt:lpstr>
      <vt:lpstr>Brow Lift Technique</vt:lpstr>
      <vt:lpstr>Glabella and Crow’s Feet</vt:lpstr>
      <vt:lpstr>Lower Lids</vt:lpstr>
      <vt:lpstr>Bunny Lines</vt:lpstr>
      <vt:lpstr>Nasal Tip Elevation</vt:lpstr>
      <vt:lpstr>Mental Crease</vt:lpstr>
      <vt:lpstr>Perioral Lines</vt:lpstr>
      <vt:lpstr>Down Turned Commissure </vt:lpstr>
      <vt:lpstr>Gummy Smile</vt:lpstr>
      <vt:lpstr>PowerPoint Presentation</vt:lpstr>
      <vt:lpstr>Masseter Hypertrophy</vt:lpstr>
      <vt:lpstr>Platysmal Banding</vt:lpstr>
      <vt:lpstr>Fillers</vt:lpstr>
      <vt:lpstr>PowerPoint Presentation</vt:lpstr>
      <vt:lpstr>PowerPoint Presentation</vt:lpstr>
      <vt:lpstr>PowerPoint Presentation</vt:lpstr>
      <vt:lpstr>Choosing the right filler</vt:lpstr>
      <vt:lpstr>Injection Techniques</vt:lpstr>
      <vt:lpstr>Nasolabial Folds</vt:lpstr>
      <vt:lpstr>Tear Troughs</vt:lpstr>
      <vt:lpstr>Nonsurgical Rhinoplasty</vt:lpstr>
      <vt:lpstr>PowerPoint Presentation</vt:lpstr>
      <vt:lpstr>Lips</vt:lpstr>
      <vt:lpstr>Complications</vt:lpstr>
      <vt:lpstr>Hyaluronidase</vt:lpstr>
      <vt:lpstr>RFA Treatment</vt:lpstr>
      <vt:lpstr>RFA</vt:lpstr>
      <vt:lpstr>Helium Plasma</vt:lpstr>
      <vt:lpstr>Helium Plasma</vt:lpstr>
      <vt:lpstr>PRP injection</vt:lpstr>
      <vt:lpstr>Oral Board Cases</vt:lpstr>
      <vt:lpstr>PowerPoint Presentation</vt:lpstr>
      <vt:lpstr>References</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 Surgical Treatments for Facial Aging</dc:title>
  <dc:creator>Sanjeev Puri</dc:creator>
  <cp:lastModifiedBy>Sanjeev Puri</cp:lastModifiedBy>
  <cp:revision>80</cp:revision>
  <dcterms:created xsi:type="dcterms:W3CDTF">2019-02-19T03:11:04Z</dcterms:created>
  <dcterms:modified xsi:type="dcterms:W3CDTF">2019-02-25T05:36:44Z</dcterms:modified>
</cp:coreProperties>
</file>