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87" r:id="rId4"/>
    <p:sldId id="259" r:id="rId5"/>
    <p:sldId id="289" r:id="rId6"/>
    <p:sldId id="290" r:id="rId7"/>
    <p:sldId id="285" r:id="rId8"/>
    <p:sldId id="261" r:id="rId9"/>
    <p:sldId id="2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86"/>
  </p:normalViewPr>
  <p:slideViewPr>
    <p:cSldViewPr snapToGrid="0">
      <p:cViewPr varScale="1">
        <p:scale>
          <a:sx n="97" d="100"/>
          <a:sy n="97" d="100"/>
        </p:scale>
        <p:origin x="1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741E9-B6AB-554F-900E-499BB77FBFD3}" type="datetimeFigureOut">
              <a:rPr lang="en-US" smtClean="0"/>
              <a:t>6/1/26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835B6-1436-104B-B655-0AD470A75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5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25167f3c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25167f3c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442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DA16F-9ABE-22C9-40EE-5A4FDA7E1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B455C5-5E3D-3F8E-9408-EF3CA1B42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DE049-F1C3-EE29-347D-5312AD7F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47E72-812E-8748-0364-D305C4F2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25D28-4B97-32B7-0EC2-5EFD734A1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7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417F-B493-CB55-8BF7-152EC9F16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AC1E5-A0B3-9AAC-F4ED-9761988AD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E3112-5950-FF56-4D87-CA500AD6A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A6BB8-ADFC-A994-3984-79BF68150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5D39-2323-D455-20EC-ED4D22E7B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1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BAB2BF-98B1-095A-8BDD-1B91000E3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08742F-1E56-DA89-2F59-B84094F73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7E1AC-3854-E180-BF7D-75F2DAC8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54509-931F-0DD0-3547-5CE162385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84190-1CC4-EBE2-5E88-ABB0EF29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43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6727600"/>
            <a:ext cx="12192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15600" y="421233"/>
            <a:ext cx="11360800" cy="1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11360800" cy="4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439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75DEF-32E0-9237-F168-B1A0A25C8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28347-AF6E-B839-3A6B-B734D3A9A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F3025-4533-2221-95A6-4EAC23BBF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DF256-1D5C-4AF1-4D2B-A8892B3D3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60DF6-4EEC-4B19-F68E-68DB8E7D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053FE-160C-F893-572E-2A2BF4D4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E7E91-A42D-DA11-6D2A-851EE8AA4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A0553-F30C-1262-A07C-115E6D70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499BD-2F8F-2296-0FF7-9DA895AB0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C1125-2965-7144-D2E8-6F19C46E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55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1219E-62D8-67C9-8CD0-F3FC96EB4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DB75D-8EF8-A7BC-A5BD-6D5228895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FFF97-18F0-29C7-0F39-B05595BFF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DDD64-D080-FC83-783A-8AB271D8A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EAA5-7316-0B46-75B7-D6B68BB93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6985D-95F9-DA9A-50CB-F19195A4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5EF26-7DBD-9CCB-457B-8236E4A99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BF3A2-6CA0-4D3D-3281-860037A72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CF5DD-C8F5-918D-220E-4B729F721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409494-ABDF-73B8-7DC2-8F93BBA29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76E71-8453-3C3B-1E32-73EB7D3EBE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CBD1C-C159-1EBA-7640-E6A50FD6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1D146E-5C00-7121-40BF-62B2E5873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111D1A-BADD-A8A1-FC77-0C32EFFD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9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B8F65-C5B2-DD33-AE20-62A350613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0C1388-CD7F-02B7-9084-6916EE7EC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E77917-A8C3-937D-D442-3B6241FC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7535E-1B41-692C-ABE3-A89D92BF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10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4BEE2B-303F-3CA2-551A-CB7DD2B3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DDC73-6644-E45F-9E32-F3EE8E851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F33A1-A3C5-0A60-C1E4-3DAF76FE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4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0BD6-299B-3FD0-7FB6-27F075869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1E68F-9AA7-8F04-CE72-A1943FF58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DB013-E989-6FA2-987B-9B1D140F5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FC1D7-72ED-6F5A-F771-3BC180F0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21C95-B53F-D736-7737-A28528208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CB744A-2CEC-DD43-B44D-2203B69F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1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43F1E-B851-A794-9F8D-EACE6D7B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630E2C-7383-D122-E4D2-A0E6DAC64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41F622-AE1E-8E61-DF67-57C8D5293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15B4E-2904-3372-86AB-D2B8C2B0C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0E6D4-A672-E262-3A83-A53E010D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658BF-AF47-516A-3B2F-D5E38F766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C76ED5-F406-1A6F-BB6C-1FA8A1EEE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03D47-05D1-749E-BD50-E90B44790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0C269-547C-36B9-147F-147C9DDE2C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132A02-3388-2C4E-A273-E5E7C3AED9B3}" type="datetimeFigureOut">
              <a:rPr lang="en-US" smtClean="0"/>
              <a:t>6/1/26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39410-0BC5-6742-5DFF-AC08F82A5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AE4C4-D91C-3601-F29A-309786A58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08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4102-701C-9B3F-4552-D45616439E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M&amp;M Conference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3940A-92EC-35A9-C4E2-96DCFEDB7C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Presenter:</a:t>
            </a:r>
          </a:p>
          <a:p>
            <a:r>
              <a:rPr lang="en-US" dirty="0"/>
              <a:t>Date:</a:t>
            </a:r>
          </a:p>
          <a:p>
            <a:r>
              <a:rPr lang="en-US" dirty="0"/>
              <a:t>Service: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ADA7D9-C34B-1680-A99A-F00B39066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1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2B31E-0916-DB48-6C50-993711E9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Patient Initials, MRN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739E3-79AE-5375-E30C-A6B934387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Age</a:t>
            </a:r>
          </a:p>
          <a:p>
            <a:r>
              <a:rPr lang="en-US" dirty="0"/>
              <a:t>Surgery:</a:t>
            </a:r>
          </a:p>
          <a:p>
            <a:r>
              <a:rPr lang="en-US" dirty="0"/>
              <a:t>Attending: </a:t>
            </a:r>
          </a:p>
          <a:p>
            <a:r>
              <a:rPr lang="en-US" dirty="0"/>
              <a:t>Date of Surgery:</a:t>
            </a:r>
          </a:p>
          <a:p>
            <a:r>
              <a:rPr lang="en-US" dirty="0"/>
              <a:t>Diagnosis/Indication for Surgery:</a:t>
            </a:r>
          </a:p>
          <a:p>
            <a:r>
              <a:rPr lang="en-US" dirty="0"/>
              <a:t>Comorbidities: </a:t>
            </a:r>
          </a:p>
          <a:p>
            <a:r>
              <a:rPr lang="en-US" dirty="0"/>
              <a:t>Relevant Past Surgical </a:t>
            </a:r>
            <a:r>
              <a:rPr lang="en-US" dirty="0" err="1"/>
              <a:t>Hx</a:t>
            </a:r>
            <a:r>
              <a:rPr lang="en-US" dirty="0"/>
              <a:t>: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Complication: </a:t>
            </a:r>
            <a:r>
              <a:rPr lang="en-US" i="1" dirty="0"/>
              <a:t>brief one sentence of complication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5835C2-6B19-E8FC-B898-EDB15CD45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57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F670C-9BB7-B42C-197E-B3177D224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 Operative Work Up and Photos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841D7-4F30-BDBF-1A1C-B7EC170F0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9587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Paste all relevant pre op work up (labs, imaging including </a:t>
            </a:r>
            <a:r>
              <a:rPr lang="en-US" dirty="0" err="1"/>
              <a:t>xrays</a:t>
            </a:r>
            <a:r>
              <a:rPr lang="en-US" dirty="0"/>
              <a:t> and CTAs, pre operative photos any relevant info) </a:t>
            </a:r>
          </a:p>
          <a:p>
            <a:r>
              <a:rPr lang="en-US" dirty="0"/>
              <a:t>WBC, CRP, ESR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4EE62F-EE35-3DFB-54F8-DA66DB2C665E}"/>
              </a:ext>
            </a:extLst>
          </p:cNvPr>
          <p:cNvSpPr txBox="1"/>
          <p:nvPr/>
        </p:nvSpPr>
        <p:spPr>
          <a:xfrm>
            <a:off x="1404730" y="3790122"/>
            <a:ext cx="1603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 op photos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A2DDB3-86E1-5B58-3432-5FE003EDF5AE}"/>
              </a:ext>
            </a:extLst>
          </p:cNvPr>
          <p:cNvSpPr txBox="1"/>
          <p:nvPr/>
        </p:nvSpPr>
        <p:spPr>
          <a:xfrm>
            <a:off x="5102087" y="4015409"/>
            <a:ext cx="1845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Xray LLE fracture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FE0B89-B437-5E36-ED7F-6EF9931845E8}"/>
              </a:ext>
            </a:extLst>
          </p:cNvPr>
          <p:cNvSpPr txBox="1"/>
          <p:nvPr/>
        </p:nvSpPr>
        <p:spPr>
          <a:xfrm>
            <a:off x="8680174" y="4267200"/>
            <a:ext cx="1266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CTA runoff </a:t>
            </a:r>
          </a:p>
        </p:txBody>
      </p:sp>
    </p:spTree>
    <p:extLst>
      <p:ext uri="{BB962C8B-B14F-4D97-AF65-F5344CB8AC3E}">
        <p14:creationId xmlns:p14="http://schemas.microsoft.com/office/powerpoint/2010/main" val="3530716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84D8-11C4-B933-584D-CE111B60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7CA1-0B6E-247D-D005-83AC928B2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7058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Events with photos, only list a few events at a time with photos. Make the timeline clear and easy to follow. </a:t>
            </a:r>
          </a:p>
          <a:p>
            <a:r>
              <a:rPr lang="en-US" dirty="0"/>
              <a:t>Take intra operative photos, take photos at end of case.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AB976B-A16F-5599-BE54-26E693878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A2D8B-6819-F87B-94E6-B39362667811}"/>
              </a:ext>
            </a:extLst>
          </p:cNvPr>
          <p:cNvSpPr txBox="1"/>
          <p:nvPr/>
        </p:nvSpPr>
        <p:spPr>
          <a:xfrm>
            <a:off x="1126435" y="3004791"/>
            <a:ext cx="413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1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27F05-6A42-317E-4FB9-57F7FF155845}"/>
              </a:ext>
            </a:extLst>
          </p:cNvPr>
          <p:cNvSpPr txBox="1"/>
          <p:nvPr/>
        </p:nvSpPr>
        <p:spPr>
          <a:xfrm>
            <a:off x="5976730" y="3074504"/>
            <a:ext cx="5088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2</a:t>
            </a:r>
          </a:p>
        </p:txBody>
      </p:sp>
    </p:spTree>
    <p:extLst>
      <p:ext uri="{BB962C8B-B14F-4D97-AF65-F5344CB8AC3E}">
        <p14:creationId xmlns:p14="http://schemas.microsoft.com/office/powerpoint/2010/main" val="346360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84D8-11C4-B933-584D-CE111B60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Events continued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7CA1-0B6E-247D-D005-83AC928B2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70584"/>
          </a:xfrm>
        </p:spPr>
        <p:txBody>
          <a:bodyPr/>
          <a:lstStyle/>
          <a:p>
            <a:r>
              <a:rPr lang="en-US" dirty="0"/>
              <a:t>Events with photos, only list a few events at a time with photos. Make the timeline clear and easy to follow.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AB976B-A16F-5599-BE54-26E693878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A2D8B-6819-F87B-94E6-B39362667811}"/>
              </a:ext>
            </a:extLst>
          </p:cNvPr>
          <p:cNvSpPr txBox="1"/>
          <p:nvPr/>
        </p:nvSpPr>
        <p:spPr>
          <a:xfrm>
            <a:off x="1126435" y="3004791"/>
            <a:ext cx="413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1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27F05-6A42-317E-4FB9-57F7FF155845}"/>
              </a:ext>
            </a:extLst>
          </p:cNvPr>
          <p:cNvSpPr txBox="1"/>
          <p:nvPr/>
        </p:nvSpPr>
        <p:spPr>
          <a:xfrm>
            <a:off x="5976730" y="3074504"/>
            <a:ext cx="5088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2</a:t>
            </a:r>
          </a:p>
        </p:txBody>
      </p:sp>
    </p:spTree>
    <p:extLst>
      <p:ext uri="{BB962C8B-B14F-4D97-AF65-F5344CB8AC3E}">
        <p14:creationId xmlns:p14="http://schemas.microsoft.com/office/powerpoint/2010/main" val="189413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84D8-11C4-B933-584D-CE111B60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Events continued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7CA1-0B6E-247D-D005-83AC928B2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70584"/>
          </a:xfrm>
        </p:spPr>
        <p:txBody>
          <a:bodyPr/>
          <a:lstStyle/>
          <a:p>
            <a:r>
              <a:rPr lang="en-US" dirty="0"/>
              <a:t>Events with photos, only list a few events at a time with photos. Make the timeline clear and easy to follow.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AB976B-A16F-5599-BE54-26E693878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A2D8B-6819-F87B-94E6-B39362667811}"/>
              </a:ext>
            </a:extLst>
          </p:cNvPr>
          <p:cNvSpPr txBox="1"/>
          <p:nvPr/>
        </p:nvSpPr>
        <p:spPr>
          <a:xfrm>
            <a:off x="1126435" y="3004791"/>
            <a:ext cx="4134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1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27F05-6A42-317E-4FB9-57F7FF155845}"/>
              </a:ext>
            </a:extLst>
          </p:cNvPr>
          <p:cNvSpPr txBox="1"/>
          <p:nvPr/>
        </p:nvSpPr>
        <p:spPr>
          <a:xfrm>
            <a:off x="5976730" y="3074504"/>
            <a:ext cx="5088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Photo 2</a:t>
            </a:r>
          </a:p>
        </p:txBody>
      </p:sp>
    </p:spTree>
    <p:extLst>
      <p:ext uri="{BB962C8B-B14F-4D97-AF65-F5344CB8AC3E}">
        <p14:creationId xmlns:p14="http://schemas.microsoft.com/office/powerpoint/2010/main" val="2329793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>
                <a:latin typeface="Aptos" panose="020B0004020202020204" pitchFamily="34" charset="0"/>
              </a:rPr>
              <a:t>Summary and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FE823-215D-0DF9-C720-938478241949}"/>
              </a:ext>
            </a:extLst>
          </p:cNvPr>
          <p:cNvSpPr txBox="1">
            <a:spLocks/>
          </p:cNvSpPr>
          <p:nvPr/>
        </p:nvSpPr>
        <p:spPr>
          <a:xfrm>
            <a:off x="6509250" y="1529633"/>
            <a:ext cx="4920700" cy="447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52396" indent="0" algn="ctr">
              <a:buNone/>
            </a:pPr>
            <a:r>
              <a:rPr lang="en-US" sz="1867" b="1" u="sng" dirty="0">
                <a:solidFill>
                  <a:schemeClr val="tx1"/>
                </a:solidFill>
                <a:latin typeface="Aptos" panose="020B0004020202020204" pitchFamily="34" charset="0"/>
              </a:rPr>
              <a:t>Codman Classification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technical knowledge or skill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surgical judgment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care or equipment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diagnostic skill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patient’s enfeebled condition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patient’s unconquerable disease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patient’s refusal of treatment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calamities of surgery or those accidents and complications over which we have no control</a:t>
            </a:r>
          </a:p>
          <a:p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37EB65D-70C2-510F-EC9D-A5F96C597866}"/>
              </a:ext>
            </a:extLst>
          </p:cNvPr>
          <p:cNvSpPr txBox="1">
            <a:spLocks/>
          </p:cNvSpPr>
          <p:nvPr/>
        </p:nvSpPr>
        <p:spPr>
          <a:xfrm>
            <a:off x="415600" y="1614977"/>
            <a:ext cx="5530900" cy="4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52396" indent="0">
              <a:buNone/>
            </a:pPr>
            <a:r>
              <a:rPr lang="en-US" b="1" dirty="0">
                <a:latin typeface="Aptos" panose="020B0004020202020204" pitchFamily="34" charset="0"/>
              </a:rPr>
              <a:t>Summary:</a:t>
            </a:r>
            <a:r>
              <a:rPr lang="en-US" dirty="0">
                <a:latin typeface="Aptos" panose="020B0004020202020204" pitchFamily="34" charset="0"/>
              </a:rPr>
              <a:t> ***- year old male/female with [relevant] PMH who underwent *** surgery which was complicated by ***. </a:t>
            </a:r>
          </a:p>
          <a:p>
            <a:pPr marL="152396" indent="0">
              <a:buNone/>
            </a:pPr>
            <a:endParaRPr lang="en-US" u="sng" dirty="0">
              <a:latin typeface="Aptos" panose="020B0004020202020204" pitchFamily="34" charset="0"/>
            </a:endParaRPr>
          </a:p>
          <a:p>
            <a:pPr marL="152396" indent="0">
              <a:buNone/>
            </a:pPr>
            <a:r>
              <a:rPr lang="en-US" u="sng" dirty="0">
                <a:latin typeface="Aptos" panose="020B0004020202020204" pitchFamily="34" charset="0"/>
              </a:rPr>
              <a:t>Human Factors</a:t>
            </a:r>
          </a:p>
          <a:p>
            <a:pPr marL="152396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152396" indent="0">
              <a:buNone/>
            </a:pPr>
            <a:r>
              <a:rPr lang="en-US" u="sng" dirty="0">
                <a:latin typeface="Aptos" panose="020B0004020202020204" pitchFamily="34" charset="0"/>
              </a:rPr>
              <a:t>Patient Factors</a:t>
            </a:r>
          </a:p>
          <a:p>
            <a:pPr marL="152396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152396" indent="0">
              <a:buNone/>
            </a:pPr>
            <a:r>
              <a:rPr lang="en-US" u="sng" dirty="0">
                <a:latin typeface="Aptos" panose="020B0004020202020204" pitchFamily="34" charset="0"/>
              </a:rPr>
              <a:t>System Factors</a:t>
            </a:r>
          </a:p>
          <a:p>
            <a:pPr marL="152396" indent="0">
              <a:buNone/>
            </a:pP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1196C1-6ACE-772E-D580-2917FD06D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79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54050-B381-B25A-E97F-036A743BC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1E7B7-6131-88FF-3C77-543DC2897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 to limit to ONE slide</a:t>
            </a:r>
          </a:p>
          <a:p>
            <a:r>
              <a:rPr lang="en-US" dirty="0"/>
              <a:t>Only include if relevant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3C1ADE-FD59-C3A7-D28B-6FFACF59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4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E1591-D58E-708D-7644-A79A81B4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Learning Points and 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987E0-6BAF-0DED-5DE7-85F35769E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learning points</a:t>
            </a:r>
          </a:p>
          <a:p>
            <a:r>
              <a:rPr lang="en-US" b="1"/>
              <a:t>Future directions</a:t>
            </a:r>
            <a:r>
              <a:rPr lang="en-US"/>
              <a:t> </a:t>
            </a:r>
          </a:p>
          <a:p>
            <a:pPr lvl="1"/>
            <a:r>
              <a:rPr lang="en-US"/>
              <a:t>How </a:t>
            </a:r>
            <a:r>
              <a:rPr lang="en-US" dirty="0"/>
              <a:t>should this change practice?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2574E0-190A-FAAA-D425-EDB6A3584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0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306</Words>
  <Application>Microsoft Macintosh PowerPoint</Application>
  <PresentationFormat>Widescreen</PresentationFormat>
  <Paragraphs>57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Open Sans</vt:lpstr>
      <vt:lpstr>Office Theme</vt:lpstr>
      <vt:lpstr>M&amp;M Conference</vt:lpstr>
      <vt:lpstr>Patient Initials, MRN</vt:lpstr>
      <vt:lpstr>Pre Operative Work Up and Photos </vt:lpstr>
      <vt:lpstr>Events</vt:lpstr>
      <vt:lpstr>Events continued </vt:lpstr>
      <vt:lpstr>Events continued </vt:lpstr>
      <vt:lpstr>Summary and Analysis</vt:lpstr>
      <vt:lpstr>Literature</vt:lpstr>
      <vt:lpstr>Key Learning Points and Future Directions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M&amp;M Conference</dc:title>
  <dc:creator>Allenby, Taylor</dc:creator>
  <cp:lastModifiedBy>Johnson, Ariel Clare - (acjohnson1)</cp:lastModifiedBy>
  <cp:revision>10</cp:revision>
  <dcterms:created xsi:type="dcterms:W3CDTF">2024-03-04T17:08:38Z</dcterms:created>
  <dcterms:modified xsi:type="dcterms:W3CDTF">2026-06-01T15:10:06Z</dcterms:modified>
</cp:coreProperties>
</file>