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7" r:id="rId2"/>
    <p:sldId id="256" r:id="rId3"/>
    <p:sldId id="258" r:id="rId4"/>
    <p:sldId id="259" r:id="rId5"/>
    <p:sldId id="260" r:id="rId6"/>
    <p:sldId id="285" r:id="rId7"/>
    <p:sldId id="261" r:id="rId8"/>
    <p:sldId id="286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862"/>
    <p:restoredTop sz="94659"/>
  </p:normalViewPr>
  <p:slideViewPr>
    <p:cSldViewPr snapToGrid="0">
      <p:cViewPr varScale="1">
        <p:scale>
          <a:sx n="105" d="100"/>
          <a:sy n="105" d="100"/>
        </p:scale>
        <p:origin x="136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F741E9-B6AB-554F-900E-499BB77FBFD3}" type="datetimeFigureOut">
              <a:rPr lang="en-US" smtClean="0"/>
              <a:t>3/4/24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F835B6-1436-104B-B655-0AD470A757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651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925167f3cd_0_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925167f3cd_0_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644297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DDA16F-9ABE-22C9-40EE-5A4FDA7E11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B455C5-5E3D-3F8E-9408-EF3CA1B42A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8DE049-F1C3-EE29-347D-5312AD7F5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32A02-3388-2C4E-A273-E5E7C3AED9B3}" type="datetimeFigureOut">
              <a:rPr lang="en-US" smtClean="0"/>
              <a:t>3/4/24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F47E72-812E-8748-0364-D305C4F256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425D28-4B97-32B7-0EC2-5EFD734A19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1D70F-2172-0E43-85D7-A79ADC772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1375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DB417F-B493-CB55-8BF7-152EC9F16D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C3AC1E5-A0B3-9AAC-F4ED-9761988AD9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4E3112-5950-FF56-4D87-CA500AD6AE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32A02-3388-2C4E-A273-E5E7C3AED9B3}" type="datetimeFigureOut">
              <a:rPr lang="en-US" smtClean="0"/>
              <a:t>3/4/24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9A6BB8-ADFC-A994-3984-79BF68150D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BA5D39-2323-D455-20EC-ED4D22E7B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1D70F-2172-0E43-85D7-A79ADC772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47120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4BAB2BF-98B1-095A-8BDD-1B91000E3EE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E08742F-1E56-DA89-2F59-B84094F731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E7E1AC-3854-E180-BF7D-75F2DAC883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32A02-3388-2C4E-A273-E5E7C3AED9B3}" type="datetimeFigureOut">
              <a:rPr lang="en-US" smtClean="0"/>
              <a:t>3/4/24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C54509-931F-0DD0-3547-5CE162385F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D84190-1CC4-EBE2-5E88-ABB0EF294B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1D70F-2172-0E43-85D7-A79ADC772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85436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/>
          <p:nvPr/>
        </p:nvSpPr>
        <p:spPr>
          <a:xfrm>
            <a:off x="0" y="6727600"/>
            <a:ext cx="12192000" cy="130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415600" y="421233"/>
            <a:ext cx="11360800" cy="110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415600" y="1633633"/>
            <a:ext cx="11360800" cy="447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5243980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675DEF-32E0-9237-F168-B1A0A25C8E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628347-AF6E-B839-3A6B-B734D3A9AB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FF3025-4533-2221-95A6-4EAC23BBF4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32A02-3388-2C4E-A273-E5E7C3AED9B3}" type="datetimeFigureOut">
              <a:rPr lang="en-US" smtClean="0"/>
              <a:t>3/4/24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BDF256-1D5C-4AF1-4D2B-A8892B3D3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A60DF6-4EEC-4B19-F68E-68DB8E7DCA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1D70F-2172-0E43-85D7-A79ADC772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09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E053FE-160C-F893-572E-2A2BF4D4EE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FE7E91-A42D-DA11-6D2A-851EE8AA4C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DA0553-F30C-1262-A07C-115E6D70B8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32A02-3388-2C4E-A273-E5E7C3AED9B3}" type="datetimeFigureOut">
              <a:rPr lang="en-US" smtClean="0"/>
              <a:t>3/4/24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9499BD-2F8F-2296-0FF7-9DA895AB0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7C1125-2965-7144-D2E8-6F19C46EB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1D70F-2172-0E43-85D7-A79ADC772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6557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21219E-62D8-67C9-8CD0-F3FC96EB45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1DB75D-8EF8-A7BC-A5BD-6D52288953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3CFFF97-18F0-29C7-0F39-B05595BFF7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2DDD64-D080-FC83-783A-8AB271D8AC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32A02-3388-2C4E-A273-E5E7C3AED9B3}" type="datetimeFigureOut">
              <a:rPr lang="en-US" smtClean="0"/>
              <a:t>3/4/24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FCEAA5-7316-0B46-75B7-D6B68BB936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C6985D-95F9-DA9A-50CB-F19195A42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1D70F-2172-0E43-85D7-A79ADC772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0307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85EF26-7DBD-9CCB-457B-8236E4A99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7BF3A2-6CA0-4D3D-3281-860037A72E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2CF5DD-C8F5-918D-220E-4B729F721B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8409494-ABDF-73B8-7DC2-8F93BBA297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2776E71-8453-3C3B-1E32-73EB7D3EBEE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55CBD1C-C159-1EBA-7640-E6A50FD6DB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32A02-3388-2C4E-A273-E5E7C3AED9B3}" type="datetimeFigureOut">
              <a:rPr lang="en-US" smtClean="0"/>
              <a:t>3/4/24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51D146E-5C00-7121-40BF-62B2E5873B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7111D1A-BADD-A8A1-FC77-0C32EFFD27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1D70F-2172-0E43-85D7-A79ADC772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0939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FB8F65-C5B2-DD33-AE20-62A350613F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D0C1388-CD7F-02B7-9084-6916EE7EC5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32A02-3388-2C4E-A273-E5E7C3AED9B3}" type="datetimeFigureOut">
              <a:rPr lang="en-US" smtClean="0"/>
              <a:t>3/4/24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BE77917-A8C3-937D-D442-3B6241FC08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D37535E-1B41-692C-ABE3-A89D92BF95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1D70F-2172-0E43-85D7-A79ADC772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77104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44BEE2B-303F-3CA2-551A-CB7DD2B3C5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32A02-3388-2C4E-A273-E5E7C3AED9B3}" type="datetimeFigureOut">
              <a:rPr lang="en-US" smtClean="0"/>
              <a:t>3/4/24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2EDDC73-6644-E45F-9E32-F3EE8E851B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CF33A1-A3C5-0A60-C1E4-3DAF76FE32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1D70F-2172-0E43-85D7-A79ADC772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7145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040BD6-299B-3FD0-7FB6-27F0758697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B1E68F-9AA7-8F04-CE72-A1943FF588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21DB013-E989-6FA2-987B-9B1D140F56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DFC1D7-72ED-6F5A-F771-3BC180F031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32A02-3388-2C4E-A273-E5E7C3AED9B3}" type="datetimeFigureOut">
              <a:rPr lang="en-US" smtClean="0"/>
              <a:t>3/4/24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221C95-B53F-D736-7737-A285282086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CB744A-2CEC-DD43-B44D-2203B69F44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1D70F-2172-0E43-85D7-A79ADC772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2193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743F1E-B851-A794-9F8D-EACE6D7B04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3630E2C-7383-D122-E4D2-A0E6DAC642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341F622-AE1E-8E61-DF67-57C8D52933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A15B4E-2904-3372-86AB-D2B8C2B0C6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32A02-3388-2C4E-A273-E5E7C3AED9B3}" type="datetimeFigureOut">
              <a:rPr lang="en-US" smtClean="0"/>
              <a:t>3/4/24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40E6D4-A672-E262-3A83-A53E010DD8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B658BF-AF47-516A-3B2F-D5E38F766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1D70F-2172-0E43-85D7-A79ADC772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2543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6C76ED5-F406-1A6F-BB6C-1FA8A1EEEA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303D47-05D1-749E-BD50-E90B447908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50C269-547C-36B9-147F-147C9DDE2C8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132A02-3388-2C4E-A273-E5E7C3AED9B3}" type="datetimeFigureOut">
              <a:rPr lang="en-US" smtClean="0"/>
              <a:t>3/4/24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839410-0BC5-6742-5DFF-AC08F82A51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BAE4C4-D91C-3601-F29A-309786A589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4C1D70F-2172-0E43-85D7-A79ADC772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01087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A16660-751E-2AAB-30C5-6C86EDE35D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Comprehensive Site Review </a:t>
            </a:r>
            <a:r>
              <a:rPr lang="en-US" b="1" i="1" dirty="0">
                <a:solidFill>
                  <a:srgbClr val="FF0000"/>
                </a:solidFill>
              </a:rPr>
              <a:t>(to be done by service chief)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1FD293-4F1D-FA4A-8719-85CDB7802A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Service: University, Hand, VA, CHCO, Denver Health </a:t>
            </a:r>
          </a:p>
          <a:p>
            <a:r>
              <a:rPr lang="en-US" dirty="0"/>
              <a:t>Total complications:</a:t>
            </a:r>
          </a:p>
          <a:p>
            <a:pPr lvl="1"/>
            <a:r>
              <a:rPr lang="en-US" dirty="0"/>
              <a:t>Total readmissions: </a:t>
            </a:r>
          </a:p>
          <a:p>
            <a:pPr lvl="2"/>
            <a:r>
              <a:rPr lang="en-US" dirty="0"/>
              <a:t>Infection:</a:t>
            </a:r>
          </a:p>
          <a:p>
            <a:pPr lvl="2"/>
            <a:r>
              <a:rPr lang="en-US" dirty="0"/>
              <a:t>Hematoma: </a:t>
            </a:r>
          </a:p>
          <a:p>
            <a:pPr lvl="2"/>
            <a:r>
              <a:rPr lang="en-US" dirty="0"/>
              <a:t>Wound healing complications:</a:t>
            </a:r>
          </a:p>
          <a:p>
            <a:pPr lvl="2"/>
            <a:r>
              <a:rPr lang="en-US" dirty="0"/>
              <a:t>***</a:t>
            </a:r>
          </a:p>
          <a:p>
            <a:pPr lvl="1"/>
            <a:r>
              <a:rPr lang="en-US" dirty="0"/>
              <a:t>Total reoperations:</a:t>
            </a:r>
          </a:p>
          <a:p>
            <a:pPr lvl="2"/>
            <a:r>
              <a:rPr lang="en-US" dirty="0"/>
              <a:t>Infection:</a:t>
            </a:r>
          </a:p>
          <a:p>
            <a:pPr lvl="2"/>
            <a:r>
              <a:rPr lang="en-US" dirty="0"/>
              <a:t>Hematoma: </a:t>
            </a:r>
          </a:p>
          <a:p>
            <a:pPr lvl="2"/>
            <a:r>
              <a:rPr lang="en-US" dirty="0"/>
              <a:t>Flap failure:</a:t>
            </a:r>
          </a:p>
          <a:p>
            <a:pPr lvl="2"/>
            <a:r>
              <a:rPr lang="en-US" dirty="0"/>
              <a:t>***</a:t>
            </a:r>
          </a:p>
          <a:p>
            <a:pPr lvl="1"/>
            <a:r>
              <a:rPr lang="en-US" dirty="0"/>
              <a:t>Total mortalities: 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FCD1B78-5B2F-DB10-1C78-F6C5527CA1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6064" y="6401913"/>
            <a:ext cx="2462784" cy="416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5073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844102-701C-9B3F-4552-D45616439E0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/>
              <a:t>M&amp;M Conference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C33940A-92EC-35A9-C4E2-96DCFEDB7C9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Presenter:</a:t>
            </a:r>
          </a:p>
          <a:p>
            <a:r>
              <a:rPr lang="en-US" dirty="0"/>
              <a:t>Date:</a:t>
            </a:r>
          </a:p>
          <a:p>
            <a:r>
              <a:rPr lang="en-US" dirty="0"/>
              <a:t>Service: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6ADA7D9-C34B-1680-A99A-F00B390664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6064" y="6401913"/>
            <a:ext cx="2462784" cy="416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7169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E2B31E-0916-DB48-6C50-993711E9EA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Patient Initials, MRN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D739E3-79AE-5375-E30C-A6B934387D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Age</a:t>
            </a:r>
          </a:p>
          <a:p>
            <a:r>
              <a:rPr lang="en-US" dirty="0"/>
              <a:t>Surgery:</a:t>
            </a:r>
          </a:p>
          <a:p>
            <a:r>
              <a:rPr lang="en-US" dirty="0"/>
              <a:t>Attending: </a:t>
            </a:r>
          </a:p>
          <a:p>
            <a:r>
              <a:rPr lang="en-US" dirty="0"/>
              <a:t>Date of Surgery:</a:t>
            </a:r>
          </a:p>
          <a:p>
            <a:r>
              <a:rPr lang="en-US" dirty="0"/>
              <a:t>Diagnosis/Indication for Surgery:</a:t>
            </a:r>
          </a:p>
          <a:p>
            <a:r>
              <a:rPr lang="en-US" dirty="0"/>
              <a:t>Comorbidities: </a:t>
            </a:r>
          </a:p>
          <a:p>
            <a:r>
              <a:rPr lang="en-US" dirty="0"/>
              <a:t>Relevant Past Surgical </a:t>
            </a:r>
            <a:r>
              <a:rPr lang="en-US" dirty="0" err="1"/>
              <a:t>Hx</a:t>
            </a:r>
            <a:r>
              <a:rPr lang="en-US" dirty="0"/>
              <a:t>: 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b="1" dirty="0"/>
              <a:t>Complication: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45835C2-6B19-E8FC-B898-EDB15CD45D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6064" y="6401913"/>
            <a:ext cx="2462784" cy="416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28574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5484D8-11C4-B933-584D-CE111B606B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Events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9A7CA1-0B6E-247D-D005-83AC928B2C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Try to limit to ONE slide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2AB976B-A16F-5599-BE54-26E6938787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6064" y="6401913"/>
            <a:ext cx="2462784" cy="416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609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957D0F-8822-5D00-A870-FCFB70D68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Photos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C75367B-BF93-9318-3CE0-85E51A81DB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6064" y="6401913"/>
            <a:ext cx="2462784" cy="416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04666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8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b="1" dirty="0">
                <a:latin typeface="Aptos" panose="020B0004020202020204" pitchFamily="34" charset="0"/>
              </a:rPr>
              <a:t>Summary and Analysis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8FE823-215D-0DF9-C720-938478241949}"/>
              </a:ext>
            </a:extLst>
          </p:cNvPr>
          <p:cNvSpPr txBox="1">
            <a:spLocks/>
          </p:cNvSpPr>
          <p:nvPr/>
        </p:nvSpPr>
        <p:spPr>
          <a:xfrm>
            <a:off x="6509250" y="1529633"/>
            <a:ext cx="4920700" cy="4472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"/>
              <a:buChar char="●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Open Sans"/>
              <a:buChar char="■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152396" indent="0" algn="ctr">
              <a:buNone/>
            </a:pPr>
            <a:r>
              <a:rPr lang="en-US" sz="1867" b="1" u="sng" dirty="0">
                <a:solidFill>
                  <a:schemeClr val="tx1"/>
                </a:solidFill>
                <a:latin typeface="Aptos" panose="020B0004020202020204" pitchFamily="34" charset="0"/>
              </a:rPr>
              <a:t>Codman Classification</a:t>
            </a:r>
          </a:p>
          <a:p>
            <a:r>
              <a:rPr lang="en-US" sz="1867" dirty="0">
                <a:solidFill>
                  <a:schemeClr val="tx1"/>
                </a:solidFill>
                <a:latin typeface="Aptos" panose="020B0004020202020204" pitchFamily="34" charset="0"/>
              </a:rPr>
              <a:t>Error due to lack of technical knowledge or skill</a:t>
            </a:r>
          </a:p>
          <a:p>
            <a:r>
              <a:rPr lang="en-US" sz="1867" dirty="0">
                <a:solidFill>
                  <a:schemeClr val="tx1"/>
                </a:solidFill>
                <a:latin typeface="Aptos" panose="020B0004020202020204" pitchFamily="34" charset="0"/>
              </a:rPr>
              <a:t>Error due to lack of surgical judgment</a:t>
            </a:r>
          </a:p>
          <a:p>
            <a:r>
              <a:rPr lang="en-US" sz="1867" dirty="0">
                <a:solidFill>
                  <a:schemeClr val="tx1"/>
                </a:solidFill>
                <a:latin typeface="Aptos" panose="020B0004020202020204" pitchFamily="34" charset="0"/>
              </a:rPr>
              <a:t>Error due to lack of care or equipment</a:t>
            </a:r>
          </a:p>
          <a:p>
            <a:r>
              <a:rPr lang="en-US" sz="1867" dirty="0">
                <a:solidFill>
                  <a:schemeClr val="tx1"/>
                </a:solidFill>
                <a:latin typeface="Aptos" panose="020B0004020202020204" pitchFamily="34" charset="0"/>
              </a:rPr>
              <a:t>Error due to lack of diagnostic skill</a:t>
            </a:r>
          </a:p>
          <a:p>
            <a:r>
              <a:rPr lang="en-US" sz="1867" dirty="0">
                <a:solidFill>
                  <a:schemeClr val="tx1"/>
                </a:solidFill>
                <a:latin typeface="Aptos" panose="020B0004020202020204" pitchFamily="34" charset="0"/>
              </a:rPr>
              <a:t>The patient’s enfeebled condition</a:t>
            </a:r>
          </a:p>
          <a:p>
            <a:r>
              <a:rPr lang="en-US" sz="1867" dirty="0">
                <a:solidFill>
                  <a:schemeClr val="tx1"/>
                </a:solidFill>
                <a:latin typeface="Aptos" panose="020B0004020202020204" pitchFamily="34" charset="0"/>
              </a:rPr>
              <a:t>The patient’s unconquerable disease</a:t>
            </a:r>
          </a:p>
          <a:p>
            <a:r>
              <a:rPr lang="en-US" sz="1867" dirty="0">
                <a:solidFill>
                  <a:schemeClr val="tx1"/>
                </a:solidFill>
                <a:latin typeface="Aptos" panose="020B0004020202020204" pitchFamily="34" charset="0"/>
              </a:rPr>
              <a:t>The patient’s refusal of treatment</a:t>
            </a:r>
          </a:p>
          <a:p>
            <a:r>
              <a:rPr lang="en-US" sz="1867" dirty="0">
                <a:solidFill>
                  <a:schemeClr val="tx1"/>
                </a:solidFill>
                <a:latin typeface="Aptos" panose="020B0004020202020204" pitchFamily="34" charset="0"/>
              </a:rPr>
              <a:t>The calamities of surgery or those accidents and complications over which we have no control</a:t>
            </a:r>
          </a:p>
          <a:p>
            <a:endParaRPr lang="en-US" sz="2400" dirty="0">
              <a:solidFill>
                <a:schemeClr val="tx1"/>
              </a:solidFill>
              <a:latin typeface="Aptos" panose="020B0004020202020204" pitchFamily="34" charset="0"/>
            </a:endParaRP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B37EB65D-70C2-510F-EC9D-A5F96C597866}"/>
              </a:ext>
            </a:extLst>
          </p:cNvPr>
          <p:cNvSpPr txBox="1">
            <a:spLocks/>
          </p:cNvSpPr>
          <p:nvPr/>
        </p:nvSpPr>
        <p:spPr>
          <a:xfrm>
            <a:off x="415600" y="1614977"/>
            <a:ext cx="5530900" cy="44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"/>
              <a:buChar char="●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Open Sans"/>
              <a:buChar char="■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152396" indent="0">
              <a:buNone/>
            </a:pPr>
            <a:r>
              <a:rPr lang="en-US" b="1" dirty="0">
                <a:latin typeface="Aptos" panose="020B0004020202020204" pitchFamily="34" charset="0"/>
              </a:rPr>
              <a:t>Summary:</a:t>
            </a:r>
            <a:r>
              <a:rPr lang="en-US" dirty="0">
                <a:latin typeface="Aptos" panose="020B0004020202020204" pitchFamily="34" charset="0"/>
              </a:rPr>
              <a:t> ***- year old male/female with [relevant] PMH who underwent *** surgery which was complicated by ***. </a:t>
            </a:r>
          </a:p>
          <a:p>
            <a:pPr marL="152396" indent="0">
              <a:buNone/>
            </a:pPr>
            <a:endParaRPr lang="en-US" u="sng" dirty="0">
              <a:latin typeface="Aptos" panose="020B0004020202020204" pitchFamily="34" charset="0"/>
            </a:endParaRPr>
          </a:p>
          <a:p>
            <a:pPr marL="152396" indent="0">
              <a:buNone/>
            </a:pPr>
            <a:r>
              <a:rPr lang="en-US" u="sng" dirty="0">
                <a:latin typeface="Aptos" panose="020B0004020202020204" pitchFamily="34" charset="0"/>
              </a:rPr>
              <a:t>Human Factors</a:t>
            </a:r>
          </a:p>
          <a:p>
            <a:pPr marL="152396" indent="0">
              <a:buNone/>
            </a:pPr>
            <a:endParaRPr lang="en-US" dirty="0">
              <a:latin typeface="Aptos" panose="020B0004020202020204" pitchFamily="34" charset="0"/>
            </a:endParaRPr>
          </a:p>
          <a:p>
            <a:pPr marL="152396" indent="0">
              <a:buNone/>
            </a:pPr>
            <a:r>
              <a:rPr lang="en-US" u="sng" dirty="0">
                <a:latin typeface="Aptos" panose="020B0004020202020204" pitchFamily="34" charset="0"/>
              </a:rPr>
              <a:t>Patient Factors</a:t>
            </a:r>
          </a:p>
          <a:p>
            <a:pPr marL="152396" indent="0">
              <a:buNone/>
            </a:pPr>
            <a:endParaRPr lang="en-US" dirty="0">
              <a:latin typeface="Aptos" panose="020B0004020202020204" pitchFamily="34" charset="0"/>
            </a:endParaRPr>
          </a:p>
          <a:p>
            <a:pPr marL="152396" indent="0">
              <a:buNone/>
            </a:pPr>
            <a:r>
              <a:rPr lang="en-US" u="sng" dirty="0">
                <a:latin typeface="Aptos" panose="020B0004020202020204" pitchFamily="34" charset="0"/>
              </a:rPr>
              <a:t>System Factors</a:t>
            </a:r>
          </a:p>
          <a:p>
            <a:pPr marL="152396" indent="0">
              <a:buNone/>
            </a:pPr>
            <a:endParaRPr lang="en-US" dirty="0">
              <a:latin typeface="Aptos" panose="020B00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81196C1-6ACE-772E-D580-2917FD06DC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56064" y="6401913"/>
            <a:ext cx="2462784" cy="416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8794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754050-B381-B25A-E97F-036A743BC5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Literature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A1E7B7-6131-88FF-3C77-543DC28972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Try to limit to ONE slide</a:t>
            </a:r>
          </a:p>
          <a:p>
            <a:r>
              <a:rPr lang="en-US" dirty="0"/>
              <a:t>Only include if relevant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23C1ADE-FD59-C3A7-D28B-6FFACF59FF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6064" y="6401913"/>
            <a:ext cx="2462784" cy="416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8481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BE1591-D58E-708D-7644-A79A81B477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Key Learning Points and Future Directions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E987E0-6BAF-0DED-5DE7-85F35769E0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Key learning points</a:t>
            </a:r>
          </a:p>
          <a:p>
            <a:r>
              <a:rPr lang="en-US" b="1"/>
              <a:t>Future directions</a:t>
            </a:r>
            <a:r>
              <a:rPr lang="en-US"/>
              <a:t> </a:t>
            </a:r>
          </a:p>
          <a:p>
            <a:pPr lvl="1"/>
            <a:r>
              <a:rPr lang="en-US"/>
              <a:t>How </a:t>
            </a:r>
            <a:r>
              <a:rPr lang="en-US" dirty="0"/>
              <a:t>should this change practice?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A2574E0-190A-FAAA-D425-EDB6A35849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6064" y="6401913"/>
            <a:ext cx="2462784" cy="416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32005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</TotalTime>
  <Words>218</Words>
  <Application>Microsoft Macintosh PowerPoint</Application>
  <PresentationFormat>Widescreen</PresentationFormat>
  <Paragraphs>55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Aptos</vt:lpstr>
      <vt:lpstr>Aptos Display</vt:lpstr>
      <vt:lpstr>Arial</vt:lpstr>
      <vt:lpstr>Office Theme</vt:lpstr>
      <vt:lpstr>Comprehensive Site Review (to be done by service chief)</vt:lpstr>
      <vt:lpstr>M&amp;M Conference</vt:lpstr>
      <vt:lpstr>Patient Initials, MRN</vt:lpstr>
      <vt:lpstr>Events</vt:lpstr>
      <vt:lpstr>Photos</vt:lpstr>
      <vt:lpstr>Summary and Analysis</vt:lpstr>
      <vt:lpstr>Literature</vt:lpstr>
      <vt:lpstr>Key Learning Points and Future Directions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M&amp;M Conference</dc:title>
  <dc:creator>Allenby, Taylor</dc:creator>
  <cp:lastModifiedBy>Allenby, Taylor</cp:lastModifiedBy>
  <cp:revision>9</cp:revision>
  <dcterms:created xsi:type="dcterms:W3CDTF">2024-03-04T17:08:38Z</dcterms:created>
  <dcterms:modified xsi:type="dcterms:W3CDTF">2024-03-04T20:02:47Z</dcterms:modified>
</cp:coreProperties>
</file>