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0"/>
  </p:notesMasterIdLst>
  <p:handoutMasterIdLst>
    <p:handoutMasterId r:id="rId181"/>
  </p:handoutMasterIdLst>
  <p:sldIdLst>
    <p:sldId id="256" r:id="rId5"/>
    <p:sldId id="321" r:id="rId6"/>
    <p:sldId id="346" r:id="rId7"/>
    <p:sldId id="347" r:id="rId8"/>
    <p:sldId id="348" r:id="rId9"/>
    <p:sldId id="349" r:id="rId10"/>
    <p:sldId id="350" r:id="rId11"/>
    <p:sldId id="351" r:id="rId12"/>
    <p:sldId id="352" r:id="rId13"/>
    <p:sldId id="353" r:id="rId14"/>
    <p:sldId id="354" r:id="rId15"/>
    <p:sldId id="355" r:id="rId16"/>
    <p:sldId id="356" r:id="rId17"/>
    <p:sldId id="358" r:id="rId18"/>
    <p:sldId id="359" r:id="rId19"/>
    <p:sldId id="361" r:id="rId20"/>
    <p:sldId id="362" r:id="rId21"/>
    <p:sldId id="363" r:id="rId22"/>
    <p:sldId id="364" r:id="rId23"/>
    <p:sldId id="345" r:id="rId24"/>
    <p:sldId id="456" r:id="rId25"/>
    <p:sldId id="457" r:id="rId26"/>
    <p:sldId id="322" r:id="rId27"/>
    <p:sldId id="448" r:id="rId28"/>
    <p:sldId id="408" r:id="rId29"/>
    <p:sldId id="400" r:id="rId30"/>
    <p:sldId id="401" r:id="rId31"/>
    <p:sldId id="403" r:id="rId32"/>
    <p:sldId id="402" r:id="rId33"/>
    <p:sldId id="404" r:id="rId34"/>
    <p:sldId id="405" r:id="rId35"/>
    <p:sldId id="323" r:id="rId36"/>
    <p:sldId id="452" r:id="rId37"/>
    <p:sldId id="453" r:id="rId38"/>
    <p:sldId id="406" r:id="rId39"/>
    <p:sldId id="407" r:id="rId40"/>
    <p:sldId id="409" r:id="rId41"/>
    <p:sldId id="410" r:id="rId42"/>
    <p:sldId id="515" r:id="rId43"/>
    <p:sldId id="516" r:id="rId44"/>
    <p:sldId id="517" r:id="rId45"/>
    <p:sldId id="518" r:id="rId46"/>
    <p:sldId id="383" r:id="rId47"/>
    <p:sldId id="432" r:id="rId48"/>
    <p:sldId id="387" r:id="rId49"/>
    <p:sldId id="384" r:id="rId50"/>
    <p:sldId id="385" r:id="rId51"/>
    <p:sldId id="386" r:id="rId52"/>
    <p:sldId id="324" r:id="rId53"/>
    <p:sldId id="473" r:id="rId54"/>
    <p:sldId id="474" r:id="rId55"/>
    <p:sldId id="475" r:id="rId56"/>
    <p:sldId id="476" r:id="rId57"/>
    <p:sldId id="477" r:id="rId58"/>
    <p:sldId id="478" r:id="rId59"/>
    <p:sldId id="479" r:id="rId60"/>
    <p:sldId id="480" r:id="rId61"/>
    <p:sldId id="481" r:id="rId62"/>
    <p:sldId id="482" r:id="rId63"/>
    <p:sldId id="483" r:id="rId64"/>
    <p:sldId id="484" r:id="rId65"/>
    <p:sldId id="485" r:id="rId66"/>
    <p:sldId id="486" r:id="rId67"/>
    <p:sldId id="487" r:id="rId68"/>
    <p:sldId id="488" r:id="rId69"/>
    <p:sldId id="489" r:id="rId70"/>
    <p:sldId id="490" r:id="rId71"/>
    <p:sldId id="491" r:id="rId72"/>
    <p:sldId id="492" r:id="rId73"/>
    <p:sldId id="493" r:id="rId74"/>
    <p:sldId id="494" r:id="rId75"/>
    <p:sldId id="495" r:id="rId76"/>
    <p:sldId id="496" r:id="rId77"/>
    <p:sldId id="497" r:id="rId78"/>
    <p:sldId id="498" r:id="rId79"/>
    <p:sldId id="499" r:id="rId80"/>
    <p:sldId id="500" r:id="rId81"/>
    <p:sldId id="501" r:id="rId82"/>
    <p:sldId id="502" r:id="rId83"/>
    <p:sldId id="503" r:id="rId84"/>
    <p:sldId id="342" r:id="rId85"/>
    <p:sldId id="504" r:id="rId86"/>
    <p:sldId id="365" r:id="rId87"/>
    <p:sldId id="366" r:id="rId88"/>
    <p:sldId id="367" r:id="rId89"/>
    <p:sldId id="505" r:id="rId90"/>
    <p:sldId id="368" r:id="rId91"/>
    <p:sldId id="472" r:id="rId92"/>
    <p:sldId id="378" r:id="rId93"/>
    <p:sldId id="343" r:id="rId94"/>
    <p:sldId id="344" r:id="rId95"/>
    <p:sldId id="411" r:id="rId96"/>
    <p:sldId id="463" r:id="rId97"/>
    <p:sldId id="464" r:id="rId98"/>
    <p:sldId id="341" r:id="rId99"/>
    <p:sldId id="506" r:id="rId100"/>
    <p:sldId id="458" r:id="rId101"/>
    <p:sldId id="459" r:id="rId102"/>
    <p:sldId id="507" r:id="rId103"/>
    <p:sldId id="369" r:id="rId104"/>
    <p:sldId id="413" r:id="rId105"/>
    <p:sldId id="415" r:id="rId106"/>
    <p:sldId id="510" r:id="rId107"/>
    <p:sldId id="433" r:id="rId108"/>
    <p:sldId id="511" r:id="rId109"/>
    <p:sldId id="512" r:id="rId110"/>
    <p:sldId id="513" r:id="rId111"/>
    <p:sldId id="514" r:id="rId112"/>
    <p:sldId id="468" r:id="rId113"/>
    <p:sldId id="393" r:id="rId114"/>
    <p:sldId id="467" r:id="rId115"/>
    <p:sldId id="416" r:id="rId116"/>
    <p:sldId id="417" r:id="rId117"/>
    <p:sldId id="434" r:id="rId118"/>
    <p:sldId id="418" r:id="rId119"/>
    <p:sldId id="520" r:id="rId120"/>
    <p:sldId id="521" r:id="rId121"/>
    <p:sldId id="522" r:id="rId122"/>
    <p:sldId id="419" r:id="rId123"/>
    <p:sldId id="449" r:id="rId124"/>
    <p:sldId id="523" r:id="rId125"/>
    <p:sldId id="420" r:id="rId126"/>
    <p:sldId id="450" r:id="rId127"/>
    <p:sldId id="524" r:id="rId128"/>
    <p:sldId id="525" r:id="rId129"/>
    <p:sldId id="460" r:id="rId130"/>
    <p:sldId id="462" r:id="rId131"/>
    <p:sldId id="421" r:id="rId132"/>
    <p:sldId id="519" r:id="rId133"/>
    <p:sldId id="428" r:id="rId134"/>
    <p:sldId id="466" r:id="rId135"/>
    <p:sldId id="422" r:id="rId136"/>
    <p:sldId id="431" r:id="rId137"/>
    <p:sldId id="430" r:id="rId138"/>
    <p:sldId id="429" r:id="rId139"/>
    <p:sldId id="469" r:id="rId140"/>
    <p:sldId id="470" r:id="rId141"/>
    <p:sldId id="375" r:id="rId142"/>
    <p:sldId id="454" r:id="rId143"/>
    <p:sldId id="455" r:id="rId144"/>
    <p:sldId id="424" r:id="rId145"/>
    <p:sldId id="425" r:id="rId146"/>
    <p:sldId id="426" r:id="rId147"/>
    <p:sldId id="382" r:id="rId148"/>
    <p:sldId id="436" r:id="rId149"/>
    <p:sldId id="435" r:id="rId150"/>
    <p:sldId id="427" r:id="rId151"/>
    <p:sldId id="528" r:id="rId152"/>
    <p:sldId id="529" r:id="rId153"/>
    <p:sldId id="530" r:id="rId154"/>
    <p:sldId id="531" r:id="rId155"/>
    <p:sldId id="526" r:id="rId156"/>
    <p:sldId id="527" r:id="rId157"/>
    <p:sldId id="388" r:id="rId158"/>
    <p:sldId id="437" r:id="rId159"/>
    <p:sldId id="389" r:id="rId160"/>
    <p:sldId id="439" r:id="rId161"/>
    <p:sldId id="390" r:id="rId162"/>
    <p:sldId id="391" r:id="rId163"/>
    <p:sldId id="392" r:id="rId164"/>
    <p:sldId id="441" r:id="rId165"/>
    <p:sldId id="440" r:id="rId166"/>
    <p:sldId id="465" r:id="rId167"/>
    <p:sldId id="471" r:id="rId168"/>
    <p:sldId id="438" r:id="rId169"/>
    <p:sldId id="394" r:id="rId170"/>
    <p:sldId id="444" r:id="rId171"/>
    <p:sldId id="445" r:id="rId172"/>
    <p:sldId id="442" r:id="rId173"/>
    <p:sldId id="395" r:id="rId174"/>
    <p:sldId id="396" r:id="rId175"/>
    <p:sldId id="446" r:id="rId176"/>
    <p:sldId id="397" r:id="rId177"/>
    <p:sldId id="447" r:id="rId178"/>
    <p:sldId id="398" r:id="rId17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Peredo" initials="AP" lastIdx="2" clrIdx="0">
    <p:extLst>
      <p:ext uri="{19B8F6BF-5375-455C-9EA6-DF929625EA0E}">
        <p15:presenceInfo xmlns:p15="http://schemas.microsoft.com/office/powerpoint/2012/main" userId="1a64fa4a30d88fa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879"/>
    <a:srgbClr val="D2C121"/>
    <a:srgbClr val="D3B979"/>
    <a:srgbClr val="565A5C"/>
    <a:srgbClr val="A2A4A3"/>
    <a:srgbClr val="D2BF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22104-1C8F-4EEE-886C-E4D74DB55D78}" v="119" dt="2019-10-21T16:52:11.7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7538" autoAdjust="0"/>
  </p:normalViewPr>
  <p:slideViewPr>
    <p:cSldViewPr>
      <p:cViewPr varScale="1">
        <p:scale>
          <a:sx n="68" d="100"/>
          <a:sy n="68" d="100"/>
        </p:scale>
        <p:origin x="1275" y="5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slide" Target="slides/slide155.xml"/><Relationship Id="rId175" Type="http://schemas.openxmlformats.org/officeDocument/2006/relationships/slide" Target="slides/slide171.xml"/><Relationship Id="rId170" Type="http://schemas.openxmlformats.org/officeDocument/2006/relationships/slide" Target="slides/slide166.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181" Type="http://schemas.openxmlformats.org/officeDocument/2006/relationships/handoutMaster" Target="handoutMasters/handoutMaster1.xml"/><Relationship Id="rId186"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slide" Target="slides/slide172.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82" Type="http://schemas.openxmlformats.org/officeDocument/2006/relationships/commentAuthors" Target="commentAuthors.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F105DE6-C277-924F-8311-3BFB599BEC9D}" type="datetimeFigureOut">
              <a:rPr lang="en-US" smtClean="0"/>
              <a:t>10/22/2019</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23B769B-6749-4F45-A182-F6BB8337C681}" type="slidenum">
              <a:rPr lang="en-US" smtClean="0"/>
              <a:t>‹#›</a:t>
            </a:fld>
            <a:endParaRPr lang="en-US"/>
          </a:p>
        </p:txBody>
      </p:sp>
    </p:spTree>
    <p:extLst>
      <p:ext uri="{BB962C8B-B14F-4D97-AF65-F5344CB8AC3E}">
        <p14:creationId xmlns:p14="http://schemas.microsoft.com/office/powerpoint/2010/main" val="675739182"/>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1E38DB9-EC00-0540-B633-E7304989F439}" type="datetimeFigureOut">
              <a:rPr lang="en-US" smtClean="0"/>
              <a:t>10/22/2019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A871E7D-F8A7-1E4A-93A0-27B802C24C47}" type="slidenum">
              <a:rPr lang="en-US" smtClean="0"/>
              <a:t>‹#›</a:t>
            </a:fld>
            <a:endParaRPr lang="en-US"/>
          </a:p>
        </p:txBody>
      </p:sp>
    </p:spTree>
    <p:extLst>
      <p:ext uri="{BB962C8B-B14F-4D97-AF65-F5344CB8AC3E}">
        <p14:creationId xmlns:p14="http://schemas.microsoft.com/office/powerpoint/2010/main" val="3344280044"/>
      </p:ext>
    </p:extLst>
  </p:cSld>
  <p:clrMap bg1="lt1" tx1="dk1" bg2="lt2" tx2="dk2" accent1="accent1" accent2="accent2" accent3="accent3" accent4="accent4" accent5="accent5" accent6="accent6" hlink="hlink" folHlink="folHlink"/>
  <p:hf sldNum="0"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734536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283005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51207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02670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013988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72241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38042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646860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85575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896208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extrinsic muscle</a:t>
            </a:r>
            <a:r>
              <a:rPr lang="en-US" sz="1200" b="0" i="0" u="none" strike="noStrike" kern="1200" baseline="0" dirty="0">
                <a:solidFill>
                  <a:schemeClr val="tx1"/>
                </a:solidFill>
                <a:latin typeface="+mn-lt"/>
                <a:ea typeface="+mn-ea"/>
                <a:cs typeface="+mn-cs"/>
              </a:rPr>
              <a:t>-tendon units arise from the lateral elbow, radius, ulna, and forearm interosseous membrane. The wrist extensor muscles include the extensor carpi radialis longus (ECRL), the extensor carpi radialis brevis (ECRB), and the extensor carpi </a:t>
            </a:r>
            <a:r>
              <a:rPr lang="en-US" sz="1200" b="0" i="0" u="none" strike="noStrike" kern="1200" baseline="0" dirty="0" err="1">
                <a:solidFill>
                  <a:schemeClr val="tx1"/>
                </a:solidFill>
                <a:latin typeface="+mn-lt"/>
                <a:ea typeface="+mn-ea"/>
                <a:cs typeface="+mn-cs"/>
              </a:rPr>
              <a:t>ulnaris</a:t>
            </a:r>
            <a:r>
              <a:rPr lang="en-US" sz="1200" b="0" i="0" u="none" strike="noStrike" kern="1200" baseline="0" dirty="0">
                <a:solidFill>
                  <a:schemeClr val="tx1"/>
                </a:solidFill>
                <a:latin typeface="+mn-lt"/>
                <a:ea typeface="+mn-ea"/>
                <a:cs typeface="+mn-cs"/>
              </a:rPr>
              <a:t> (ECU). The thumb and finger extensor muscles include the abductor pollicis longus (APL), the extensor pollicis brevis (EPB), the extensor pollicis longus (EPL), the extensor indicis </a:t>
            </a:r>
            <a:r>
              <a:rPr lang="en-US" sz="1200" b="0" i="0" u="none" strike="noStrike" kern="1200" baseline="0" dirty="0" err="1">
                <a:solidFill>
                  <a:schemeClr val="tx1"/>
                </a:solidFill>
                <a:latin typeface="+mn-lt"/>
                <a:ea typeface="+mn-ea"/>
                <a:cs typeface="+mn-cs"/>
              </a:rPr>
              <a:t>proprius</a:t>
            </a:r>
            <a:r>
              <a:rPr lang="en-US" sz="1200" b="0" i="0" u="none" strike="noStrike" kern="1200" baseline="0" dirty="0">
                <a:solidFill>
                  <a:schemeClr val="tx1"/>
                </a:solidFill>
                <a:latin typeface="+mn-lt"/>
                <a:ea typeface="+mn-ea"/>
                <a:cs typeface="+mn-cs"/>
              </a:rPr>
              <a:t> (EIP), the extensor digitorum </a:t>
            </a:r>
            <a:r>
              <a:rPr lang="en-US" sz="1200" b="0" i="0" u="none" strike="noStrike" kern="1200" baseline="0" dirty="0" err="1">
                <a:solidFill>
                  <a:schemeClr val="tx1"/>
                </a:solidFill>
                <a:latin typeface="+mn-lt"/>
                <a:ea typeface="+mn-ea"/>
                <a:cs typeface="+mn-cs"/>
              </a:rPr>
              <a:t>communis</a:t>
            </a:r>
            <a:r>
              <a:rPr lang="en-US" sz="1200" b="0" i="0" u="none" strike="noStrike" kern="1200" baseline="0" dirty="0">
                <a:solidFill>
                  <a:schemeClr val="tx1"/>
                </a:solidFill>
                <a:latin typeface="+mn-lt"/>
                <a:ea typeface="+mn-ea"/>
                <a:cs typeface="+mn-cs"/>
              </a:rPr>
              <a:t> (EDC), and the extensor </a:t>
            </a:r>
            <a:r>
              <a:rPr lang="en-US" sz="1200" b="0" i="0" u="none" strike="noStrike" kern="1200" baseline="0" dirty="0" err="1">
                <a:solidFill>
                  <a:schemeClr val="tx1"/>
                </a:solidFill>
                <a:latin typeface="+mn-lt"/>
                <a:ea typeface="+mn-ea"/>
                <a:cs typeface="+mn-cs"/>
              </a:rPr>
              <a:t>digiti</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minimi</a:t>
            </a:r>
            <a:r>
              <a:rPr lang="en-US" sz="1200" b="0" i="0" u="none" strike="noStrike" kern="1200" baseline="0" dirty="0">
                <a:solidFill>
                  <a:schemeClr val="tx1"/>
                </a:solidFill>
                <a:latin typeface="+mn-lt"/>
                <a:ea typeface="+mn-ea"/>
                <a:cs typeface="+mn-cs"/>
              </a:rPr>
              <a:t> (EDM).</a:t>
            </a:r>
          </a:p>
          <a:p>
            <a:r>
              <a:rPr lang="en-US" sz="1200" b="1" i="0" u="none" strike="noStrike" kern="1200" baseline="0" dirty="0">
                <a:solidFill>
                  <a:schemeClr val="tx1"/>
                </a:solidFill>
                <a:latin typeface="+mn-lt"/>
                <a:ea typeface="+mn-ea"/>
                <a:cs typeface="+mn-cs"/>
              </a:rPr>
              <a:t>Intrinsic Muscles: </a:t>
            </a:r>
            <a:r>
              <a:rPr lang="en-US" sz="1200" b="0" i="0" u="none" strike="noStrike" kern="1200" baseline="0" dirty="0">
                <a:solidFill>
                  <a:schemeClr val="tx1"/>
                </a:solidFill>
                <a:latin typeface="+mn-lt"/>
                <a:ea typeface="+mn-ea"/>
                <a:cs typeface="+mn-cs"/>
              </a:rPr>
              <a:t>The intrinsic muscle-tendon units include seven interossei (three palmar and four dorsal) and four lumbricals. The interossei muscles originate on the finger metacarpals with distal attachments to the extensor apparatuses and the bases of the proximal phalanges: four are dorsal that assist with abduction of the index, middle, and ring fingers, and three are palmar that assist with adduction of the index, ring and small fingers.</a:t>
            </a:r>
          </a:p>
          <a:p>
            <a:r>
              <a:rPr lang="en-US" sz="1200" b="0" i="0" u="none" strike="noStrike" kern="1200" baseline="0" dirty="0">
                <a:solidFill>
                  <a:schemeClr val="tx1"/>
                </a:solidFill>
                <a:latin typeface="+mn-lt"/>
                <a:ea typeface="+mn-ea"/>
                <a:cs typeface="+mn-cs"/>
              </a:rPr>
              <a:t>The lumbrical muscles originate on the FDP tendons and insert into the radial lateral bands distally. The combined intrinsic muscle-tendon units course volar to the axis of rotation of MCP joint and dorsal to the axes of rotation of PIP and DIP joint. This anatomic arrangement leads to MCP joint flexion and IP joint extension with muscle contraction.</a:t>
            </a:r>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7901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05120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wrist and finger extensor tendons pass through six retinacular compartments along the dorsal aspect of the wrist. </a:t>
            </a:r>
          </a:p>
          <a:p>
            <a:r>
              <a:rPr lang="en-US" sz="1200" b="0" i="0" u="none" strike="noStrike" kern="1200" baseline="0" dirty="0">
                <a:solidFill>
                  <a:schemeClr val="tx1"/>
                </a:solidFill>
                <a:latin typeface="+mn-lt"/>
                <a:ea typeface="+mn-ea"/>
                <a:cs typeface="+mn-cs"/>
              </a:rPr>
              <a:t>-The first extensor compartment contains the APL and EPB tendons, which insert onto the bases of the thumb metacarpal and proximal phalanx, respectively. </a:t>
            </a:r>
          </a:p>
          <a:p>
            <a:r>
              <a:rPr lang="en-US" sz="1200" b="0" i="0" u="none" strike="noStrike" kern="1200" baseline="0" dirty="0">
                <a:solidFill>
                  <a:schemeClr val="tx1"/>
                </a:solidFill>
                <a:latin typeface="+mn-lt"/>
                <a:ea typeface="+mn-ea"/>
                <a:cs typeface="+mn-cs"/>
              </a:rPr>
              <a:t>-The ECRL and ECRB tendons course through the second extensor compartment and attach to the bases of the second and third metacarpals, respectively.</a:t>
            </a:r>
          </a:p>
          <a:p>
            <a:r>
              <a:rPr lang="en-US" sz="1200" b="0" i="0" u="none" strike="noStrike" kern="1200" baseline="0" dirty="0">
                <a:solidFill>
                  <a:schemeClr val="tx1"/>
                </a:solidFill>
                <a:latin typeface="+mn-lt"/>
                <a:ea typeface="+mn-ea"/>
                <a:cs typeface="+mn-cs"/>
              </a:rPr>
              <a:t>-The EPL tendon courses through the third extensor compartment and inserts onto the dorsal base of the thumb distal phalanx.</a:t>
            </a:r>
          </a:p>
          <a:p>
            <a:r>
              <a:rPr lang="en-US" sz="1200" b="0" i="0" u="none" strike="noStrike" kern="1200" baseline="0" dirty="0">
                <a:solidFill>
                  <a:schemeClr val="tx1"/>
                </a:solidFill>
                <a:latin typeface="+mn-lt"/>
                <a:ea typeface="+mn-ea"/>
                <a:cs typeface="+mn-cs"/>
              </a:rPr>
              <a:t>-The EIP and EDC tendons pass through the fourth extensor compartment</a:t>
            </a:r>
          </a:p>
          <a:p>
            <a:pPr marL="0" indent="0">
              <a:buFontTx/>
              <a:buNone/>
            </a:pPr>
            <a:r>
              <a:rPr lang="en-US" sz="1200" b="0" i="0" u="none" strike="noStrike" kern="1200" baseline="0" dirty="0">
                <a:solidFill>
                  <a:schemeClr val="tx1"/>
                </a:solidFill>
                <a:latin typeface="+mn-lt"/>
                <a:ea typeface="+mn-ea"/>
                <a:cs typeface="+mn-cs"/>
              </a:rPr>
              <a:t>- the EDM tendon passes through the fifth extensor compartment, </a:t>
            </a:r>
          </a:p>
          <a:p>
            <a:pPr marL="0" indent="0">
              <a:buFontTx/>
              <a:buNone/>
            </a:pPr>
            <a:r>
              <a:rPr lang="en-US" sz="1200" b="0" i="0" u="none" strike="noStrike" kern="1200" baseline="0" dirty="0">
                <a:solidFill>
                  <a:schemeClr val="tx1"/>
                </a:solidFill>
                <a:latin typeface="+mn-lt"/>
                <a:ea typeface="+mn-ea"/>
                <a:cs typeface="+mn-cs"/>
              </a:rPr>
              <a:t>- and the ECU tendon passes through the sixth extensor compartment.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EIP, EDC, and EDM tendons join the finger extensor apparatuses, whereas the ECU tendon inserts onto the base of the fifth metacarpal. The relationship of the EIP and the EDC of the index finger usually puts the EIP ulnar and deep to the EDC. In addition, the muscle belly of the EIP extends more distally. </a:t>
            </a:r>
            <a:r>
              <a:rPr lang="en-US" sz="1200" b="0" i="0" u="none" strike="noStrike" kern="1200" baseline="0" dirty="0" err="1">
                <a:solidFill>
                  <a:schemeClr val="tx1"/>
                </a:solidFill>
                <a:latin typeface="+mn-lt"/>
                <a:ea typeface="+mn-ea"/>
                <a:cs typeface="+mn-cs"/>
              </a:rPr>
              <a:t>Juncturae</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tendinum</a:t>
            </a:r>
            <a:r>
              <a:rPr lang="en-US" sz="1200" b="0" i="0" u="none" strike="noStrike" kern="1200" baseline="0" dirty="0">
                <a:solidFill>
                  <a:schemeClr val="tx1"/>
                </a:solidFill>
                <a:latin typeface="+mn-lt"/>
                <a:ea typeface="+mn-ea"/>
                <a:cs typeface="+mn-cs"/>
              </a:rPr>
              <a:t> are filamentous and tendinous bands that interconnect the extensor tendons of the index, long, ring, and small fingers at the dorsum of the hand.</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34331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mn-ea"/>
                <a:cs typeface="+mn-cs"/>
              </a:rPr>
              <a:t>The finger extensor apparatus is comprised of the extrinsic and intrinsic tendons and soft tissue-stabilizing structures. The extrinsic tendon contribution to each finger passes dorsally over the MCP joint before trifurcating into a central slip, which continues and inserts into the dorsal base of the middle phalanx, and two lateral slips (radial and ulnar). The interosseous and lumbrical tendons form a lateral band on each side of the digit. These lateral bands join with the lateral slips of the extrinsic extensor tendon at the level of the PIP joint to form the conjoined lateral bands. The two conjoined lateral bands converge dorsally and insert at the base of the distal phalanx as the terminal extensor tendon.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Structures stabilizing the finger extensor apparatus and coordinating joint movement include the sagittal bands (interconnect the extrinsic extensor tendons to the MCP joint volar plate), the transverse retinacular ligaments (interconnect the lateral bands to the PIP joint volar plate), and the triangular ligament (interconnect the conjoined lateral bands over the middle phalanx). The oblique retinacular ligaments (ORL) are variably present and assist with linking IP joint motion (active DIP joint flexion leads to tightening of the ORL and concurrent PIP flexion, whereas active PIP joint extension leads to tightening of the ORL and concurrent DIP extension). These ligaments arise rom the palmar plate of the PIP joint and flexor tendon sheath and insert onto the dorsal base of the distal phalanx with the terminal extensor tendon.</a:t>
            </a:r>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345601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thumb extensor apparatus is a less complex structure. </a:t>
            </a:r>
          </a:p>
          <a:p>
            <a:r>
              <a:rPr lang="en-US" sz="1200" b="0" i="0" u="none" strike="noStrike" kern="1200" baseline="0" dirty="0">
                <a:solidFill>
                  <a:schemeClr val="tx1"/>
                </a:solidFill>
                <a:latin typeface="+mn-lt"/>
                <a:ea typeface="+mn-ea"/>
                <a:cs typeface="+mn-cs"/>
              </a:rPr>
              <a:t>-The EPL tendon is the primary IP extender, it is necessary for strong thumb retropulsion and IP joint hyperextension. The EPL tendon passes over the MCP joint, stabilized by two sagittal bands, and attaches directly to the dorsal base of the distal phalanx. It is the only tendon to lift the thumb off table-top with palm down. </a:t>
            </a:r>
          </a:p>
          <a:p>
            <a:r>
              <a:rPr lang="en-US" sz="1200" b="0" i="0" u="none" strike="noStrike" kern="1200" baseline="0" dirty="0">
                <a:solidFill>
                  <a:schemeClr val="tx1"/>
                </a:solidFill>
                <a:latin typeface="+mn-lt"/>
                <a:ea typeface="+mn-ea"/>
                <a:cs typeface="+mn-cs"/>
              </a:rPr>
              <a:t>-The EPB primary MCP extender, the tendon courses radial to the EPL tendon and inserts onto the dorsal base of the proximal phalanx to assist with MCP joint extension.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-APL abducts the thumb at metacarpal base</a:t>
            </a:r>
          </a:p>
          <a:p>
            <a:r>
              <a:rPr lang="en-US" sz="1200" b="0" i="0" u="none" strike="noStrike" kern="1200" baseline="0" dirty="0">
                <a:solidFill>
                  <a:schemeClr val="tx1"/>
                </a:solidFill>
                <a:latin typeface="+mn-lt"/>
                <a:ea typeface="+mn-ea"/>
                <a:cs typeface="+mn-cs"/>
              </a:rPr>
              <a:t>-Three intrinsic thumb muscles (abductor pollicis brevis, flexor pollicis brevis, and adductor pollicis) weakly contribute to thumb extension via attachments to the extensor apparatus. </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61126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34422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765620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4168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06243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18256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90148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59444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683943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717573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69631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Closed tendinous and small avulsion fractures are immobilized with an IP joint extension orthosis for a minimum of 6 weeks. </a:t>
            </a:r>
          </a:p>
          <a:p>
            <a:r>
              <a:rPr lang="en-US" dirty="0"/>
              <a:t>Open injuries are repaired and the IP joint is splinted or pinned in extension for a comparable period of time. Loss of tendon substance may necessitate intercalary tendon grafting (</a:t>
            </a:r>
            <a:r>
              <a:rPr lang="en-US" dirty="0" err="1"/>
              <a:t>eg</a:t>
            </a:r>
            <a:r>
              <a:rPr lang="en-US" dirty="0"/>
              <a:t>, palmaris longus tendon).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forearm-based thumb </a:t>
            </a:r>
            <a:r>
              <a:rPr lang="en-US" dirty="0" err="1"/>
              <a:t>spica</a:t>
            </a:r>
            <a:r>
              <a:rPr lang="en-US" dirty="0"/>
              <a:t> orthosis is preferred after surgery in Zone TII: The thumb sagittal bands are not substantial enough to prevent excess tension across the repair in this zone.</a:t>
            </a:r>
          </a:p>
          <a:p>
            <a:endParaRPr lang="en-US" dirty="0"/>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438358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107335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95533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management is predicated upon recognition of the central slip injury. </a:t>
            </a:r>
          </a:p>
          <a:p>
            <a:pPr lvl="1"/>
            <a:r>
              <a:rPr lang="en-US" dirty="0"/>
              <a:t>Weak PIP joint extension and/or a supple PIP joint extensor lag are pathognomonic findings. </a:t>
            </a:r>
          </a:p>
          <a:p>
            <a:pPr lvl="1"/>
            <a:endParaRPr lang="en-US" dirty="0"/>
          </a:p>
          <a:p>
            <a:pPr lvl="1"/>
            <a:r>
              <a:rPr lang="en-US" dirty="0"/>
              <a:t>Closed tendinous or small central slip avulsion injuries may be treated by orthosis. </a:t>
            </a:r>
          </a:p>
          <a:p>
            <a:pPr lvl="1"/>
            <a:endParaRPr lang="en-US" dirty="0"/>
          </a:p>
          <a:p>
            <a:pPr lvl="1"/>
            <a:r>
              <a:rPr lang="en-US" dirty="0"/>
              <a:t>A displaced fracture at the dorsal base of the middle phalanx may require fracture repair or excision of the bone fragment and reattachment of the central slip. </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5897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management is predicated upon recognition of the central slip injury. </a:t>
            </a:r>
          </a:p>
          <a:p>
            <a:pPr lvl="1"/>
            <a:r>
              <a:rPr lang="en-US" dirty="0"/>
              <a:t>Weak PIP joint extension and/or a supple PIP joint extensor lag are pathognomonic findings. </a:t>
            </a:r>
          </a:p>
          <a:p>
            <a:pPr lvl="1"/>
            <a:endParaRPr lang="en-US" dirty="0"/>
          </a:p>
          <a:p>
            <a:pPr lvl="1"/>
            <a:r>
              <a:rPr lang="en-US" dirty="0"/>
              <a:t>Closed tendinous or small central slip avulsion injuries may be treated by orthosis. </a:t>
            </a:r>
          </a:p>
          <a:p>
            <a:pPr lvl="1"/>
            <a:endParaRPr lang="en-US" dirty="0"/>
          </a:p>
          <a:p>
            <a:pPr lvl="1"/>
            <a:r>
              <a:rPr lang="en-US" dirty="0"/>
              <a:t>A displaced fracture at the dorsal base of the middle phalanx may require fracture repair or excision of the bone fragment and reattachment of the central slip. </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181230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management is predicated upon recognition of the central slip injury. </a:t>
            </a:r>
          </a:p>
          <a:p>
            <a:pPr lvl="1"/>
            <a:r>
              <a:rPr lang="en-US" dirty="0"/>
              <a:t>Weak PIP joint extension and/or a supple PIP joint extensor lag are pathognomonic findings. </a:t>
            </a:r>
          </a:p>
          <a:p>
            <a:pPr lvl="1"/>
            <a:endParaRPr lang="en-US" dirty="0"/>
          </a:p>
          <a:p>
            <a:pPr lvl="1"/>
            <a:r>
              <a:rPr lang="en-US" dirty="0"/>
              <a:t>Closed tendinous or small central slip avulsion injuries may be treated by orthosis. </a:t>
            </a:r>
          </a:p>
          <a:p>
            <a:pPr lvl="1"/>
            <a:endParaRPr lang="en-US" dirty="0"/>
          </a:p>
          <a:p>
            <a:pPr lvl="1"/>
            <a:r>
              <a:rPr lang="en-US" dirty="0"/>
              <a:t>A displaced fracture at the dorsal base of the middle phalanx may require fracture repair or excision of the bone fragment and reattachment of the central slip. </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5010837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Open tendinous injuries, and PIP joint dislocations with a residual extensor deficit of ≥30°, are best managed with central slip repair. </a:t>
            </a:r>
          </a:p>
          <a:p>
            <a:pPr lvl="2"/>
            <a:r>
              <a:rPr lang="en-US" dirty="0"/>
              <a:t>Snow Procedure- reflects portion of the central slip distally </a:t>
            </a:r>
          </a:p>
          <a:p>
            <a:pPr lvl="3"/>
            <a:r>
              <a:rPr lang="en-US" dirty="0"/>
              <a:t>Can address loss of tendinous substance</a:t>
            </a:r>
          </a:p>
          <a:p>
            <a:pPr lvl="2"/>
            <a:r>
              <a:rPr lang="en-US" dirty="0" err="1"/>
              <a:t>Aiche</a:t>
            </a:r>
            <a:r>
              <a:rPr lang="en-US" dirty="0"/>
              <a:t> procedure- centralizing dorsal strips of the lateral bands </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158649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boutonniere finger deformity denotes a flexion posture of the PIP joint with concurrent hyperextension of the DIP joint. </a:t>
            </a:r>
          </a:p>
          <a:p>
            <a:pPr lvl="1"/>
            <a:r>
              <a:rPr lang="en-US" dirty="0"/>
              <a:t>This abnormality results from disruption of the central slip attachment to the dorsal base of the middle phalanx, as well as disruption of the triangular ligament across the dorsal aspect of the middle phalanx. </a:t>
            </a:r>
          </a:p>
          <a:p>
            <a:pPr lvl="1"/>
            <a:endParaRPr lang="en-US" dirty="0"/>
          </a:p>
          <a:p>
            <a:r>
              <a:rPr lang="en-US" dirty="0"/>
              <a:t>Initially, the lateral bands remain dorsal to the PIP joint axis of rotation and maintain the PIP joint in extension. </a:t>
            </a:r>
          </a:p>
          <a:p>
            <a:pPr lvl="1"/>
            <a:r>
              <a:rPr lang="en-US" dirty="0"/>
              <a:t>If left untreated, the lateral bands migrate </a:t>
            </a:r>
            <a:r>
              <a:rPr lang="en-US" dirty="0" err="1"/>
              <a:t>volarly</a:t>
            </a:r>
            <a:r>
              <a:rPr lang="en-US" dirty="0"/>
              <a:t>, leading to PIP joint flexion and increased tension on the conjoined lateral bands with development of a DIP joint hyperextension deformity.</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619132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992960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laceration involving &lt;50% of the tendon width is managed by the immobilization of both IP joints in extension for 3–4 weeks, with or without inclusion of the MCP joint. An injury including &gt;50% of the tendon width is typically repaired and the digit is immobilized in a comparable manner.</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545884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closed, nondisplaced EPB tendon avulsion injury is treated by application of a forearm-based, thumb </a:t>
            </a:r>
            <a:r>
              <a:rPr lang="en-US" dirty="0" err="1"/>
              <a:t>spica</a:t>
            </a:r>
            <a:r>
              <a:rPr lang="en-US" dirty="0"/>
              <a:t> orthosis with the thumb MCP joint in full extension for 6 weeks. </a:t>
            </a:r>
          </a:p>
          <a:p>
            <a:r>
              <a:rPr lang="en-US" dirty="0"/>
              <a:t>Open disruption of the EPB tendon may necessitate tendon repair to prevent development of a boutonniere deformity (MCP joint flexion and IP joint hyperextension). </a:t>
            </a:r>
          </a:p>
          <a:p>
            <a:r>
              <a:rPr lang="en-US" dirty="0"/>
              <a:t>Active IP joint motion is permitted in both cases.</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040859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fight bite over the MCP joint often includes damage to the EDC tendon and one or both sagittal bands. A partial or complete EDC tendon laceration can be overlooked as the tendon will retract proximally with finger extension. To avoid missing this injury, the wound should be explored with the MP and IP joints in flexion. Initial management of a fight bite involves copious wound irrigation and debridement of foreign material. Antibiotics are administered, the tetanus vaccination status is assessed, and serological testing for HIV and hepatitis is entertained. Definitive repairs of the tendon and sagittal band(s) injuries may be delayed in the presence of gross contamination.</a:t>
            </a:r>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977949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 partial or complete laceration of the EDC tendon over the MCP joint is repaired. Postoperatively, the wrist is immobilized in extension, the MCP joint is immobilized in neutral to slight flexion, and the finger IP joints are positioned in neutral.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Open sagittal band injuries with damage to greater than two-third of the structure, and sagittal band injuries leading to divergent extensor tendon subluxation in the index and small fingers should be repaired surgically.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Disruption of one or both sagittal bands may occur in the absence of EDC tendon injury. Disruption of the radial sagittal band is more common than disruption of the ulnar sagittal band, with a propensity for involvement of the long finger. </a:t>
            </a:r>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8033652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Closed injuries &gt;3 weeks in duration may require repair of the torn sagittal band and/or release of the contralateral sagittal band. </a:t>
            </a:r>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1773711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115635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Extensor tendon and </a:t>
            </a:r>
            <a:r>
              <a:rPr lang="en-US" dirty="0" err="1"/>
              <a:t>junctura</a:t>
            </a:r>
            <a:r>
              <a:rPr lang="en-US" dirty="0"/>
              <a:t> </a:t>
            </a:r>
            <a:r>
              <a:rPr lang="en-US" dirty="0" err="1"/>
              <a:t>tendinum</a:t>
            </a:r>
            <a:r>
              <a:rPr lang="en-US" dirty="0"/>
              <a:t> injuries proximal to the MCP joint are repaired. A single tendon laceration at this level can be masked by an intact </a:t>
            </a:r>
            <a:r>
              <a:rPr lang="en-US" dirty="0" err="1"/>
              <a:t>junctura</a:t>
            </a:r>
            <a:r>
              <a:rPr lang="en-US" dirty="0"/>
              <a:t>. A tendinous defect may require bridging with </a:t>
            </a:r>
            <a:r>
              <a:rPr lang="en-US" dirty="0" err="1"/>
              <a:t>junctura</a:t>
            </a:r>
            <a:r>
              <a:rPr lang="en-US" dirty="0"/>
              <a:t> </a:t>
            </a:r>
            <a:r>
              <a:rPr lang="en-US" dirty="0" err="1"/>
              <a:t>tendinum</a:t>
            </a:r>
            <a:r>
              <a:rPr lang="en-US" dirty="0"/>
              <a:t> or an autogenous tendon graft. </a:t>
            </a:r>
          </a:p>
          <a:p>
            <a:endParaRPr lang="en-US" dirty="0"/>
          </a:p>
          <a:p>
            <a:r>
              <a:rPr lang="en-US" dirty="0"/>
              <a:t>Postoperatively, the wrist is immobilized in extension, the finger MCP joints of the digit involved as well as the adjacent two digits are immobilized in neutral to slight flexion, and the finger IP joints are positioned in full extension.</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4516971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extensor tendon(s) is repaired and consideration is given toward partial or complete repair of the overlying extensor retinaculum to prevent tendon bowstringing.</a:t>
            </a:r>
          </a:p>
          <a:p>
            <a:r>
              <a:rPr lang="en-US" dirty="0"/>
              <a:t>Postoperatively, the wrist is immobilized in extension and the finger MCP joints are positioned in neutral to slight flexion. If only wrist extensor tendons have been injured, the fingers are not included in the orthosis.</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552533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Injured muscle-tendon units in the proximal forearm are repaired with figure-eight sutures.</a:t>
            </a:r>
          </a:p>
          <a:p>
            <a:pPr lvl="1"/>
            <a:r>
              <a:rPr lang="en-US" dirty="0"/>
              <a:t> A side-to-side tendon transfer is indicated, if there is loss of muscle and/or tendon tissue. </a:t>
            </a:r>
          </a:p>
          <a:p>
            <a:r>
              <a:rPr lang="en-US" dirty="0"/>
              <a:t>Extensor tendon ruptures caused by abrasion due to dorsally placed distal radius fixation plates or rheumatoid arthritis of the radiocarpal or the ulnocarpal joints will often be irreparable. </a:t>
            </a:r>
          </a:p>
          <a:p>
            <a:pPr lvl="1"/>
            <a:r>
              <a:rPr lang="en-US" dirty="0"/>
              <a:t>They would need either an intercalary tendon graft or tendon transfer to motor MCP extension of the finger(s) involved.</a:t>
            </a:r>
          </a:p>
          <a:p>
            <a:r>
              <a:rPr lang="en-US" dirty="0"/>
              <a:t>Postoperatively, the wrist is immobilized in extension and the finger MCP joints are positioned in neutral to slight flexion. If only wrist extensor muscle-tendon units have been injured, the fingers are not included in the orthosis.</a:t>
            </a:r>
          </a:p>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7346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05378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74633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164560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70743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515803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05117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a:p>
        </p:txBody>
      </p:sp>
      <p:sp>
        <p:nvSpPr>
          <p:cNvPr id="8" name="Footer Placeholder 4"/>
          <p:cNvSpPr>
            <a:spLocks noGrp="1"/>
          </p:cNvSpPr>
          <p:nvPr>
            <p:ph type="ftr" sz="quarter" idx="11"/>
          </p:nvPr>
        </p:nvSpPr>
        <p:spPr>
          <a:xfrm>
            <a:off x="3124200" y="5562600"/>
            <a:ext cx="2895600" cy="365125"/>
          </a:xfrm>
        </p:spPr>
        <p:txBody>
          <a:bodyPr/>
          <a:lstStyle>
            <a:lvl1pPr>
              <a:defRPr>
                <a:solidFill>
                  <a:srgbClr val="A2A4A3"/>
                </a:solidFill>
              </a:defRPr>
            </a:lvl1pPr>
          </a:lstStyle>
          <a:p>
            <a:endParaRPr lang="en-US"/>
          </a:p>
        </p:txBody>
      </p:sp>
      <p:sp>
        <p:nvSpPr>
          <p:cNvPr id="9" name="Slide Number Placeholder 5"/>
          <p:cNvSpPr>
            <a:spLocks noGrp="1"/>
          </p:cNvSpPr>
          <p:nvPr>
            <p:ph type="sldNum" sz="quarter" idx="12"/>
          </p:nvPr>
        </p:nvSpPr>
        <p:spPr>
          <a:xfrm>
            <a:off x="6553200" y="5562600"/>
            <a:ext cx="2133600" cy="365125"/>
          </a:xfrm>
        </p:spPr>
        <p:txBody>
          <a:bodyPr/>
          <a:lstStyle>
            <a:lvl1pPr>
              <a:defRPr>
                <a:solidFill>
                  <a:srgbClr val="A2A4A3"/>
                </a:solidFill>
              </a:defRPr>
            </a:lvl1pPr>
          </a:lstStyle>
          <a:p>
            <a:fld id="{9E3EFB43-BEAF-4970-A06C-24B01B76FA9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3809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5562600"/>
            <a:ext cx="2133600" cy="365125"/>
          </a:xfrm>
        </p:spPr>
        <p:txBody>
          <a:bodyPr/>
          <a:lstStyle/>
          <a:p>
            <a:fld id="{A549ADDE-98E8-4149-84E6-9A28F99CE161}" type="datetimeFigureOut">
              <a:rPr lang="en-US" smtClean="0"/>
              <a:pPr/>
              <a:t>10/22/2019</a:t>
            </a:fld>
            <a:endParaRPr lang="en-US"/>
          </a:p>
        </p:txBody>
      </p:sp>
      <p:sp>
        <p:nvSpPr>
          <p:cNvPr id="8" name="Footer Placeholder 4"/>
          <p:cNvSpPr>
            <a:spLocks noGrp="1"/>
          </p:cNvSpPr>
          <p:nvPr>
            <p:ph type="ftr" sz="quarter" idx="11"/>
          </p:nvPr>
        </p:nvSpPr>
        <p:spPr>
          <a:xfrm>
            <a:off x="3124200" y="5562600"/>
            <a:ext cx="2895600" cy="365125"/>
          </a:xfrm>
        </p:spPr>
        <p:txBody>
          <a:bodyPr/>
          <a:lstStyle/>
          <a:p>
            <a:endParaRPr lang="en-US"/>
          </a:p>
        </p:txBody>
      </p:sp>
      <p:sp>
        <p:nvSpPr>
          <p:cNvPr id="9"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059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059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5562600"/>
            <a:ext cx="2133600" cy="365125"/>
          </a:xfrm>
        </p:spPr>
        <p:txBody>
          <a:bodyPr/>
          <a:lstStyle/>
          <a:p>
            <a:fld id="{A549ADDE-98E8-4149-84E6-9A28F99CE161}" type="datetimeFigureOut">
              <a:rPr lang="en-US" smtClean="0"/>
              <a:pPr/>
              <a:t>10/22/2019</a:t>
            </a:fld>
            <a:endParaRPr lang="en-US"/>
          </a:p>
        </p:txBody>
      </p:sp>
      <p:sp>
        <p:nvSpPr>
          <p:cNvPr id="8" name="Footer Placeholder 4"/>
          <p:cNvSpPr>
            <a:spLocks noGrp="1"/>
          </p:cNvSpPr>
          <p:nvPr>
            <p:ph type="ftr" sz="quarter" idx="11"/>
          </p:nvPr>
        </p:nvSpPr>
        <p:spPr>
          <a:xfrm>
            <a:off x="3124200" y="5562600"/>
            <a:ext cx="2895600" cy="365125"/>
          </a:xfrm>
        </p:spPr>
        <p:txBody>
          <a:bodyPr/>
          <a:lstStyle/>
          <a:p>
            <a:endParaRPr lang="en-US"/>
          </a:p>
        </p:txBody>
      </p:sp>
      <p:sp>
        <p:nvSpPr>
          <p:cNvPr id="9"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1"/>
            <a:ext cx="82296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a:p>
        </p:txBody>
      </p:sp>
      <p:sp>
        <p:nvSpPr>
          <p:cNvPr id="5" name="Footer Placeholder 4"/>
          <p:cNvSpPr>
            <a:spLocks noGrp="1"/>
          </p:cNvSpPr>
          <p:nvPr>
            <p:ph type="ftr" sz="quarter" idx="11"/>
          </p:nvPr>
        </p:nvSpPr>
        <p:spPr>
          <a:xfrm>
            <a:off x="3124200" y="5562600"/>
            <a:ext cx="2895600" cy="365125"/>
          </a:xfrm>
        </p:spPr>
        <p:txBody>
          <a:bodyPr/>
          <a:lstStyle>
            <a:lvl1pPr>
              <a:defRPr>
                <a:solidFill>
                  <a:srgbClr val="A2A4A3"/>
                </a:solidFill>
              </a:defRPr>
            </a:lvl1pPr>
          </a:lstStyle>
          <a:p>
            <a:endParaRPr lang="en-US"/>
          </a:p>
        </p:txBody>
      </p:sp>
      <p:sp>
        <p:nvSpPr>
          <p:cNvPr id="6" name="Slide Number Placeholder 5"/>
          <p:cNvSpPr>
            <a:spLocks noGrp="1"/>
          </p:cNvSpPr>
          <p:nvPr>
            <p:ph type="sldNum" sz="quarter" idx="12"/>
          </p:nvPr>
        </p:nvSpPr>
        <p:spPr>
          <a:xfrm>
            <a:off x="6553200" y="5562600"/>
            <a:ext cx="2133600" cy="365125"/>
          </a:xfrm>
        </p:spPr>
        <p:txBody>
          <a:bodyPr/>
          <a:lstStyle>
            <a:lvl1pPr>
              <a:defRPr>
                <a:solidFill>
                  <a:srgbClr val="A2A4A3"/>
                </a:solidFill>
              </a:defRPr>
            </a:lvl1pPr>
          </a:lstStyle>
          <a:p>
            <a:fld id="{9E3EFB43-BEAF-4970-A06C-24B01B76FA9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581400"/>
            <a:ext cx="7772400" cy="1362075"/>
          </a:xfrm>
        </p:spPr>
        <p:txBody>
          <a:bodyPr anchor="t"/>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722313" y="20812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1"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dirty="0"/>
          </a:p>
        </p:txBody>
      </p:sp>
      <p:sp>
        <p:nvSpPr>
          <p:cNvPr id="12" name="Footer Placeholder 4"/>
          <p:cNvSpPr>
            <a:spLocks noGrp="1"/>
          </p:cNvSpPr>
          <p:nvPr>
            <p:ph type="ftr" sz="quarter" idx="11"/>
          </p:nvPr>
        </p:nvSpPr>
        <p:spPr>
          <a:xfrm>
            <a:off x="3124200" y="5562600"/>
            <a:ext cx="2895600" cy="365125"/>
          </a:xfrm>
        </p:spPr>
        <p:txBody>
          <a:bodyPr/>
          <a:lstStyle>
            <a:lvl1pPr>
              <a:defRPr>
                <a:solidFill>
                  <a:srgbClr val="A2A4A3"/>
                </a:solidFill>
              </a:defRPr>
            </a:lvl1pPr>
          </a:lstStyle>
          <a:p>
            <a:endParaRPr lang="en-US"/>
          </a:p>
        </p:txBody>
      </p:sp>
      <p:sp>
        <p:nvSpPr>
          <p:cNvPr id="13" name="Slide Number Placeholder 5"/>
          <p:cNvSpPr>
            <a:spLocks noGrp="1"/>
          </p:cNvSpPr>
          <p:nvPr>
            <p:ph type="sldNum" sz="quarter" idx="12"/>
          </p:nvPr>
        </p:nvSpPr>
        <p:spPr>
          <a:xfrm>
            <a:off x="6553200" y="5562600"/>
            <a:ext cx="2133600" cy="365125"/>
          </a:xfrm>
        </p:spPr>
        <p:txBody>
          <a:bodyPr/>
          <a:lstStyle>
            <a:lvl1pPr>
              <a:defRPr>
                <a:solidFill>
                  <a:srgbClr val="A2A4A3"/>
                </a:solidFill>
              </a:defRPr>
            </a:lvl1pPr>
          </a:lstStyle>
          <a:p>
            <a:fld id="{9E3EFB43-BEAF-4970-A06C-24B01B76FA9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dirty="0"/>
          </a:p>
        </p:txBody>
      </p:sp>
      <p:sp>
        <p:nvSpPr>
          <p:cNvPr id="9" name="Footer Placeholder 4"/>
          <p:cNvSpPr>
            <a:spLocks noGrp="1"/>
          </p:cNvSpPr>
          <p:nvPr>
            <p:ph type="ftr" sz="quarter" idx="11"/>
          </p:nvPr>
        </p:nvSpPr>
        <p:spPr>
          <a:xfrm>
            <a:off x="3124200" y="5562600"/>
            <a:ext cx="2895600" cy="365125"/>
          </a:xfrm>
        </p:spPr>
        <p:txBody>
          <a:bodyPr/>
          <a:lstStyle>
            <a:lvl1pPr>
              <a:defRPr>
                <a:solidFill>
                  <a:srgbClr val="A2A4A3"/>
                </a:solidFill>
              </a:defRPr>
            </a:lvl1pPr>
          </a:lstStyle>
          <a:p>
            <a:endParaRPr lang="en-US"/>
          </a:p>
        </p:txBody>
      </p:sp>
      <p:sp>
        <p:nvSpPr>
          <p:cNvPr id="10" name="Slide Number Placeholder 5"/>
          <p:cNvSpPr>
            <a:spLocks noGrp="1"/>
          </p:cNvSpPr>
          <p:nvPr>
            <p:ph type="sldNum" sz="quarter" idx="12"/>
          </p:nvPr>
        </p:nvSpPr>
        <p:spPr>
          <a:xfrm>
            <a:off x="6553200" y="5562600"/>
            <a:ext cx="2133600" cy="365125"/>
          </a:xfrm>
        </p:spPr>
        <p:txBody>
          <a:bodyPr/>
          <a:lstStyle>
            <a:lvl1pPr>
              <a:defRPr>
                <a:solidFill>
                  <a:srgbClr val="A2A4A3"/>
                </a:solidFill>
              </a:defRPr>
            </a:lvl1pPr>
          </a:lstStyle>
          <a:p>
            <a:fld id="{9E3EFB43-BEAF-4970-A06C-24B01B76FA9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159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0">
                <a:solidFill>
                  <a:srgbClr val="0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159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a:p>
        </p:txBody>
      </p:sp>
      <p:sp>
        <p:nvSpPr>
          <p:cNvPr id="16" name="Footer Placeholder 4"/>
          <p:cNvSpPr>
            <a:spLocks noGrp="1"/>
          </p:cNvSpPr>
          <p:nvPr>
            <p:ph type="ftr" sz="quarter" idx="11"/>
          </p:nvPr>
        </p:nvSpPr>
        <p:spPr>
          <a:xfrm>
            <a:off x="3124200" y="5562600"/>
            <a:ext cx="2895600" cy="365125"/>
          </a:xfrm>
        </p:spPr>
        <p:txBody>
          <a:bodyPr/>
          <a:lstStyle>
            <a:lvl1pPr>
              <a:defRPr>
                <a:solidFill>
                  <a:srgbClr val="A2A4A3"/>
                </a:solidFill>
              </a:defRPr>
            </a:lvl1pPr>
          </a:lstStyle>
          <a:p>
            <a:endParaRPr lang="en-US"/>
          </a:p>
        </p:txBody>
      </p:sp>
      <p:sp>
        <p:nvSpPr>
          <p:cNvPr id="17" name="Slide Number Placeholder 5"/>
          <p:cNvSpPr>
            <a:spLocks noGrp="1"/>
          </p:cNvSpPr>
          <p:nvPr>
            <p:ph type="sldNum" sz="quarter" idx="12"/>
          </p:nvPr>
        </p:nvSpPr>
        <p:spPr>
          <a:xfrm>
            <a:off x="6553200" y="5562600"/>
            <a:ext cx="2133600" cy="365125"/>
          </a:xfrm>
        </p:spPr>
        <p:txBody>
          <a:bodyPr/>
          <a:lstStyle>
            <a:lvl1pPr>
              <a:defRPr>
                <a:solidFill>
                  <a:srgbClr val="A2A4A3"/>
                </a:solidFill>
              </a:defRPr>
            </a:lvl1pPr>
          </a:lstStyle>
          <a:p>
            <a:fld id="{9E3EFB43-BEAF-4970-A06C-24B01B76FA9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3"/>
          <p:cNvSpPr>
            <a:spLocks noGrp="1"/>
          </p:cNvSpPr>
          <p:nvPr>
            <p:ph type="dt" sz="half" idx="10"/>
          </p:nvPr>
        </p:nvSpPr>
        <p:spPr>
          <a:xfrm>
            <a:off x="457200" y="5562600"/>
            <a:ext cx="2133600" cy="365125"/>
          </a:xfrm>
        </p:spPr>
        <p:txBody>
          <a:bodyPr/>
          <a:lstStyle>
            <a:lvl1pPr>
              <a:defRPr>
                <a:solidFill>
                  <a:srgbClr val="A2A4A3"/>
                </a:solidFill>
              </a:defRPr>
            </a:lvl1pPr>
          </a:lstStyle>
          <a:p>
            <a:fld id="{A549ADDE-98E8-4149-84E6-9A28F99CE161}" type="datetimeFigureOut">
              <a:rPr lang="en-US" smtClean="0"/>
              <a:pPr/>
              <a:t>10/22/2019</a:t>
            </a:fld>
            <a:endParaRPr lang="en-US" dirty="0"/>
          </a:p>
        </p:txBody>
      </p:sp>
      <p:sp>
        <p:nvSpPr>
          <p:cNvPr id="7" name="Footer Placeholder 4"/>
          <p:cNvSpPr>
            <a:spLocks noGrp="1"/>
          </p:cNvSpPr>
          <p:nvPr>
            <p:ph type="ftr" sz="quarter" idx="11"/>
          </p:nvPr>
        </p:nvSpPr>
        <p:spPr>
          <a:xfrm>
            <a:off x="3124200" y="5562600"/>
            <a:ext cx="2895600" cy="365125"/>
          </a:xfrm>
        </p:spPr>
        <p:txBody>
          <a:bodyPr/>
          <a:lstStyle/>
          <a:p>
            <a:endParaRPr lang="en-US"/>
          </a:p>
        </p:txBody>
      </p:sp>
      <p:sp>
        <p:nvSpPr>
          <p:cNvPr id="8"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457200" y="5562600"/>
            <a:ext cx="2133600" cy="365125"/>
          </a:xfrm>
        </p:spPr>
        <p:txBody>
          <a:bodyPr/>
          <a:lstStyle/>
          <a:p>
            <a:fld id="{A549ADDE-98E8-4149-84E6-9A28F99CE161}" type="datetimeFigureOut">
              <a:rPr lang="en-US" smtClean="0"/>
              <a:pPr/>
              <a:t>10/22/2019</a:t>
            </a:fld>
            <a:endParaRPr lang="en-US"/>
          </a:p>
        </p:txBody>
      </p:sp>
      <p:sp>
        <p:nvSpPr>
          <p:cNvPr id="7" name="Footer Placeholder 4"/>
          <p:cNvSpPr>
            <a:spLocks noGrp="1"/>
          </p:cNvSpPr>
          <p:nvPr>
            <p:ph type="ftr" sz="quarter" idx="11"/>
          </p:nvPr>
        </p:nvSpPr>
        <p:spPr>
          <a:xfrm>
            <a:off x="3124200" y="5562600"/>
            <a:ext cx="2895600" cy="365125"/>
          </a:xfrm>
        </p:spPr>
        <p:txBody>
          <a:bodyPr/>
          <a:lstStyle/>
          <a:p>
            <a:endParaRPr lang="en-US"/>
          </a:p>
        </p:txBody>
      </p:sp>
      <p:sp>
        <p:nvSpPr>
          <p:cNvPr id="8"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t"/>
          <a:lstStyle>
            <a:lvl1pPr algn="r">
              <a:defRPr sz="2000" b="0">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49847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1"/>
            <a:ext cx="3008313" cy="3822700"/>
          </a:xfrm>
        </p:spPr>
        <p:txBody>
          <a:bodyPr/>
          <a:lstStyle>
            <a:lvl1pPr marL="0" indent="0" algn="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5562600"/>
            <a:ext cx="2133600" cy="365125"/>
          </a:xfrm>
        </p:spPr>
        <p:txBody>
          <a:bodyPr/>
          <a:lstStyle/>
          <a:p>
            <a:fld id="{A549ADDE-98E8-4149-84E6-9A28F99CE161}" type="datetimeFigureOut">
              <a:rPr lang="en-US" smtClean="0"/>
              <a:pPr/>
              <a:t>10/22/2019</a:t>
            </a:fld>
            <a:endParaRPr lang="en-US"/>
          </a:p>
        </p:txBody>
      </p:sp>
      <p:sp>
        <p:nvSpPr>
          <p:cNvPr id="9" name="Footer Placeholder 4"/>
          <p:cNvSpPr>
            <a:spLocks noGrp="1"/>
          </p:cNvSpPr>
          <p:nvPr>
            <p:ph type="ftr" sz="quarter" idx="11"/>
          </p:nvPr>
        </p:nvSpPr>
        <p:spPr>
          <a:xfrm>
            <a:off x="3124200" y="5562600"/>
            <a:ext cx="2895600" cy="365125"/>
          </a:xfrm>
        </p:spPr>
        <p:txBody>
          <a:bodyPr/>
          <a:lstStyle/>
          <a:p>
            <a:endParaRPr lang="en-US"/>
          </a:p>
        </p:txBody>
      </p:sp>
      <p:sp>
        <p:nvSpPr>
          <p:cNvPr id="10"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5262"/>
            <a:ext cx="5486400" cy="566738"/>
          </a:xfrm>
        </p:spPr>
        <p:txBody>
          <a:bodyPr anchor="b"/>
          <a:lstStyle>
            <a:lvl1pPr algn="l">
              <a:defRPr sz="2000" b="0"/>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3273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57200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457200" y="5562600"/>
            <a:ext cx="2133600" cy="365125"/>
          </a:xfrm>
        </p:spPr>
        <p:txBody>
          <a:bodyPr/>
          <a:lstStyle/>
          <a:p>
            <a:fld id="{A549ADDE-98E8-4149-84E6-9A28F99CE161}" type="datetimeFigureOut">
              <a:rPr lang="en-US" smtClean="0"/>
              <a:pPr/>
              <a:t>10/22/2019</a:t>
            </a:fld>
            <a:endParaRPr lang="en-US"/>
          </a:p>
        </p:txBody>
      </p:sp>
      <p:sp>
        <p:nvSpPr>
          <p:cNvPr id="9" name="Footer Placeholder 4"/>
          <p:cNvSpPr>
            <a:spLocks noGrp="1"/>
          </p:cNvSpPr>
          <p:nvPr>
            <p:ph type="ftr" sz="quarter" idx="11"/>
          </p:nvPr>
        </p:nvSpPr>
        <p:spPr>
          <a:xfrm>
            <a:off x="3124200" y="5562600"/>
            <a:ext cx="2895600" cy="365125"/>
          </a:xfrm>
        </p:spPr>
        <p:txBody>
          <a:bodyPr/>
          <a:lstStyle/>
          <a:p>
            <a:endParaRPr lang="en-US"/>
          </a:p>
        </p:txBody>
      </p:sp>
      <p:sp>
        <p:nvSpPr>
          <p:cNvPr id="10" name="Slide Number Placeholder 5"/>
          <p:cNvSpPr>
            <a:spLocks noGrp="1"/>
          </p:cNvSpPr>
          <p:nvPr>
            <p:ph type="sldNum" sz="quarter" idx="12"/>
          </p:nvPr>
        </p:nvSpPr>
        <p:spPr>
          <a:xfrm>
            <a:off x="6553200" y="5562600"/>
            <a:ext cx="2133600" cy="365125"/>
          </a:xfrm>
        </p:spPr>
        <p:txBody>
          <a:bodyPr/>
          <a:lstStyle/>
          <a:p>
            <a:fld id="{9E3EFB43-BEAF-4970-A06C-24B01B76FA9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d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019800"/>
            <a:ext cx="9144000" cy="8382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2campus_cmyk_h1r.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13"/>
              <a:stretch>
                <a:fillRect/>
              </a:stretch>
            </p:blipFill>
          </mc:Choice>
          <mc:Fallback>
            <p:blipFill>
              <a:blip r:embed="rId14"/>
              <a:stretch>
                <a:fillRect/>
              </a:stretch>
            </p:blipFill>
          </mc:Fallback>
        </mc:AlternateContent>
        <p:spPr>
          <a:xfrm>
            <a:off x="228600" y="6172200"/>
            <a:ext cx="3581400" cy="5238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38099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5578475"/>
            <a:ext cx="2133600" cy="365125"/>
          </a:xfrm>
          <a:prstGeom prst="rect">
            <a:avLst/>
          </a:prstGeom>
        </p:spPr>
        <p:txBody>
          <a:bodyPr vert="horz" lIns="91440" tIns="45720" rIns="91440" bIns="45720" rtlCol="0" anchor="ctr"/>
          <a:lstStyle>
            <a:lvl1pPr algn="l">
              <a:defRPr sz="1200">
                <a:solidFill>
                  <a:srgbClr val="A2A4A3"/>
                </a:solidFill>
              </a:defRPr>
            </a:lvl1pPr>
          </a:lstStyle>
          <a:p>
            <a:fld id="{A549ADDE-98E8-4149-84E6-9A28F99CE161}" type="datetimeFigureOut">
              <a:rPr lang="en-US" smtClean="0"/>
              <a:pPr/>
              <a:t>10/22/2019</a:t>
            </a:fld>
            <a:endParaRPr lang="en-US"/>
          </a:p>
        </p:txBody>
      </p:sp>
      <p:sp>
        <p:nvSpPr>
          <p:cNvPr id="5" name="Footer Placeholder 4"/>
          <p:cNvSpPr>
            <a:spLocks noGrp="1"/>
          </p:cNvSpPr>
          <p:nvPr>
            <p:ph type="ftr" sz="quarter" idx="3"/>
          </p:nvPr>
        </p:nvSpPr>
        <p:spPr>
          <a:xfrm>
            <a:off x="3124200" y="5578475"/>
            <a:ext cx="2895600" cy="365125"/>
          </a:xfrm>
          <a:prstGeom prst="rect">
            <a:avLst/>
          </a:prstGeom>
        </p:spPr>
        <p:txBody>
          <a:bodyPr vert="horz" lIns="91440" tIns="45720" rIns="91440" bIns="45720" rtlCol="0" anchor="ctr"/>
          <a:lstStyle>
            <a:lvl1pPr algn="ctr">
              <a:defRPr sz="1200">
                <a:solidFill>
                  <a:srgbClr val="A2A4A3"/>
                </a:solidFill>
              </a:defRPr>
            </a:lvl1pPr>
          </a:lstStyle>
          <a:p>
            <a:endParaRPr lang="en-US" dirty="0"/>
          </a:p>
        </p:txBody>
      </p:sp>
      <p:sp>
        <p:nvSpPr>
          <p:cNvPr id="6" name="Slide Number Placeholder 5"/>
          <p:cNvSpPr>
            <a:spLocks noGrp="1"/>
          </p:cNvSpPr>
          <p:nvPr>
            <p:ph type="sldNum" sz="quarter" idx="4"/>
          </p:nvPr>
        </p:nvSpPr>
        <p:spPr>
          <a:xfrm>
            <a:off x="6553200" y="5578475"/>
            <a:ext cx="2133600" cy="365125"/>
          </a:xfrm>
          <a:prstGeom prst="rect">
            <a:avLst/>
          </a:prstGeom>
        </p:spPr>
        <p:txBody>
          <a:bodyPr vert="horz" lIns="91440" tIns="45720" rIns="91440" bIns="45720" rtlCol="0" anchor="ctr"/>
          <a:lstStyle>
            <a:lvl1pPr algn="r">
              <a:defRPr sz="1200">
                <a:solidFill>
                  <a:srgbClr val="A2A4A3"/>
                </a:solidFill>
              </a:defRPr>
            </a:lvl1pPr>
          </a:lstStyle>
          <a:p>
            <a:fld id="{9E3EFB43-BEAF-4970-A06C-24B01B76FA9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000" kern="1200">
          <a:solidFill>
            <a:schemeClr val="tx1"/>
          </a:solidFill>
          <a:latin typeface="HelveticaNeueLT Std"/>
          <a:ea typeface="+mj-ea"/>
          <a:cs typeface="HelveticaNeueLT Std"/>
        </a:defRPr>
      </a:lvl1pPr>
    </p:titleStyle>
    <p:bodyStyle>
      <a:lvl1pPr marL="342900" indent="-342900" algn="l" defTabSz="914400" rtl="0" eaLnBrk="1" latinLnBrk="0" hangingPunct="1">
        <a:spcBef>
          <a:spcPct val="20000"/>
        </a:spcBef>
        <a:buFont typeface="Arial" pitchFamily="34" charset="0"/>
        <a:buChar char="•"/>
        <a:defRPr sz="2800" b="0" i="0" kern="1200">
          <a:solidFill>
            <a:srgbClr val="565A5C"/>
          </a:solidFill>
          <a:latin typeface="HelveticaNeueLT Std"/>
          <a:ea typeface="+mn-ea"/>
          <a:cs typeface="HelveticaNeueLT Std"/>
        </a:defRPr>
      </a:lvl1pPr>
      <a:lvl2pPr marL="742950" indent="-285750" algn="l" defTabSz="914400" rtl="0" eaLnBrk="1" latinLnBrk="0" hangingPunct="1">
        <a:spcBef>
          <a:spcPct val="20000"/>
        </a:spcBef>
        <a:buFont typeface="Arial" pitchFamily="34" charset="0"/>
        <a:buChar char="–"/>
        <a:defRPr sz="2600" b="0" kern="1200">
          <a:solidFill>
            <a:srgbClr val="565A5C"/>
          </a:solidFill>
          <a:latin typeface="HelveticaNeueLT Std"/>
          <a:ea typeface="+mn-ea"/>
          <a:cs typeface="HelveticaNeueLT Std"/>
        </a:defRPr>
      </a:lvl2pPr>
      <a:lvl3pPr marL="1143000" indent="-228600" algn="l" defTabSz="914400" rtl="0" eaLnBrk="1" latinLnBrk="0" hangingPunct="1">
        <a:spcBef>
          <a:spcPct val="20000"/>
        </a:spcBef>
        <a:buFont typeface="Arial" pitchFamily="34" charset="0"/>
        <a:buChar char="•"/>
        <a:defRPr sz="2400" b="0" i="1" kern="1200">
          <a:solidFill>
            <a:srgbClr val="565A5C"/>
          </a:solidFill>
          <a:latin typeface="HelveticaNeueLT Std"/>
          <a:ea typeface="+mn-ea"/>
          <a:cs typeface="HelveticaNeueLT Std"/>
        </a:defRPr>
      </a:lvl3pPr>
      <a:lvl4pPr marL="1600200" indent="-228600" algn="l" defTabSz="914400" rtl="0" eaLnBrk="1" latinLnBrk="0" hangingPunct="1">
        <a:spcBef>
          <a:spcPct val="20000"/>
        </a:spcBef>
        <a:buFont typeface="Arial" pitchFamily="34" charset="0"/>
        <a:buChar char="–"/>
        <a:defRPr sz="2000" b="0" kern="1200">
          <a:solidFill>
            <a:srgbClr val="565A5C"/>
          </a:solidFill>
          <a:latin typeface="HelveticaNeueLT Std"/>
          <a:ea typeface="+mn-ea"/>
          <a:cs typeface="HelveticaNeueLT Std"/>
        </a:defRPr>
      </a:lvl4pPr>
      <a:lvl5pPr marL="2057400" indent="-228600" algn="l" defTabSz="914400" rtl="0" eaLnBrk="1" latinLnBrk="0" hangingPunct="1">
        <a:spcBef>
          <a:spcPct val="20000"/>
        </a:spcBef>
        <a:buFont typeface="Arial" pitchFamily="34" charset="0"/>
        <a:buChar char="»"/>
        <a:defRPr sz="2000" b="0" kern="1200">
          <a:solidFill>
            <a:srgbClr val="565A5C"/>
          </a:solidFill>
          <a:latin typeface="HelveticaNeueLT Std"/>
          <a:ea typeface="+mn-ea"/>
          <a:cs typeface="HelveticaNeueLT Std"/>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video" Target="https://www.youtube.com/embed/t7r48wVlD6k?start=12&amp;feature=oembed"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solidFill>
                  <a:srgbClr val="CFB879"/>
                </a:solidFill>
              </a:rPr>
              <a:t>Extensor Tendons</a:t>
            </a:r>
            <a:endParaRPr lang="en-US" dirty="0">
              <a:solidFill>
                <a:srgbClr val="D3B979"/>
              </a:solidFill>
            </a:endParaRPr>
          </a:p>
        </p:txBody>
      </p:sp>
      <p:sp>
        <p:nvSpPr>
          <p:cNvPr id="3" name="Subtitle 2"/>
          <p:cNvSpPr>
            <a:spLocks noGrp="1"/>
          </p:cNvSpPr>
          <p:nvPr>
            <p:ph type="subTitle" idx="1"/>
          </p:nvPr>
        </p:nvSpPr>
        <p:spPr/>
        <p:txBody>
          <a:bodyPr/>
          <a:lstStyle/>
          <a:p>
            <a:r>
              <a:rPr lang="en-US" dirty="0">
                <a:solidFill>
                  <a:srgbClr val="CFB879"/>
                </a:solidFill>
              </a:rPr>
              <a:t>Andrew Peredo, MD</a:t>
            </a:r>
          </a:p>
          <a:p>
            <a:endParaRPr lang="en-US" dirty="0">
              <a:solidFill>
                <a:srgbClr val="CFB879"/>
              </a:solidFill>
            </a:endParaRPr>
          </a:p>
          <a:p>
            <a:r>
              <a:rPr lang="en-US" dirty="0">
                <a:solidFill>
                  <a:srgbClr val="CFB879"/>
                </a:solidFill>
              </a:rPr>
              <a:t>10/21/19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B8658E1-FC81-4ABD-BA94-A8938F8A9142}"/>
              </a:ext>
            </a:extLst>
          </p:cNvPr>
          <p:cNvSpPr/>
          <p:nvPr/>
        </p:nvSpPr>
        <p:spPr>
          <a:xfrm>
            <a:off x="4114800" y="2518302"/>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37637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a:bodyPr>
          <a:lstStyle/>
          <a:p>
            <a:r>
              <a:rPr lang="en-US" dirty="0"/>
              <a:t>Zone I - Mallet finger</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0" y="1219200"/>
            <a:ext cx="7010400" cy="4724400"/>
          </a:xfrm>
        </p:spPr>
        <p:txBody>
          <a:bodyPr>
            <a:normAutofit fontScale="70000" lnSpcReduction="20000"/>
          </a:bodyPr>
          <a:lstStyle/>
          <a:p>
            <a:pPr marL="0" indent="0">
              <a:buNone/>
            </a:pPr>
            <a:r>
              <a:rPr lang="en-US" b="1" u="sng" dirty="0"/>
              <a:t>Doyle </a:t>
            </a:r>
            <a:r>
              <a:rPr lang="en-US" b="1" u="sng" dirty="0" err="1"/>
              <a:t>Classisfication</a:t>
            </a:r>
            <a:r>
              <a:rPr lang="en-US" b="1" u="sng" dirty="0"/>
              <a:t>:</a:t>
            </a:r>
          </a:p>
          <a:p>
            <a:pPr marL="0" indent="0">
              <a:buNone/>
            </a:pPr>
            <a:endParaRPr lang="en-US" dirty="0"/>
          </a:p>
          <a:p>
            <a:r>
              <a:rPr lang="en-US" b="1" dirty="0"/>
              <a:t>Type I: </a:t>
            </a:r>
            <a:r>
              <a:rPr lang="en-US" dirty="0"/>
              <a:t>Closed, bony or non-bony</a:t>
            </a:r>
          </a:p>
          <a:p>
            <a:pPr lvl="2"/>
            <a:r>
              <a:rPr lang="en-US" dirty="0"/>
              <a:t>injury with loss of tendon continuity, with or without small avulsion fracture</a:t>
            </a:r>
          </a:p>
          <a:p>
            <a:r>
              <a:rPr lang="en-US" b="1" dirty="0"/>
              <a:t>Type II: </a:t>
            </a:r>
            <a:r>
              <a:rPr lang="en-US" dirty="0"/>
              <a:t>Open</a:t>
            </a:r>
            <a:r>
              <a:rPr lang="en-US" b="1" dirty="0"/>
              <a:t> </a:t>
            </a:r>
          </a:p>
          <a:p>
            <a:pPr lvl="2"/>
            <a:r>
              <a:rPr lang="en-US" dirty="0"/>
              <a:t>Laceration at or proximal to distal interphalangeal (DIP) joint with loss of tendon continuity</a:t>
            </a:r>
          </a:p>
          <a:p>
            <a:r>
              <a:rPr lang="en-US" b="1" dirty="0"/>
              <a:t>Type III: </a:t>
            </a:r>
            <a:r>
              <a:rPr lang="en-US" dirty="0"/>
              <a:t>Open with loss of skin, </a:t>
            </a:r>
            <a:r>
              <a:rPr lang="en-US" dirty="0" err="1"/>
              <a:t>subQ</a:t>
            </a:r>
            <a:r>
              <a:rPr lang="en-US" dirty="0"/>
              <a:t> and tendon</a:t>
            </a:r>
          </a:p>
          <a:p>
            <a:pPr lvl="2"/>
            <a:r>
              <a:rPr lang="en-US" dirty="0"/>
              <a:t>Deep abrasion with loss of skin, subcutaneous cover, and tendon substance</a:t>
            </a:r>
          </a:p>
          <a:p>
            <a:r>
              <a:rPr lang="en-US" b="1" dirty="0"/>
              <a:t>Type IV </a:t>
            </a:r>
          </a:p>
          <a:p>
            <a:pPr lvl="1"/>
            <a:r>
              <a:rPr lang="en-US" b="1" dirty="0"/>
              <a:t>A: </a:t>
            </a:r>
            <a:r>
              <a:rPr lang="en-US" dirty="0"/>
              <a:t>Pediatric Trans-epiphyseal plate fracture (Seymour)</a:t>
            </a:r>
          </a:p>
          <a:p>
            <a:pPr lvl="1"/>
            <a:r>
              <a:rPr lang="en-US" b="1" dirty="0"/>
              <a:t>B: </a:t>
            </a:r>
            <a:r>
              <a:rPr lang="en-US" dirty="0"/>
              <a:t>Fracture of </a:t>
            </a:r>
            <a:r>
              <a:rPr lang="en-US" b="1" dirty="0"/>
              <a:t>20%-50% of articular </a:t>
            </a:r>
            <a:r>
              <a:rPr lang="en-US" dirty="0"/>
              <a:t>surface, hyperflexion</a:t>
            </a:r>
          </a:p>
          <a:p>
            <a:pPr lvl="1"/>
            <a:r>
              <a:rPr lang="en-US" b="1" dirty="0"/>
              <a:t>C: </a:t>
            </a:r>
            <a:r>
              <a:rPr lang="en-US" dirty="0"/>
              <a:t>Fracture of </a:t>
            </a:r>
            <a:r>
              <a:rPr lang="en-US" b="1" dirty="0"/>
              <a:t>&gt;50% of articular</a:t>
            </a:r>
            <a:r>
              <a:rPr lang="en-US" dirty="0"/>
              <a:t> surface, </a:t>
            </a:r>
            <a:r>
              <a:rPr lang="en-US" dirty="0" err="1"/>
              <a:t>hyperextnesion</a:t>
            </a:r>
            <a:endParaRPr lang="en-US" dirty="0"/>
          </a:p>
          <a:p>
            <a:pPr lvl="2"/>
            <a:r>
              <a:rPr lang="en-US" dirty="0"/>
              <a:t>volar subluxation of distal phalanx</a:t>
            </a:r>
          </a:p>
        </p:txBody>
      </p:sp>
      <p:pic>
        <p:nvPicPr>
          <p:cNvPr id="22530" name="Picture 2" descr="Image result for mallet finger">
            <a:extLst>
              <a:ext uri="{FF2B5EF4-FFF2-40B4-BE49-F238E27FC236}">
                <a16:creationId xmlns:a16="http://schemas.microsoft.com/office/drawing/2014/main" id="{864C4C28-6D77-4B56-9AA4-EBBDFE8DFF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1295400"/>
            <a:ext cx="2284516" cy="390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3025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a:bodyPr>
          <a:lstStyle/>
          <a:p>
            <a:r>
              <a:rPr lang="en-US" dirty="0"/>
              <a:t>Zone I Mallet finger - 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152400" y="1600200"/>
            <a:ext cx="8915400" cy="4343400"/>
          </a:xfrm>
        </p:spPr>
        <p:txBody>
          <a:bodyPr>
            <a:normAutofit fontScale="77500" lnSpcReduction="20000"/>
          </a:bodyPr>
          <a:lstStyle/>
          <a:p>
            <a:pPr marL="0" indent="0">
              <a:buNone/>
            </a:pPr>
            <a:r>
              <a:rPr lang="en-US" b="1" dirty="0"/>
              <a:t>Type I</a:t>
            </a:r>
          </a:p>
          <a:p>
            <a:r>
              <a:rPr lang="en-US" dirty="0"/>
              <a:t>Nonsurgical</a:t>
            </a:r>
          </a:p>
          <a:p>
            <a:pPr lvl="1"/>
            <a:r>
              <a:rPr lang="en-US" b="1" dirty="0"/>
              <a:t>Immobilization of DIP joint only, </a:t>
            </a:r>
            <a:r>
              <a:rPr lang="en-US" dirty="0"/>
              <a:t>in full extension</a:t>
            </a:r>
          </a:p>
          <a:p>
            <a:pPr lvl="2"/>
            <a:r>
              <a:rPr lang="en-US" dirty="0"/>
              <a:t>Dorsal or volar-based aluminum foam splint, or plastic (Stack) splint</a:t>
            </a:r>
          </a:p>
          <a:p>
            <a:pPr lvl="2"/>
            <a:r>
              <a:rPr lang="en-US" dirty="0"/>
              <a:t>Requires at least 6 weeks of continuous extension followed by 2 weeks of splinting at night</a:t>
            </a:r>
          </a:p>
          <a:p>
            <a:pPr lvl="2"/>
            <a:r>
              <a:rPr lang="en-US" dirty="0"/>
              <a:t>Careful observation of skin to prevent necrosis or maceration</a:t>
            </a:r>
          </a:p>
          <a:p>
            <a:pPr lvl="3"/>
            <a:r>
              <a:rPr lang="en-US" dirty="0"/>
              <a:t>Volar splint less effective but fewer skin complications</a:t>
            </a:r>
          </a:p>
          <a:p>
            <a:pPr lvl="2"/>
            <a:r>
              <a:rPr lang="en-US" i="1" dirty="0"/>
              <a:t>one episode of flexion </a:t>
            </a:r>
            <a:r>
              <a:rPr lang="en-US" dirty="0"/>
              <a:t>“starts the clock over.”</a:t>
            </a:r>
          </a:p>
          <a:p>
            <a:pPr lvl="2"/>
            <a:endParaRPr lang="en-US" dirty="0"/>
          </a:p>
          <a:p>
            <a:r>
              <a:rPr lang="en-US" dirty="0"/>
              <a:t>Surgical</a:t>
            </a:r>
          </a:p>
          <a:p>
            <a:pPr lvl="1"/>
            <a:r>
              <a:rPr lang="en-US" dirty="0"/>
              <a:t>Percutaneous pinning across DIP joint in full extension</a:t>
            </a:r>
          </a:p>
          <a:p>
            <a:pPr lvl="2"/>
            <a:r>
              <a:rPr lang="en-US" dirty="0"/>
              <a:t>May be warranted in certain occupations (e.g., surgeons)</a:t>
            </a:r>
          </a:p>
          <a:p>
            <a:pPr lvl="2"/>
            <a:r>
              <a:rPr lang="en-US" dirty="0"/>
              <a:t>Option for patients </a:t>
            </a:r>
            <a:r>
              <a:rPr lang="en-US" b="1" dirty="0"/>
              <a:t>incapable of compliance </a:t>
            </a:r>
            <a:r>
              <a:rPr lang="en-US" dirty="0"/>
              <a:t>(e.g., children)</a:t>
            </a:r>
          </a:p>
        </p:txBody>
      </p:sp>
      <p:pic>
        <p:nvPicPr>
          <p:cNvPr id="4" name="Picture 2" descr="Image result for mallet finger">
            <a:extLst>
              <a:ext uri="{FF2B5EF4-FFF2-40B4-BE49-F238E27FC236}">
                <a16:creationId xmlns:a16="http://schemas.microsoft.com/office/drawing/2014/main" id="{662B48D9-8DFF-4E1B-8C6E-86F2D0AAA4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6341"/>
          <a:stretch/>
        </p:blipFill>
        <p:spPr bwMode="auto">
          <a:xfrm>
            <a:off x="5867020" y="1295400"/>
            <a:ext cx="3134412" cy="73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0670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a:xfrm>
            <a:off x="147484" y="152400"/>
            <a:ext cx="8229600" cy="1143000"/>
          </a:xfrm>
        </p:spPr>
        <p:txBody>
          <a:bodyPr>
            <a:normAutofit/>
          </a:bodyPr>
          <a:lstStyle/>
          <a:p>
            <a:r>
              <a:rPr lang="en-US" dirty="0"/>
              <a:t>Zone I Mallet finger - 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228600" y="1600200"/>
            <a:ext cx="8458200" cy="4190999"/>
          </a:xfrm>
        </p:spPr>
        <p:txBody>
          <a:bodyPr>
            <a:normAutofit fontScale="85000" lnSpcReduction="10000"/>
          </a:bodyPr>
          <a:lstStyle/>
          <a:p>
            <a:pPr marL="0" indent="0">
              <a:buNone/>
            </a:pPr>
            <a:r>
              <a:rPr lang="en-US" b="1" dirty="0"/>
              <a:t>Type II</a:t>
            </a:r>
          </a:p>
          <a:p>
            <a:r>
              <a:rPr lang="en-US" dirty="0"/>
              <a:t>Primary Closure</a:t>
            </a:r>
          </a:p>
          <a:p>
            <a:pPr lvl="1"/>
            <a:r>
              <a:rPr lang="en-US" dirty="0"/>
              <a:t>Running monofilament suture, incorporating skin and tendon</a:t>
            </a:r>
          </a:p>
          <a:p>
            <a:pPr lvl="2"/>
            <a:r>
              <a:rPr lang="en-US" dirty="0"/>
              <a:t>Remove suture after 10-14 days</a:t>
            </a:r>
          </a:p>
          <a:p>
            <a:pPr lvl="1"/>
            <a:r>
              <a:rPr lang="en-US" dirty="0"/>
              <a:t>Splint as for type I</a:t>
            </a:r>
          </a:p>
          <a:p>
            <a:pPr marL="0" indent="0">
              <a:buNone/>
            </a:pPr>
            <a:endParaRPr lang="en-US" b="1" dirty="0"/>
          </a:p>
          <a:p>
            <a:pPr marL="0" indent="0">
              <a:buNone/>
            </a:pPr>
            <a:r>
              <a:rPr lang="en-US" b="1" dirty="0"/>
              <a:t>Type III</a:t>
            </a:r>
          </a:p>
          <a:p>
            <a:r>
              <a:rPr lang="en-US" dirty="0"/>
              <a:t>Typically requires local flap for reconstruction of soft tissue</a:t>
            </a:r>
          </a:p>
          <a:p>
            <a:pPr lvl="1"/>
            <a:r>
              <a:rPr lang="en-US" dirty="0"/>
              <a:t>Terminal extensor reconstructed secondarily with tendon graft</a:t>
            </a:r>
          </a:p>
        </p:txBody>
      </p:sp>
      <p:pic>
        <p:nvPicPr>
          <p:cNvPr id="4" name="Picture 2" descr="Image result for mallet finger">
            <a:extLst>
              <a:ext uri="{FF2B5EF4-FFF2-40B4-BE49-F238E27FC236}">
                <a16:creationId xmlns:a16="http://schemas.microsoft.com/office/drawing/2014/main" id="{F4492DEC-4C38-4F9F-8370-79F57C37C6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59" b="66829"/>
          <a:stretch/>
        </p:blipFill>
        <p:spPr bwMode="auto">
          <a:xfrm>
            <a:off x="6019800" y="1066801"/>
            <a:ext cx="3008671" cy="10035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mallet finger">
            <a:extLst>
              <a:ext uri="{FF2B5EF4-FFF2-40B4-BE49-F238E27FC236}">
                <a16:creationId xmlns:a16="http://schemas.microsoft.com/office/drawing/2014/main" id="{FECD6FCD-8BE3-4507-B312-9AA77FE651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219" b="47317"/>
          <a:stretch/>
        </p:blipFill>
        <p:spPr bwMode="auto">
          <a:xfrm>
            <a:off x="5867400" y="3048000"/>
            <a:ext cx="3232355" cy="1185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4250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fontScale="90000"/>
          </a:bodyPr>
          <a:lstStyle/>
          <a:p>
            <a:r>
              <a:rPr lang="en-US" dirty="0"/>
              <a:t>Zone I Mallet finger </a:t>
            </a:r>
            <a:br>
              <a:rPr lang="en-US" dirty="0"/>
            </a:br>
            <a:r>
              <a:rPr lang="en-US" dirty="0"/>
              <a:t>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228600" y="1600200"/>
            <a:ext cx="8458200" cy="4190999"/>
          </a:xfrm>
        </p:spPr>
        <p:txBody>
          <a:bodyPr>
            <a:normAutofit/>
          </a:bodyPr>
          <a:lstStyle/>
          <a:p>
            <a:pPr marL="0" indent="0">
              <a:buNone/>
            </a:pPr>
            <a:r>
              <a:rPr lang="en-US" b="1" dirty="0"/>
              <a:t>Type IV</a:t>
            </a:r>
          </a:p>
          <a:p>
            <a:pPr lvl="1"/>
            <a:r>
              <a:rPr lang="en-US" dirty="0"/>
              <a:t>CRPP when possible</a:t>
            </a:r>
          </a:p>
          <a:p>
            <a:pPr lvl="1"/>
            <a:r>
              <a:rPr lang="en-US" dirty="0"/>
              <a:t>Open reduction with </a:t>
            </a:r>
            <a:r>
              <a:rPr lang="en-US" dirty="0" err="1"/>
              <a:t>transarticular</a:t>
            </a:r>
            <a:r>
              <a:rPr lang="en-US" dirty="0"/>
              <a:t> K-wire </a:t>
            </a:r>
          </a:p>
          <a:p>
            <a:pPr lvl="2"/>
            <a:r>
              <a:rPr lang="en-US" dirty="0"/>
              <a:t>pull-out suture or K-wire fracture fragment fixation</a:t>
            </a:r>
          </a:p>
          <a:p>
            <a:pPr lvl="1"/>
            <a:r>
              <a:rPr lang="en-US" dirty="0"/>
              <a:t>Fixation protected with splint for 6 weeks, then K-wires removed and progressive motion begun</a:t>
            </a:r>
          </a:p>
          <a:p>
            <a:pPr marL="457200" lvl="1" indent="0">
              <a:buNone/>
            </a:pPr>
            <a:endParaRPr lang="en-US" dirty="0"/>
          </a:p>
        </p:txBody>
      </p:sp>
      <p:pic>
        <p:nvPicPr>
          <p:cNvPr id="4" name="Picture 2" descr="Image result for mallet finger">
            <a:extLst>
              <a:ext uri="{FF2B5EF4-FFF2-40B4-BE49-F238E27FC236}">
                <a16:creationId xmlns:a16="http://schemas.microsoft.com/office/drawing/2014/main" id="{8AF3C9CF-A68B-46B2-961D-2B55D09DED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634"/>
          <a:stretch/>
        </p:blipFill>
        <p:spPr bwMode="auto">
          <a:xfrm>
            <a:off x="6781800" y="180976"/>
            <a:ext cx="2284516"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5670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fontScale="90000"/>
          </a:bodyPr>
          <a:lstStyle/>
          <a:p>
            <a:r>
              <a:rPr lang="en-US" dirty="0"/>
              <a:t>Zone I Mallet finger </a:t>
            </a:r>
            <a:br>
              <a:rPr lang="en-US" dirty="0"/>
            </a:br>
            <a:r>
              <a:rPr lang="en-US" dirty="0"/>
              <a:t>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76200" y="1600200"/>
            <a:ext cx="8991600" cy="4343400"/>
          </a:xfrm>
        </p:spPr>
        <p:txBody>
          <a:bodyPr>
            <a:normAutofit/>
          </a:bodyPr>
          <a:lstStyle/>
          <a:p>
            <a:pPr marL="0" indent="0">
              <a:buNone/>
            </a:pPr>
            <a:r>
              <a:rPr lang="en-US" b="1" dirty="0"/>
              <a:t>Closed Zone 1- Tendinous Mallet</a:t>
            </a:r>
          </a:p>
          <a:p>
            <a:pPr lvl="1"/>
            <a:r>
              <a:rPr lang="en-US" dirty="0"/>
              <a:t>Splint 6-8 weeks</a:t>
            </a:r>
          </a:p>
          <a:p>
            <a:pPr lvl="1"/>
            <a:endParaRPr lang="en-US" b="1" dirty="0"/>
          </a:p>
          <a:p>
            <a:pPr marL="0" indent="0">
              <a:buNone/>
            </a:pPr>
            <a:r>
              <a:rPr lang="en-US" b="1" dirty="0"/>
              <a:t>Closed Zone 1 – Bony Mallet</a:t>
            </a:r>
          </a:p>
          <a:p>
            <a:pPr lvl="1"/>
            <a:r>
              <a:rPr lang="en-US" dirty="0"/>
              <a:t>Avulsion &lt;50% of articular surface are stable injuries</a:t>
            </a:r>
          </a:p>
          <a:p>
            <a:pPr lvl="1"/>
            <a:r>
              <a:rPr lang="en-US" dirty="0"/>
              <a:t>Avulsion with volar subluxation of the distal </a:t>
            </a:r>
            <a:r>
              <a:rPr lang="en-US" dirty="0" err="1"/>
              <a:t>phalanx</a:t>
            </a:r>
            <a:r>
              <a:rPr lang="en-US" dirty="0" err="1">
                <a:sym typeface="Wingdings" panose="05000000000000000000" pitchFamily="2" charset="2"/>
              </a:rPr>
              <a:t>unstable</a:t>
            </a:r>
            <a:endParaRPr lang="en-US" dirty="0"/>
          </a:p>
          <a:p>
            <a:pPr marL="457200" lvl="1" indent="0">
              <a:buNone/>
            </a:pPr>
            <a:endParaRPr lang="en-US" dirty="0"/>
          </a:p>
        </p:txBody>
      </p:sp>
    </p:spTree>
    <p:extLst>
      <p:ext uri="{BB962C8B-B14F-4D97-AF65-F5344CB8AC3E}">
        <p14:creationId xmlns:p14="http://schemas.microsoft.com/office/powerpoint/2010/main" val="29523617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fontScale="90000"/>
          </a:bodyPr>
          <a:lstStyle/>
          <a:p>
            <a:r>
              <a:rPr lang="en-US" dirty="0"/>
              <a:t>Zone I Mallet finger </a:t>
            </a:r>
            <a:br>
              <a:rPr lang="en-US" dirty="0"/>
            </a:br>
            <a:r>
              <a:rPr lang="en-US" dirty="0"/>
              <a:t>Operative 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76200" y="1600200"/>
            <a:ext cx="8991600" cy="4343400"/>
          </a:xfrm>
        </p:spPr>
        <p:txBody>
          <a:bodyPr>
            <a:normAutofit fontScale="85000" lnSpcReduction="20000"/>
          </a:bodyPr>
          <a:lstStyle/>
          <a:p>
            <a:pPr marL="0" indent="0">
              <a:buNone/>
            </a:pPr>
            <a:r>
              <a:rPr lang="en-US" b="1" dirty="0"/>
              <a:t>Open injuries</a:t>
            </a:r>
          </a:p>
          <a:p>
            <a:pPr lvl="1"/>
            <a:r>
              <a:rPr lang="en-US" dirty="0"/>
              <a:t>I&amp;D, tendon repair (+/- DIP pinning to take tension off repair)</a:t>
            </a:r>
          </a:p>
          <a:p>
            <a:pPr lvl="1"/>
            <a:r>
              <a:rPr lang="en-US" dirty="0"/>
              <a:t>May include skin in repair (</a:t>
            </a:r>
            <a:r>
              <a:rPr lang="en-US" dirty="0" err="1"/>
              <a:t>tenodermadesis</a:t>
            </a:r>
            <a:r>
              <a:rPr lang="en-US" dirty="0"/>
              <a:t>)</a:t>
            </a:r>
          </a:p>
          <a:p>
            <a:pPr lvl="1"/>
            <a:r>
              <a:rPr lang="en-US" dirty="0"/>
              <a:t>May require soft tissue coverage/tendon reconstruction in degloving</a:t>
            </a:r>
          </a:p>
          <a:p>
            <a:pPr lvl="1"/>
            <a:endParaRPr lang="en-US" dirty="0"/>
          </a:p>
          <a:p>
            <a:pPr marL="0" indent="0">
              <a:buNone/>
            </a:pPr>
            <a:r>
              <a:rPr lang="en-US" b="1" dirty="0"/>
              <a:t>Bony Mallet</a:t>
            </a:r>
          </a:p>
          <a:p>
            <a:pPr lvl="1"/>
            <a:r>
              <a:rPr lang="en-US" dirty="0"/>
              <a:t>ORIF w/ wires/mini-screws (+/- DIP pinning)</a:t>
            </a:r>
          </a:p>
          <a:p>
            <a:pPr lvl="1"/>
            <a:r>
              <a:rPr lang="en-US" dirty="0"/>
              <a:t>Extension block pinning</a:t>
            </a:r>
          </a:p>
          <a:p>
            <a:endParaRPr lang="en-US" dirty="0"/>
          </a:p>
          <a:p>
            <a:r>
              <a:rPr lang="en-US" dirty="0"/>
              <a:t>Patients unable to comply with splint</a:t>
            </a:r>
          </a:p>
          <a:p>
            <a:pPr lvl="1"/>
            <a:r>
              <a:rPr lang="en-US" dirty="0"/>
              <a:t>Buried </a:t>
            </a:r>
            <a:r>
              <a:rPr lang="en-US" dirty="0" err="1"/>
              <a:t>transarticular</a:t>
            </a:r>
            <a:r>
              <a:rPr lang="en-US" dirty="0"/>
              <a:t> wire</a:t>
            </a:r>
          </a:p>
          <a:p>
            <a:pPr marL="457200" lvl="1" indent="0">
              <a:buNone/>
            </a:pPr>
            <a:endParaRPr lang="en-US" dirty="0"/>
          </a:p>
        </p:txBody>
      </p:sp>
    </p:spTree>
    <p:extLst>
      <p:ext uri="{BB962C8B-B14F-4D97-AF65-F5344CB8AC3E}">
        <p14:creationId xmlns:p14="http://schemas.microsoft.com/office/powerpoint/2010/main" val="8540975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fontScale="90000"/>
          </a:bodyPr>
          <a:lstStyle/>
          <a:p>
            <a:r>
              <a:rPr lang="en-US" dirty="0"/>
              <a:t>Zone I Mallet finger </a:t>
            </a:r>
            <a:br>
              <a:rPr lang="en-US" dirty="0"/>
            </a:br>
            <a:r>
              <a:rPr lang="en-US" dirty="0"/>
              <a:t>Treatment</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76200" y="1600200"/>
            <a:ext cx="8991600" cy="4343400"/>
          </a:xfrm>
        </p:spPr>
        <p:txBody>
          <a:bodyPr>
            <a:normAutofit/>
          </a:bodyPr>
          <a:lstStyle/>
          <a:p>
            <a:pPr marL="0" indent="0">
              <a:buNone/>
            </a:pPr>
            <a:r>
              <a:rPr lang="en-US" b="1" dirty="0"/>
              <a:t>Open Zone 1</a:t>
            </a:r>
          </a:p>
          <a:p>
            <a:pPr lvl="1"/>
            <a:r>
              <a:rPr lang="en-US" dirty="0"/>
              <a:t>Operative treatment recommended by most authors</a:t>
            </a:r>
          </a:p>
          <a:p>
            <a:pPr lvl="1"/>
            <a:r>
              <a:rPr lang="en-US" dirty="0"/>
              <a:t>+/- </a:t>
            </a:r>
            <a:r>
              <a:rPr lang="en-US" dirty="0" err="1"/>
              <a:t>transarticular</a:t>
            </a:r>
            <a:r>
              <a:rPr lang="en-US" dirty="0"/>
              <a:t> K-wire in full extension</a:t>
            </a:r>
          </a:p>
          <a:p>
            <a:pPr marL="457200" lvl="1" indent="0">
              <a:buNone/>
            </a:pPr>
            <a:endParaRPr lang="en-US" b="1" dirty="0"/>
          </a:p>
        </p:txBody>
      </p:sp>
      <p:pic>
        <p:nvPicPr>
          <p:cNvPr id="4" name="Picture 3">
            <a:extLst>
              <a:ext uri="{FF2B5EF4-FFF2-40B4-BE49-F238E27FC236}">
                <a16:creationId xmlns:a16="http://schemas.microsoft.com/office/drawing/2014/main" id="{E3D00B65-01A6-4C27-ADB0-A3813CC304AD}"/>
              </a:ext>
            </a:extLst>
          </p:cNvPr>
          <p:cNvPicPr>
            <a:picLocks noChangeAspect="1"/>
          </p:cNvPicPr>
          <p:nvPr/>
        </p:nvPicPr>
        <p:blipFill rotWithShape="1">
          <a:blip r:embed="rId3"/>
          <a:srcRect l="14360" t="55556" r="14360" b="22222"/>
          <a:stretch/>
        </p:blipFill>
        <p:spPr>
          <a:xfrm>
            <a:off x="228600" y="3276600"/>
            <a:ext cx="8686800" cy="2286000"/>
          </a:xfrm>
          <a:prstGeom prst="rect">
            <a:avLst/>
          </a:prstGeom>
        </p:spPr>
      </p:pic>
    </p:spTree>
    <p:extLst>
      <p:ext uri="{BB962C8B-B14F-4D97-AF65-F5344CB8AC3E}">
        <p14:creationId xmlns:p14="http://schemas.microsoft.com/office/powerpoint/2010/main" val="40955534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p:txBody>
          <a:bodyPr>
            <a:normAutofit fontScale="90000"/>
          </a:bodyPr>
          <a:lstStyle/>
          <a:p>
            <a:r>
              <a:rPr lang="en-US" dirty="0"/>
              <a:t>Zone I Mallet finger </a:t>
            </a:r>
            <a:br>
              <a:rPr lang="en-US" dirty="0"/>
            </a:br>
            <a:r>
              <a:rPr lang="en-US" dirty="0"/>
              <a:t>Closed Treatment Complications</a:t>
            </a:r>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76200" y="1600200"/>
            <a:ext cx="8991600" cy="4343400"/>
          </a:xfrm>
        </p:spPr>
        <p:txBody>
          <a:bodyPr>
            <a:normAutofit fontScale="92500" lnSpcReduction="20000"/>
          </a:bodyPr>
          <a:lstStyle/>
          <a:p>
            <a:pPr lvl="1"/>
            <a:r>
              <a:rPr lang="en-US" dirty="0"/>
              <a:t>Poor Compliance</a:t>
            </a:r>
          </a:p>
          <a:p>
            <a:pPr lvl="1"/>
            <a:r>
              <a:rPr lang="en-US" dirty="0"/>
              <a:t>Pain intolerance</a:t>
            </a:r>
          </a:p>
          <a:p>
            <a:pPr lvl="1"/>
            <a:r>
              <a:rPr lang="en-US" dirty="0"/>
              <a:t>Persistent pain</a:t>
            </a:r>
          </a:p>
          <a:p>
            <a:pPr lvl="1"/>
            <a:r>
              <a:rPr lang="en-US" dirty="0"/>
              <a:t>Decreased ROM (flexion &gt;extension)</a:t>
            </a:r>
          </a:p>
          <a:p>
            <a:pPr lvl="1"/>
            <a:endParaRPr lang="en-US" dirty="0"/>
          </a:p>
          <a:p>
            <a:r>
              <a:rPr lang="en-US" dirty="0"/>
              <a:t>Rayan et al, J Hand Surg 1987</a:t>
            </a:r>
            <a:endParaRPr lang="en-US" b="1" dirty="0"/>
          </a:p>
          <a:p>
            <a:pPr lvl="1"/>
            <a:r>
              <a:rPr lang="en-US" dirty="0"/>
              <a:t>Rate ~45%</a:t>
            </a:r>
          </a:p>
          <a:p>
            <a:pPr lvl="1"/>
            <a:r>
              <a:rPr lang="en-US" dirty="0"/>
              <a:t>Transient skin problems</a:t>
            </a:r>
          </a:p>
          <a:p>
            <a:pPr lvl="2"/>
            <a:r>
              <a:rPr lang="en-US" dirty="0"/>
              <a:t>Macerations, ulceration, tape allergy/effects</a:t>
            </a:r>
          </a:p>
          <a:p>
            <a:pPr lvl="1"/>
            <a:r>
              <a:rPr lang="en-US" dirty="0"/>
              <a:t>Many complications with dorsal aluminum splints</a:t>
            </a:r>
          </a:p>
          <a:p>
            <a:pPr lvl="1"/>
            <a:r>
              <a:rPr lang="en-US" dirty="0"/>
              <a:t>Skin blanching at 50% of passive DIP hyperextension (avg 14 degrees)</a:t>
            </a:r>
          </a:p>
          <a:p>
            <a:pPr lvl="2"/>
            <a:endParaRPr lang="en-US" dirty="0"/>
          </a:p>
        </p:txBody>
      </p:sp>
    </p:spTree>
    <p:extLst>
      <p:ext uri="{BB962C8B-B14F-4D97-AF65-F5344CB8AC3E}">
        <p14:creationId xmlns:p14="http://schemas.microsoft.com/office/powerpoint/2010/main" val="29039961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893A2-20BA-4879-836B-0FBB1A0ACE2A}"/>
              </a:ext>
            </a:extLst>
          </p:cNvPr>
          <p:cNvSpPr>
            <a:spLocks noGrp="1"/>
          </p:cNvSpPr>
          <p:nvPr>
            <p:ph type="title"/>
          </p:nvPr>
        </p:nvSpPr>
        <p:spPr>
          <a:xfrm>
            <a:off x="304800" y="228600"/>
            <a:ext cx="8382000" cy="1189037"/>
          </a:xfrm>
        </p:spPr>
        <p:txBody>
          <a:bodyPr>
            <a:normAutofit fontScale="90000"/>
          </a:bodyPr>
          <a:lstStyle/>
          <a:p>
            <a:r>
              <a:rPr lang="en-US" dirty="0"/>
              <a:t>Chronic mallet finger</a:t>
            </a:r>
            <a:br>
              <a:rPr lang="en-US" dirty="0"/>
            </a:br>
            <a:r>
              <a:rPr lang="en-US" dirty="0"/>
              <a:t>Treatment</a:t>
            </a:r>
          </a:p>
        </p:txBody>
      </p:sp>
      <p:sp>
        <p:nvSpPr>
          <p:cNvPr id="3" name="Content Placeholder 2">
            <a:extLst>
              <a:ext uri="{FF2B5EF4-FFF2-40B4-BE49-F238E27FC236}">
                <a16:creationId xmlns:a16="http://schemas.microsoft.com/office/drawing/2014/main" id="{3DEE4BDD-8D4E-4FC4-B850-A45218F0C0D4}"/>
              </a:ext>
            </a:extLst>
          </p:cNvPr>
          <p:cNvSpPr>
            <a:spLocks noGrp="1"/>
          </p:cNvSpPr>
          <p:nvPr>
            <p:ph idx="1"/>
          </p:nvPr>
        </p:nvSpPr>
        <p:spPr>
          <a:xfrm>
            <a:off x="0" y="2362200"/>
            <a:ext cx="8229600" cy="3733800"/>
          </a:xfrm>
        </p:spPr>
        <p:txBody>
          <a:bodyPr/>
          <a:lstStyle/>
          <a:p>
            <a:r>
              <a:rPr lang="en-US" dirty="0"/>
              <a:t>Attempt Splinting protocol</a:t>
            </a:r>
          </a:p>
          <a:p>
            <a:r>
              <a:rPr lang="en-US" dirty="0"/>
              <a:t>Extensor tendon reconstruction</a:t>
            </a:r>
          </a:p>
          <a:p>
            <a:r>
              <a:rPr lang="en-US" dirty="0"/>
              <a:t>Fowler’s central slip tenotomy</a:t>
            </a:r>
          </a:p>
          <a:p>
            <a:r>
              <a:rPr lang="en-US" dirty="0"/>
              <a:t>DIP fusion</a:t>
            </a:r>
          </a:p>
          <a:p>
            <a:r>
              <a:rPr lang="en-US" dirty="0"/>
              <a:t>ORL reconstruction</a:t>
            </a:r>
          </a:p>
          <a:p>
            <a:pPr lvl="1"/>
            <a:r>
              <a:rPr lang="en-US" dirty="0"/>
              <a:t>In </a:t>
            </a:r>
            <a:r>
              <a:rPr lang="en-US" dirty="0" err="1"/>
              <a:t>pt’s</a:t>
            </a:r>
            <a:r>
              <a:rPr lang="en-US" dirty="0"/>
              <a:t> w/ swan-neck deformity due to untreated mallet</a:t>
            </a:r>
          </a:p>
        </p:txBody>
      </p:sp>
      <p:pic>
        <p:nvPicPr>
          <p:cNvPr id="14338" name="Picture 2" descr="Image result for fowler tenotomy mallet">
            <a:extLst>
              <a:ext uri="{FF2B5EF4-FFF2-40B4-BE49-F238E27FC236}">
                <a16:creationId xmlns:a16="http://schemas.microsoft.com/office/drawing/2014/main" id="{1DA56C32-4CC8-43CB-BA06-7B7A9F906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925" y="139462"/>
            <a:ext cx="3648075" cy="2738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3152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descr="Image result for swan neck deformity">
            <a:extLst>
              <a:ext uri="{FF2B5EF4-FFF2-40B4-BE49-F238E27FC236}">
                <a16:creationId xmlns:a16="http://schemas.microsoft.com/office/drawing/2014/main" id="{CED0A58B-06E8-467D-94DA-D3CEF53DAB7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304800"/>
            <a:ext cx="7981950" cy="539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96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809AEA1-69B1-4000-90C9-7A000F469F78}"/>
              </a:ext>
            </a:extLst>
          </p:cNvPr>
          <p:cNvSpPr/>
          <p:nvPr/>
        </p:nvSpPr>
        <p:spPr>
          <a:xfrm>
            <a:off x="-16582" y="2400988"/>
            <a:ext cx="2759782" cy="1200329"/>
          </a:xfrm>
          <a:prstGeom prst="rect">
            <a:avLst/>
          </a:prstGeom>
        </p:spPr>
        <p:txBody>
          <a:bodyPr wrap="square">
            <a:spAutoFit/>
          </a:bodyPr>
          <a:lstStyle/>
          <a:p>
            <a:pPr marL="285750" indent="-285750">
              <a:buFont typeface="Arial" panose="020B0604020202020204" pitchFamily="34" charset="0"/>
              <a:buChar char="•"/>
            </a:pPr>
            <a:r>
              <a:rPr lang="en-US" dirty="0">
                <a:solidFill>
                  <a:srgbClr val="222222"/>
                </a:solidFill>
                <a:latin typeface="Arial" panose="020B0604020202020204" pitchFamily="34" charset="0"/>
              </a:rPr>
              <a:t>EDM joins the ulnar side of the ED tendon to extend the small finger</a:t>
            </a:r>
            <a:endParaRPr lang="en-US" dirty="0"/>
          </a:p>
        </p:txBody>
      </p:sp>
      <p:pic>
        <p:nvPicPr>
          <p:cNvPr id="9" name="Picture 8">
            <a:extLst>
              <a:ext uri="{FF2B5EF4-FFF2-40B4-BE49-F238E27FC236}">
                <a16:creationId xmlns:a16="http://schemas.microsoft.com/office/drawing/2014/main" id="{F61FC77E-9843-4487-90B4-32BE5BF95465}"/>
              </a:ext>
            </a:extLst>
          </p:cNvPr>
          <p:cNvPicPr>
            <a:picLocks noChangeAspect="1"/>
          </p:cNvPicPr>
          <p:nvPr/>
        </p:nvPicPr>
        <p:blipFill>
          <a:blip r:embed="rId4"/>
          <a:stretch>
            <a:fillRect/>
          </a:stretch>
        </p:blipFill>
        <p:spPr>
          <a:xfrm>
            <a:off x="4635509" y="1852119"/>
            <a:ext cx="4568302" cy="3630526"/>
          </a:xfrm>
          <a:prstGeom prst="rect">
            <a:avLst/>
          </a:prstGeom>
        </p:spPr>
      </p:pic>
    </p:spTree>
    <p:extLst>
      <p:ext uri="{BB962C8B-B14F-4D97-AF65-F5344CB8AC3E}">
        <p14:creationId xmlns:p14="http://schemas.microsoft.com/office/powerpoint/2010/main" val="19006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xit" presetSubtype="0" fill="hold" nodeType="clickEffect">
                                  <p:stCondLst>
                                    <p:cond delay="0"/>
                                  </p:stCondLst>
                                  <p:childTnLst>
                                    <p:anim calcmode="lin" valueType="num">
                                      <p:cBhvr>
                                        <p:cTn id="12" dur="1000"/>
                                        <p:tgtEl>
                                          <p:spTgt spid="9"/>
                                        </p:tgtEl>
                                        <p:attrNameLst>
                                          <p:attrName>ppt_w</p:attrName>
                                        </p:attrNameLst>
                                      </p:cBhvr>
                                      <p:tavLst>
                                        <p:tav tm="0">
                                          <p:val>
                                            <p:strVal val="ppt_w"/>
                                          </p:val>
                                        </p:tav>
                                        <p:tav tm="100000">
                                          <p:val>
                                            <p:fltVal val="0"/>
                                          </p:val>
                                        </p:tav>
                                      </p:tavLst>
                                    </p:anim>
                                    <p:anim calcmode="lin" valueType="num">
                                      <p:cBhvr>
                                        <p:cTn id="13" dur="1000"/>
                                        <p:tgtEl>
                                          <p:spTgt spid="9"/>
                                        </p:tgtEl>
                                        <p:attrNameLst>
                                          <p:attrName>ppt_h</p:attrName>
                                        </p:attrNameLst>
                                      </p:cBhvr>
                                      <p:tavLst>
                                        <p:tav tm="0">
                                          <p:val>
                                            <p:strVal val="ppt_h"/>
                                          </p:val>
                                        </p:tav>
                                        <p:tav tm="100000">
                                          <p:val>
                                            <p:fltVal val="0"/>
                                          </p:val>
                                        </p:tav>
                                      </p:tavLst>
                                    </p:anim>
                                    <p:anim calcmode="lin" valueType="num">
                                      <p:cBhvr>
                                        <p:cTn id="14" dur="1000"/>
                                        <p:tgtEl>
                                          <p:spTgt spid="9"/>
                                        </p:tgtEl>
                                        <p:attrNameLst>
                                          <p:attrName>style.rotation</p:attrName>
                                        </p:attrNameLst>
                                      </p:cBhvr>
                                      <p:tavLst>
                                        <p:tav tm="0">
                                          <p:val>
                                            <p:fltVal val="0"/>
                                          </p:val>
                                        </p:tav>
                                        <p:tav tm="100000">
                                          <p:val>
                                            <p:fltVal val="90"/>
                                          </p:val>
                                        </p:tav>
                                      </p:tavLst>
                                    </p:anim>
                                    <p:animEffect transition="out" filter="fade">
                                      <p:cBhvr>
                                        <p:cTn id="15" dur="1000"/>
                                        <p:tgtEl>
                                          <p:spTgt spid="9"/>
                                        </p:tgtEl>
                                      </p:cBhvr>
                                    </p:animEffect>
                                    <p:set>
                                      <p:cBhvr>
                                        <p:cTn id="16"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152400" y="1600200"/>
            <a:ext cx="8839200" cy="4267199"/>
          </a:xfrm>
        </p:spPr>
        <p:txBody>
          <a:bodyPr>
            <a:normAutofit/>
          </a:bodyPr>
          <a:lstStyle/>
          <a:p>
            <a:r>
              <a:rPr lang="en-US" dirty="0"/>
              <a:t>characterized by flexion at the DIP joint and hyperextension at the PIP joint. </a:t>
            </a:r>
          </a:p>
          <a:p>
            <a:pPr lvl="1"/>
            <a:r>
              <a:rPr lang="en-US" dirty="0"/>
              <a:t>results from imbalance of the extensor mechanism of the digit </a:t>
            </a:r>
          </a:p>
          <a:p>
            <a:pPr lvl="2"/>
            <a:r>
              <a:rPr lang="en-US" dirty="0"/>
              <a:t>from either laceration or incompetence (stretch) of the extrinsic tendon force on the distal phalanx</a:t>
            </a:r>
          </a:p>
          <a:p>
            <a:pPr lvl="2"/>
            <a:r>
              <a:rPr lang="en-US" dirty="0"/>
              <a:t>or from over-pull of the extensor mechanism (intrinsic and extrinsic) at the PIP</a:t>
            </a:r>
          </a:p>
          <a:p>
            <a:endParaRPr lang="en-US" b="1" dirty="0"/>
          </a:p>
        </p:txBody>
      </p:sp>
    </p:spTree>
    <p:extLst>
      <p:ext uri="{BB962C8B-B14F-4D97-AF65-F5344CB8AC3E}">
        <p14:creationId xmlns:p14="http://schemas.microsoft.com/office/powerpoint/2010/main" val="3003619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B9B72-6B23-4940-9CAF-5E3CCD95B41A}"/>
              </a:ext>
            </a:extLst>
          </p:cNvPr>
          <p:cNvSpPr>
            <a:spLocks noGrp="1"/>
          </p:cNvSpPr>
          <p:nvPr>
            <p:ph type="title"/>
          </p:nvPr>
        </p:nvSpPr>
        <p:spPr/>
        <p:txBody>
          <a:bodyPr>
            <a:normAutofit fontScale="90000"/>
          </a:bodyPr>
          <a:lstStyle/>
          <a:p>
            <a:r>
              <a:rPr lang="en-US" dirty="0"/>
              <a:t>Zone I Mallet finger- </a:t>
            </a:r>
            <a:br>
              <a:rPr lang="en-US" dirty="0"/>
            </a:br>
            <a:r>
              <a:rPr lang="en-US" dirty="0"/>
              <a:t>Swan Neck Deformity </a:t>
            </a:r>
          </a:p>
        </p:txBody>
      </p:sp>
      <p:sp>
        <p:nvSpPr>
          <p:cNvPr id="3" name="Content Placeholder 2">
            <a:extLst>
              <a:ext uri="{FF2B5EF4-FFF2-40B4-BE49-F238E27FC236}">
                <a16:creationId xmlns:a16="http://schemas.microsoft.com/office/drawing/2014/main" id="{277B8CAF-65A4-4508-A8DC-B70219AFE652}"/>
              </a:ext>
            </a:extLst>
          </p:cNvPr>
          <p:cNvSpPr>
            <a:spLocks noGrp="1"/>
          </p:cNvSpPr>
          <p:nvPr>
            <p:ph idx="1"/>
          </p:nvPr>
        </p:nvSpPr>
        <p:spPr>
          <a:xfrm>
            <a:off x="152400" y="1600200"/>
            <a:ext cx="4876800" cy="4419600"/>
          </a:xfrm>
        </p:spPr>
        <p:txBody>
          <a:bodyPr>
            <a:normAutofit fontScale="85000" lnSpcReduction="10000"/>
          </a:bodyPr>
          <a:lstStyle/>
          <a:p>
            <a:pPr marL="0" indent="0">
              <a:buNone/>
            </a:pPr>
            <a:r>
              <a:rPr lang="en-US" dirty="0"/>
              <a:t>precursor, mallet finger</a:t>
            </a:r>
          </a:p>
          <a:p>
            <a:pPr lvl="1"/>
            <a:r>
              <a:rPr lang="en-US" dirty="0"/>
              <a:t>Lateral bands contract and migrate dorsally</a:t>
            </a:r>
          </a:p>
          <a:p>
            <a:pPr lvl="1"/>
            <a:r>
              <a:rPr lang="en-US" dirty="0"/>
              <a:t>Treatment:</a:t>
            </a:r>
          </a:p>
          <a:p>
            <a:pPr lvl="2"/>
            <a:r>
              <a:rPr lang="en-US" dirty="0"/>
              <a:t>Treat mallet</a:t>
            </a:r>
          </a:p>
          <a:p>
            <a:pPr lvl="2"/>
            <a:r>
              <a:rPr lang="en-US" dirty="0"/>
              <a:t>Splint digit as boutonniere</a:t>
            </a:r>
          </a:p>
          <a:p>
            <a:pPr lvl="2"/>
            <a:r>
              <a:rPr lang="en-US" dirty="0"/>
              <a:t>SORL</a:t>
            </a:r>
          </a:p>
          <a:p>
            <a:pPr lvl="2"/>
            <a:endParaRPr lang="en-US" dirty="0"/>
          </a:p>
          <a:p>
            <a:r>
              <a:rPr lang="en-US" dirty="0"/>
              <a:t>precursor, volar pate laxity (PIP)</a:t>
            </a:r>
          </a:p>
          <a:p>
            <a:pPr lvl="1"/>
            <a:r>
              <a:rPr lang="en-US" dirty="0"/>
              <a:t>Treatment:</a:t>
            </a:r>
          </a:p>
          <a:p>
            <a:pPr lvl="2"/>
            <a:r>
              <a:rPr lang="en-US" dirty="0"/>
              <a:t>Volar Plate reconstruction (FDS Slip)</a:t>
            </a:r>
          </a:p>
          <a:p>
            <a:pPr lvl="2"/>
            <a:endParaRPr lang="en-US" dirty="0"/>
          </a:p>
          <a:p>
            <a:pPr lvl="2"/>
            <a:endParaRPr lang="en-US" dirty="0"/>
          </a:p>
        </p:txBody>
      </p:sp>
      <p:pic>
        <p:nvPicPr>
          <p:cNvPr id="15362" name="Picture 2" descr="Image result for fowler tenotomy mallet">
            <a:extLst>
              <a:ext uri="{FF2B5EF4-FFF2-40B4-BE49-F238E27FC236}">
                <a16:creationId xmlns:a16="http://schemas.microsoft.com/office/drawing/2014/main" id="{0431D3AB-5C96-47BB-926A-9118A8DC3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9368" y="1831181"/>
            <a:ext cx="4256403" cy="3195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8699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a:xfrm>
            <a:off x="448962" y="609600"/>
            <a:ext cx="8229600" cy="1143000"/>
          </a:xfrm>
        </p:spPr>
        <p:txBody>
          <a:bodyPr>
            <a:normAutofit fontScale="90000"/>
          </a:bodyPr>
          <a:lstStyle/>
          <a:p>
            <a:r>
              <a:rPr lang="en-US" b="1" dirty="0"/>
              <a:t>Thumb Injuries</a:t>
            </a:r>
            <a:br>
              <a:rPr lang="en-US" dirty="0"/>
            </a:br>
            <a:r>
              <a:rPr lang="en-US" dirty="0"/>
              <a:t>Zone TI &amp; TII Mallet Thumb</a:t>
            </a:r>
            <a:br>
              <a:rPr lang="en-US" dirty="0"/>
            </a:br>
            <a:endParaRPr lang="en-US" dirty="0"/>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228600" y="1600200"/>
            <a:ext cx="8458200" cy="4190999"/>
          </a:xfrm>
        </p:spPr>
        <p:txBody>
          <a:bodyPr>
            <a:normAutofit/>
          </a:bodyPr>
          <a:lstStyle/>
          <a:p>
            <a:pPr marL="457200" lvl="1" indent="0">
              <a:buNone/>
            </a:pPr>
            <a:endParaRPr lang="en-US" dirty="0"/>
          </a:p>
          <a:p>
            <a:pPr marL="0" indent="0">
              <a:buNone/>
            </a:pPr>
            <a:r>
              <a:rPr lang="en-US" b="1" dirty="0"/>
              <a:t>Mallet thumb</a:t>
            </a:r>
          </a:p>
          <a:p>
            <a:pPr lvl="1"/>
            <a:r>
              <a:rPr lang="en-US" dirty="0"/>
              <a:t>Closed injuries treated by splinting, as with fingers</a:t>
            </a:r>
          </a:p>
          <a:p>
            <a:pPr lvl="1"/>
            <a:r>
              <a:rPr lang="en-US" dirty="0"/>
              <a:t>Open injuries treated with direct repair</a:t>
            </a:r>
          </a:p>
          <a:p>
            <a:pPr lvl="1"/>
            <a:r>
              <a:rPr lang="en-US" dirty="0"/>
              <a:t>EPL is substantial and holds suture well.</a:t>
            </a:r>
          </a:p>
          <a:p>
            <a:pPr lvl="1"/>
            <a:r>
              <a:rPr lang="en-US" dirty="0"/>
              <a:t>Repair is protected with splinting for 6 weeks.</a:t>
            </a:r>
          </a:p>
        </p:txBody>
      </p:sp>
    </p:spTree>
    <p:extLst>
      <p:ext uri="{BB962C8B-B14F-4D97-AF65-F5344CB8AC3E}">
        <p14:creationId xmlns:p14="http://schemas.microsoft.com/office/powerpoint/2010/main" val="15866662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4E844-B695-4161-8145-E20C8145D81B}"/>
              </a:ext>
            </a:extLst>
          </p:cNvPr>
          <p:cNvSpPr>
            <a:spLocks noGrp="1"/>
          </p:cNvSpPr>
          <p:nvPr>
            <p:ph type="title"/>
          </p:nvPr>
        </p:nvSpPr>
        <p:spPr/>
        <p:txBody>
          <a:bodyPr/>
          <a:lstStyle/>
          <a:p>
            <a:r>
              <a:rPr lang="en-US" dirty="0"/>
              <a:t>Zone II</a:t>
            </a:r>
          </a:p>
        </p:txBody>
      </p:sp>
      <p:sp>
        <p:nvSpPr>
          <p:cNvPr id="3" name="Content Placeholder 2">
            <a:extLst>
              <a:ext uri="{FF2B5EF4-FFF2-40B4-BE49-F238E27FC236}">
                <a16:creationId xmlns:a16="http://schemas.microsoft.com/office/drawing/2014/main" id="{734C3285-1B35-4AB5-8835-986FE95028CC}"/>
              </a:ext>
            </a:extLst>
          </p:cNvPr>
          <p:cNvSpPr>
            <a:spLocks noGrp="1"/>
          </p:cNvSpPr>
          <p:nvPr>
            <p:ph idx="1"/>
          </p:nvPr>
        </p:nvSpPr>
        <p:spPr>
          <a:xfrm>
            <a:off x="228600" y="1417638"/>
            <a:ext cx="8686800" cy="4525961"/>
          </a:xfrm>
        </p:spPr>
        <p:txBody>
          <a:bodyPr>
            <a:normAutofit fontScale="92500" lnSpcReduction="20000"/>
          </a:bodyPr>
          <a:lstStyle/>
          <a:p>
            <a:pPr marL="0" indent="0">
              <a:buNone/>
            </a:pPr>
            <a:r>
              <a:rPr lang="en-US" b="1" dirty="0"/>
              <a:t>Partial lacerations </a:t>
            </a:r>
            <a:r>
              <a:rPr lang="en-US" i="1" dirty="0"/>
              <a:t>(less than 50% of surface)</a:t>
            </a:r>
          </a:p>
          <a:p>
            <a:pPr lvl="1"/>
            <a:r>
              <a:rPr lang="en-US" dirty="0"/>
              <a:t>Repair is not required.</a:t>
            </a:r>
          </a:p>
          <a:p>
            <a:pPr lvl="1"/>
            <a:r>
              <a:rPr lang="en-US" dirty="0"/>
              <a:t>Debride frayed edges and provide closure or wound care.</a:t>
            </a:r>
          </a:p>
          <a:p>
            <a:pPr lvl="1"/>
            <a:r>
              <a:rPr lang="en-US" dirty="0"/>
              <a:t>Begin active motion after 7-10 days, or after wound is healed.</a:t>
            </a:r>
          </a:p>
          <a:p>
            <a:pPr lvl="1"/>
            <a:endParaRPr lang="en-US" dirty="0"/>
          </a:p>
          <a:p>
            <a:pPr marL="0" indent="0">
              <a:buNone/>
            </a:pPr>
            <a:r>
              <a:rPr lang="en-US" b="1" dirty="0"/>
              <a:t>Lacerations greater than 50% of surface</a:t>
            </a:r>
          </a:p>
          <a:p>
            <a:pPr lvl="1"/>
            <a:r>
              <a:rPr lang="en-US" dirty="0"/>
              <a:t>The tendon is often too thin for a core suture.</a:t>
            </a:r>
          </a:p>
          <a:p>
            <a:pPr lvl="1"/>
            <a:r>
              <a:rPr lang="en-US" dirty="0"/>
              <a:t>Repair with a running 4-0 suture, followed by 5-0 </a:t>
            </a:r>
            <a:r>
              <a:rPr lang="en-US" dirty="0" err="1"/>
              <a:t>epitendinous</a:t>
            </a:r>
            <a:r>
              <a:rPr lang="en-US" dirty="0"/>
              <a:t> cross-stitch.</a:t>
            </a:r>
          </a:p>
          <a:p>
            <a:pPr lvl="1"/>
            <a:r>
              <a:rPr lang="en-US" dirty="0"/>
              <a:t>Splint the PIP joint for 6 weeks, with DIP joint free.</a:t>
            </a:r>
          </a:p>
          <a:p>
            <a:pPr lvl="1"/>
            <a:endParaRPr lang="en-US" dirty="0"/>
          </a:p>
        </p:txBody>
      </p:sp>
      <p:pic>
        <p:nvPicPr>
          <p:cNvPr id="4" name="Content Placeholder 3">
            <a:extLst>
              <a:ext uri="{FF2B5EF4-FFF2-40B4-BE49-F238E27FC236}">
                <a16:creationId xmlns:a16="http://schemas.microsoft.com/office/drawing/2014/main" id="{E60661B1-6F60-4B09-AAE7-2DA7A54D4DEE}"/>
              </a:ext>
            </a:extLst>
          </p:cNvPr>
          <p:cNvPicPr>
            <a:picLocks noChangeAspect="1"/>
          </p:cNvPicPr>
          <p:nvPr/>
        </p:nvPicPr>
        <p:blipFill rotWithShape="1">
          <a:blip r:embed="rId3"/>
          <a:srcRect l="38292" t="14286" r="39593" b="46900"/>
          <a:stretch/>
        </p:blipFill>
        <p:spPr>
          <a:xfrm>
            <a:off x="7162800" y="76200"/>
            <a:ext cx="1866900" cy="2088603"/>
          </a:xfrm>
          <a:prstGeom prst="rect">
            <a:avLst/>
          </a:prstGeom>
        </p:spPr>
      </p:pic>
    </p:spTree>
    <p:extLst>
      <p:ext uri="{BB962C8B-B14F-4D97-AF65-F5344CB8AC3E}">
        <p14:creationId xmlns:p14="http://schemas.microsoft.com/office/powerpoint/2010/main" val="13774439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69143-F146-4280-9872-1882B12AE899}"/>
              </a:ext>
            </a:extLst>
          </p:cNvPr>
          <p:cNvSpPr>
            <a:spLocks noGrp="1"/>
          </p:cNvSpPr>
          <p:nvPr>
            <p:ph type="title"/>
          </p:nvPr>
        </p:nvSpPr>
        <p:spPr>
          <a:xfrm>
            <a:off x="448962" y="609600"/>
            <a:ext cx="8229600" cy="1143000"/>
          </a:xfrm>
        </p:spPr>
        <p:txBody>
          <a:bodyPr>
            <a:normAutofit fontScale="90000"/>
          </a:bodyPr>
          <a:lstStyle/>
          <a:p>
            <a:r>
              <a:rPr lang="en-US" b="1" dirty="0"/>
              <a:t>Thumb Injuries</a:t>
            </a:r>
            <a:br>
              <a:rPr lang="en-US" dirty="0"/>
            </a:br>
            <a:r>
              <a:rPr lang="en-US" dirty="0"/>
              <a:t>Zone TII</a:t>
            </a:r>
            <a:br>
              <a:rPr lang="en-US" dirty="0"/>
            </a:br>
            <a:endParaRPr lang="en-US" dirty="0"/>
          </a:p>
        </p:txBody>
      </p:sp>
      <p:sp>
        <p:nvSpPr>
          <p:cNvPr id="3" name="Content Placeholder 2">
            <a:extLst>
              <a:ext uri="{FF2B5EF4-FFF2-40B4-BE49-F238E27FC236}">
                <a16:creationId xmlns:a16="http://schemas.microsoft.com/office/drawing/2014/main" id="{BDC35AB1-3742-4B7F-B2FD-16B1B497336B}"/>
              </a:ext>
            </a:extLst>
          </p:cNvPr>
          <p:cNvSpPr>
            <a:spLocks noGrp="1"/>
          </p:cNvSpPr>
          <p:nvPr>
            <p:ph idx="1"/>
          </p:nvPr>
        </p:nvSpPr>
        <p:spPr>
          <a:xfrm>
            <a:off x="228600" y="1600200"/>
            <a:ext cx="8458200" cy="4190999"/>
          </a:xfrm>
        </p:spPr>
        <p:txBody>
          <a:bodyPr>
            <a:normAutofit/>
          </a:bodyPr>
          <a:lstStyle/>
          <a:p>
            <a:pPr lvl="1"/>
            <a:r>
              <a:rPr lang="en-US" dirty="0"/>
              <a:t>The EPL can usually hold a core-type suture at this level.</a:t>
            </a:r>
          </a:p>
          <a:p>
            <a:pPr lvl="2"/>
            <a:r>
              <a:rPr lang="en-US" dirty="0"/>
              <a:t>Add an </a:t>
            </a:r>
            <a:r>
              <a:rPr lang="en-US" dirty="0" err="1"/>
              <a:t>epitendinous</a:t>
            </a:r>
            <a:r>
              <a:rPr lang="en-US" dirty="0"/>
              <a:t> suture.</a:t>
            </a:r>
          </a:p>
          <a:p>
            <a:pPr lvl="1"/>
            <a:endParaRPr lang="en-US" dirty="0"/>
          </a:p>
          <a:p>
            <a:pPr lvl="1"/>
            <a:r>
              <a:rPr lang="en-US" dirty="0"/>
              <a:t>Splint or pin the IP joint for 6 weeks, with the MP joint free.</a:t>
            </a:r>
          </a:p>
          <a:p>
            <a:pPr lvl="2"/>
            <a:r>
              <a:rPr lang="en-US" dirty="0"/>
              <a:t>Some advocate for short, forearm-based thumb </a:t>
            </a:r>
            <a:r>
              <a:rPr lang="en-US" dirty="0" err="1"/>
              <a:t>spica</a:t>
            </a:r>
            <a:r>
              <a:rPr lang="en-US" dirty="0"/>
              <a:t> cast with thumb in full extension.</a:t>
            </a:r>
          </a:p>
          <a:p>
            <a:pPr lvl="3"/>
            <a:r>
              <a:rPr lang="en-US" dirty="0"/>
              <a:t>The thumb sagittal bands are not substantial enough to prevent excess tension across the repair in this zone.</a:t>
            </a:r>
          </a:p>
        </p:txBody>
      </p:sp>
    </p:spTree>
    <p:extLst>
      <p:ext uri="{BB962C8B-B14F-4D97-AF65-F5344CB8AC3E}">
        <p14:creationId xmlns:p14="http://schemas.microsoft.com/office/powerpoint/2010/main" val="20120103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a:xfrm>
            <a:off x="152400" y="19987"/>
            <a:ext cx="8229600" cy="1143000"/>
          </a:xfrm>
        </p:spPr>
        <p:txBody>
          <a:bodyPr/>
          <a:lstStyle/>
          <a:p>
            <a:r>
              <a:rPr lang="en-US" dirty="0"/>
              <a:t>Zone III</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152400" y="1219200"/>
            <a:ext cx="8915400" cy="4800599"/>
          </a:xfrm>
        </p:spPr>
        <p:txBody>
          <a:bodyPr>
            <a:normAutofit/>
          </a:bodyPr>
          <a:lstStyle/>
          <a:p>
            <a:pPr marL="0" indent="0">
              <a:buNone/>
            </a:pPr>
            <a:r>
              <a:rPr lang="en-US" b="1" dirty="0"/>
              <a:t>Central Slip injury</a:t>
            </a:r>
          </a:p>
          <a:p>
            <a:pPr lvl="1"/>
            <a:r>
              <a:rPr lang="en-US" dirty="0"/>
              <a:t>Leads to loss of active PIP extension</a:t>
            </a:r>
          </a:p>
          <a:p>
            <a:pPr lvl="1"/>
            <a:r>
              <a:rPr lang="en-US" dirty="0"/>
              <a:t>if palmar subluxation of lateral bands </a:t>
            </a:r>
            <a:r>
              <a:rPr lang="en-US" dirty="0">
                <a:sym typeface="Wingdings" panose="05000000000000000000" pitchFamily="2" charset="2"/>
              </a:rPr>
              <a:t>Boutonniere deformity develops</a:t>
            </a:r>
          </a:p>
          <a:p>
            <a:pPr lvl="1"/>
            <a:r>
              <a:rPr lang="en-US" dirty="0">
                <a:sym typeface="Wingdings" panose="05000000000000000000" pitchFamily="2" charset="2"/>
              </a:rPr>
              <a:t>Flexion of the PIP</a:t>
            </a:r>
          </a:p>
          <a:p>
            <a:r>
              <a:rPr lang="en-US" dirty="0"/>
              <a:t>Hyperextension of DIP</a:t>
            </a:r>
          </a:p>
          <a:p>
            <a:pPr lvl="1"/>
            <a:r>
              <a:rPr lang="en-US" dirty="0"/>
              <a:t>Can occur within a week</a:t>
            </a:r>
          </a:p>
          <a:p>
            <a:endParaRPr lang="en-US" dirty="0"/>
          </a:p>
        </p:txBody>
      </p:sp>
      <p:pic>
        <p:nvPicPr>
          <p:cNvPr id="4" name="Content Placeholder 3">
            <a:extLst>
              <a:ext uri="{FF2B5EF4-FFF2-40B4-BE49-F238E27FC236}">
                <a16:creationId xmlns:a16="http://schemas.microsoft.com/office/drawing/2014/main" id="{C5A335A5-8FE0-4BA9-807B-F00BE794C646}"/>
              </a:ext>
            </a:extLst>
          </p:cNvPr>
          <p:cNvPicPr>
            <a:picLocks noChangeAspect="1"/>
          </p:cNvPicPr>
          <p:nvPr/>
        </p:nvPicPr>
        <p:blipFill rotWithShape="1">
          <a:blip r:embed="rId3"/>
          <a:srcRect l="38292" t="14286" r="39593" b="46900"/>
          <a:stretch/>
        </p:blipFill>
        <p:spPr>
          <a:xfrm>
            <a:off x="7258802" y="76201"/>
            <a:ext cx="1770898" cy="1981200"/>
          </a:xfrm>
          <a:prstGeom prst="rect">
            <a:avLst/>
          </a:prstGeom>
        </p:spPr>
      </p:pic>
    </p:spTree>
    <p:extLst>
      <p:ext uri="{BB962C8B-B14F-4D97-AF65-F5344CB8AC3E}">
        <p14:creationId xmlns:p14="http://schemas.microsoft.com/office/powerpoint/2010/main" val="50314934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a:xfrm>
            <a:off x="152400" y="19987"/>
            <a:ext cx="8229600" cy="1143000"/>
          </a:xfrm>
        </p:spPr>
        <p:txBody>
          <a:bodyPr/>
          <a:lstStyle/>
          <a:p>
            <a:r>
              <a:rPr lang="en-US" dirty="0"/>
              <a:t>Zone III</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152400" y="1219200"/>
            <a:ext cx="8915400" cy="4800599"/>
          </a:xfrm>
        </p:spPr>
        <p:txBody>
          <a:bodyPr>
            <a:normAutofit/>
          </a:bodyPr>
          <a:lstStyle/>
          <a:p>
            <a:pPr marL="0" indent="0">
              <a:buNone/>
            </a:pPr>
            <a:r>
              <a:rPr lang="en-US" sz="2000" b="1" dirty="0"/>
              <a:t>Closed avulsion </a:t>
            </a:r>
            <a:r>
              <a:rPr lang="en-US" sz="2000" i="1" dirty="0"/>
              <a:t>(boutonniere injury)</a:t>
            </a:r>
          </a:p>
          <a:p>
            <a:pPr lvl="1"/>
            <a:r>
              <a:rPr lang="en-US" sz="2000" dirty="0"/>
              <a:t>Often misdiagnosed as a jammed or sprained finger</a:t>
            </a:r>
          </a:p>
          <a:p>
            <a:endParaRPr lang="en-US" sz="2000" b="1" dirty="0"/>
          </a:p>
          <a:p>
            <a:r>
              <a:rPr lang="en-US" sz="2000" b="1" dirty="0"/>
              <a:t>Diagnosis</a:t>
            </a:r>
          </a:p>
          <a:p>
            <a:pPr lvl="1"/>
            <a:r>
              <a:rPr lang="en-US" sz="2000" dirty="0"/>
              <a:t>Swelling and tenderness are observed at base of dorsal middle phalanx/PIP </a:t>
            </a:r>
            <a:r>
              <a:rPr lang="en-US" sz="2000" dirty="0" err="1"/>
              <a:t>jt</a:t>
            </a:r>
            <a:endParaRPr lang="en-US" sz="2000" dirty="0"/>
          </a:p>
          <a:p>
            <a:pPr lvl="1"/>
            <a:r>
              <a:rPr lang="en-US" sz="2000" dirty="0"/>
              <a:t>PIP </a:t>
            </a:r>
            <a:r>
              <a:rPr lang="en-US" sz="2000" dirty="0" err="1"/>
              <a:t>jt</a:t>
            </a:r>
            <a:r>
              <a:rPr lang="en-US" sz="2000" dirty="0"/>
              <a:t> extension exhibits weakness against resistance.</a:t>
            </a:r>
          </a:p>
          <a:p>
            <a:pPr lvl="2"/>
            <a:r>
              <a:rPr lang="en-US" sz="1800" dirty="0"/>
              <a:t>Extension function is preserved with only one lateral band intact.</a:t>
            </a:r>
          </a:p>
          <a:p>
            <a:pPr lvl="1"/>
            <a:r>
              <a:rPr lang="en-US" sz="2000" dirty="0"/>
              <a:t>Loss of 15-20</a:t>
            </a:r>
            <a:r>
              <a:rPr lang="en-US" sz="2000" baseline="30000" dirty="0"/>
              <a:t>o</a:t>
            </a:r>
            <a:r>
              <a:rPr lang="en-US" sz="2000" dirty="0"/>
              <a:t> active PIP extension</a:t>
            </a:r>
          </a:p>
          <a:p>
            <a:pPr lvl="2"/>
            <a:r>
              <a:rPr lang="en-US" sz="1800" dirty="0"/>
              <a:t>with wrist and MCPs flexed</a:t>
            </a:r>
          </a:p>
          <a:p>
            <a:pPr lvl="1"/>
            <a:r>
              <a:rPr lang="en-US" sz="2000" dirty="0"/>
              <a:t>Weak extension of the middle phalanx against resistance</a:t>
            </a:r>
          </a:p>
          <a:p>
            <a:pPr lvl="1"/>
            <a:r>
              <a:rPr lang="en-US" sz="2000" dirty="0"/>
              <a:t>+Elson’s Test</a:t>
            </a:r>
          </a:p>
          <a:p>
            <a:pPr lvl="1"/>
            <a:r>
              <a:rPr lang="en-US" sz="2000" dirty="0"/>
              <a:t>MRI or ultrasound can confirm injury.</a:t>
            </a:r>
          </a:p>
        </p:txBody>
      </p:sp>
      <p:pic>
        <p:nvPicPr>
          <p:cNvPr id="4" name="Content Placeholder 3">
            <a:extLst>
              <a:ext uri="{FF2B5EF4-FFF2-40B4-BE49-F238E27FC236}">
                <a16:creationId xmlns:a16="http://schemas.microsoft.com/office/drawing/2014/main" id="{C5A335A5-8FE0-4BA9-807B-F00BE794C646}"/>
              </a:ext>
            </a:extLst>
          </p:cNvPr>
          <p:cNvPicPr>
            <a:picLocks noChangeAspect="1"/>
          </p:cNvPicPr>
          <p:nvPr/>
        </p:nvPicPr>
        <p:blipFill rotWithShape="1">
          <a:blip r:embed="rId3"/>
          <a:srcRect l="38292" t="14286" r="39593" b="46900"/>
          <a:stretch/>
        </p:blipFill>
        <p:spPr>
          <a:xfrm>
            <a:off x="7296902" y="19987"/>
            <a:ext cx="1770898" cy="1981200"/>
          </a:xfrm>
          <a:prstGeom prst="rect">
            <a:avLst/>
          </a:prstGeom>
        </p:spPr>
      </p:pic>
    </p:spTree>
    <p:extLst>
      <p:ext uri="{BB962C8B-B14F-4D97-AF65-F5344CB8AC3E}">
        <p14:creationId xmlns:p14="http://schemas.microsoft.com/office/powerpoint/2010/main" val="8775673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83BD5-A89F-4D44-AB8E-2AD49879A358}"/>
              </a:ext>
            </a:extLst>
          </p:cNvPr>
          <p:cNvSpPr>
            <a:spLocks noGrp="1"/>
          </p:cNvSpPr>
          <p:nvPr>
            <p:ph type="title"/>
          </p:nvPr>
        </p:nvSpPr>
        <p:spPr/>
        <p:txBody>
          <a:bodyPr/>
          <a:lstStyle/>
          <a:p>
            <a:r>
              <a:rPr lang="en-US" dirty="0"/>
              <a:t>Elson’s Test</a:t>
            </a:r>
          </a:p>
        </p:txBody>
      </p:sp>
      <p:sp>
        <p:nvSpPr>
          <p:cNvPr id="3" name="Content Placeholder 2">
            <a:extLst>
              <a:ext uri="{FF2B5EF4-FFF2-40B4-BE49-F238E27FC236}">
                <a16:creationId xmlns:a16="http://schemas.microsoft.com/office/drawing/2014/main" id="{70CA62D9-2441-4F46-9DEE-39CDBB46849F}"/>
              </a:ext>
            </a:extLst>
          </p:cNvPr>
          <p:cNvSpPr>
            <a:spLocks noGrp="1"/>
          </p:cNvSpPr>
          <p:nvPr>
            <p:ph idx="1"/>
          </p:nvPr>
        </p:nvSpPr>
        <p:spPr>
          <a:xfrm>
            <a:off x="152400" y="1600200"/>
            <a:ext cx="8839200" cy="4267199"/>
          </a:xfrm>
        </p:spPr>
        <p:txBody>
          <a:bodyPr>
            <a:normAutofit fontScale="92500" lnSpcReduction="10000"/>
          </a:bodyPr>
          <a:lstStyle/>
          <a:p>
            <a:r>
              <a:rPr lang="en-US" dirty="0"/>
              <a:t>PIP </a:t>
            </a:r>
            <a:r>
              <a:rPr lang="en-US" dirty="0" err="1"/>
              <a:t>jt</a:t>
            </a:r>
            <a:r>
              <a:rPr lang="en-US" dirty="0"/>
              <a:t> placed at 90 degrees over the edge of a table</a:t>
            </a:r>
          </a:p>
          <a:p>
            <a:r>
              <a:rPr lang="en-US" dirty="0"/>
              <a:t>Pt is asked to extend the PIP </a:t>
            </a:r>
            <a:r>
              <a:rPr lang="en-US" dirty="0" err="1"/>
              <a:t>jt</a:t>
            </a:r>
            <a:r>
              <a:rPr lang="en-US" dirty="0"/>
              <a:t> against resistance</a:t>
            </a:r>
          </a:p>
          <a:p>
            <a:r>
              <a:rPr lang="en-US" dirty="0"/>
              <a:t>Pressure felt by the examiner over the middle phalanx indicated an intact central slip</a:t>
            </a:r>
          </a:p>
          <a:p>
            <a:r>
              <a:rPr lang="en-US" dirty="0"/>
              <a:t>The DIP </a:t>
            </a:r>
            <a:r>
              <a:rPr lang="en-US" dirty="0" err="1"/>
              <a:t>jt</a:t>
            </a:r>
            <a:r>
              <a:rPr lang="en-US" dirty="0"/>
              <a:t> is flexible</a:t>
            </a:r>
          </a:p>
          <a:p>
            <a:r>
              <a:rPr lang="en-US" dirty="0"/>
              <a:t>In a complete rupture</a:t>
            </a:r>
          </a:p>
          <a:p>
            <a:pPr lvl="1"/>
            <a:r>
              <a:rPr lang="en-US" dirty="0"/>
              <a:t>Any extension effort results in a rigid DIP </a:t>
            </a:r>
            <a:r>
              <a:rPr lang="en-US" dirty="0" err="1"/>
              <a:t>jt</a:t>
            </a:r>
            <a:r>
              <a:rPr lang="en-US" dirty="0"/>
              <a:t> due to the lateral bands</a:t>
            </a:r>
          </a:p>
          <a:p>
            <a:r>
              <a:rPr lang="en-US" dirty="0"/>
              <a:t>Will not help with partial ruptures and may be hindered by pain or lack of cooperation</a:t>
            </a:r>
          </a:p>
          <a:p>
            <a:endParaRPr lang="en-US" dirty="0"/>
          </a:p>
        </p:txBody>
      </p:sp>
    </p:spTree>
    <p:extLst>
      <p:ext uri="{BB962C8B-B14F-4D97-AF65-F5344CB8AC3E}">
        <p14:creationId xmlns:p14="http://schemas.microsoft.com/office/powerpoint/2010/main" val="26560444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a:xfrm>
            <a:off x="152400" y="19987"/>
            <a:ext cx="8229600" cy="1143000"/>
          </a:xfrm>
        </p:spPr>
        <p:txBody>
          <a:bodyPr/>
          <a:lstStyle/>
          <a:p>
            <a:r>
              <a:rPr lang="en-US" dirty="0"/>
              <a:t>Zone III – Closed Injury</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152400" y="1219200"/>
            <a:ext cx="8915400" cy="4800599"/>
          </a:xfrm>
        </p:spPr>
        <p:txBody>
          <a:bodyPr>
            <a:normAutofit/>
          </a:bodyPr>
          <a:lstStyle/>
          <a:p>
            <a:pPr lvl="1"/>
            <a:endParaRPr lang="en-US" sz="2000" dirty="0"/>
          </a:p>
          <a:p>
            <a:pPr lvl="1"/>
            <a:endParaRPr lang="en-US" sz="2000" dirty="0"/>
          </a:p>
          <a:p>
            <a:r>
              <a:rPr lang="en-US" sz="2000" b="1" dirty="0"/>
              <a:t>Treatment</a:t>
            </a:r>
          </a:p>
          <a:p>
            <a:pPr lvl="1"/>
            <a:r>
              <a:rPr lang="en-US" sz="2000" dirty="0"/>
              <a:t>Splint PIP in full extension for 6 weeks with MP and DIP joints free.</a:t>
            </a:r>
          </a:p>
          <a:p>
            <a:pPr lvl="2"/>
            <a:r>
              <a:rPr lang="en-US" sz="1800" dirty="0"/>
              <a:t>Follow with active PIP flexion and 2 weeks of splinting at night.</a:t>
            </a:r>
          </a:p>
          <a:p>
            <a:pPr lvl="1"/>
            <a:r>
              <a:rPr lang="en-US" sz="2000" dirty="0"/>
              <a:t>K-wire fixation of the PIP joint is an alternative.</a:t>
            </a:r>
          </a:p>
          <a:p>
            <a:pPr lvl="1"/>
            <a:r>
              <a:rPr lang="en-US" sz="2000" dirty="0"/>
              <a:t>Open reduction or reinsertion for avulsion fracture; fragment is viewed using radiographs.</a:t>
            </a:r>
          </a:p>
          <a:p>
            <a:pPr lvl="2"/>
            <a:r>
              <a:rPr lang="en-US" sz="1800" dirty="0"/>
              <a:t>+/- suture anchor</a:t>
            </a:r>
          </a:p>
          <a:p>
            <a:pPr lvl="2"/>
            <a:endParaRPr lang="en-US" sz="1800" dirty="0"/>
          </a:p>
        </p:txBody>
      </p:sp>
      <p:pic>
        <p:nvPicPr>
          <p:cNvPr id="4" name="Content Placeholder 3">
            <a:extLst>
              <a:ext uri="{FF2B5EF4-FFF2-40B4-BE49-F238E27FC236}">
                <a16:creationId xmlns:a16="http://schemas.microsoft.com/office/drawing/2014/main" id="{C5A335A5-8FE0-4BA9-807B-F00BE794C646}"/>
              </a:ext>
            </a:extLst>
          </p:cNvPr>
          <p:cNvPicPr>
            <a:picLocks noChangeAspect="1"/>
          </p:cNvPicPr>
          <p:nvPr/>
        </p:nvPicPr>
        <p:blipFill rotWithShape="1">
          <a:blip r:embed="rId3"/>
          <a:srcRect l="38292" t="14286" r="39593" b="46900"/>
          <a:stretch/>
        </p:blipFill>
        <p:spPr>
          <a:xfrm>
            <a:off x="7258802" y="76201"/>
            <a:ext cx="1770898" cy="1981200"/>
          </a:xfrm>
          <a:prstGeom prst="rect">
            <a:avLst/>
          </a:prstGeom>
        </p:spPr>
      </p:pic>
    </p:spTree>
    <p:extLst>
      <p:ext uri="{BB962C8B-B14F-4D97-AF65-F5344CB8AC3E}">
        <p14:creationId xmlns:p14="http://schemas.microsoft.com/office/powerpoint/2010/main" val="4291522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p:txBody>
          <a:bodyPr/>
          <a:lstStyle/>
          <a:p>
            <a:r>
              <a:rPr lang="en-US" dirty="0"/>
              <a:t>Zone III</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152400" y="1417638"/>
            <a:ext cx="8839200" cy="4449762"/>
          </a:xfrm>
        </p:spPr>
        <p:txBody>
          <a:bodyPr>
            <a:normAutofit fontScale="70000" lnSpcReduction="20000"/>
          </a:bodyPr>
          <a:lstStyle/>
          <a:p>
            <a:pPr marL="0" indent="0">
              <a:buNone/>
            </a:pPr>
            <a:r>
              <a:rPr lang="en-US" b="1" dirty="0"/>
              <a:t>Open injury</a:t>
            </a:r>
          </a:p>
          <a:p>
            <a:pPr lvl="1"/>
            <a:r>
              <a:rPr lang="en-US" dirty="0"/>
              <a:t>The PIP joint is violated easily; </a:t>
            </a:r>
            <a:r>
              <a:rPr lang="en-US" b="1" dirty="0"/>
              <a:t>irrigate thoroughly.</a:t>
            </a:r>
          </a:p>
          <a:p>
            <a:r>
              <a:rPr lang="en-US" b="1" dirty="0"/>
              <a:t>Pt who maintains active PIP extension against resistance</a:t>
            </a:r>
          </a:p>
          <a:p>
            <a:pPr lvl="1"/>
            <a:r>
              <a:rPr lang="en-US" dirty="0"/>
              <a:t>Active motion</a:t>
            </a:r>
          </a:p>
          <a:p>
            <a:pPr lvl="1"/>
            <a:r>
              <a:rPr lang="en-US" dirty="0"/>
              <a:t>Close follow-up</a:t>
            </a:r>
          </a:p>
          <a:p>
            <a:r>
              <a:rPr lang="en-US" dirty="0"/>
              <a:t>Pt with active PIP extension, but weak against resistance</a:t>
            </a:r>
          </a:p>
          <a:p>
            <a:pPr lvl="1"/>
            <a:r>
              <a:rPr lang="en-US" dirty="0"/>
              <a:t>Extension splint 3-4 weeks</a:t>
            </a:r>
          </a:p>
          <a:p>
            <a:pPr lvl="1"/>
            <a:r>
              <a:rPr lang="en-US" dirty="0"/>
              <a:t>Close follow up</a:t>
            </a:r>
          </a:p>
          <a:p>
            <a:r>
              <a:rPr lang="en-US" dirty="0"/>
              <a:t>Patient with extensor lag</a:t>
            </a:r>
          </a:p>
          <a:p>
            <a:pPr lvl="1"/>
            <a:r>
              <a:rPr lang="en-US" dirty="0"/>
              <a:t>Open repair</a:t>
            </a:r>
          </a:p>
          <a:p>
            <a:pPr lvl="2"/>
            <a:r>
              <a:rPr lang="en-US" dirty="0"/>
              <a:t>3 or 4-0 core suture, +/- 5-0 </a:t>
            </a:r>
            <a:r>
              <a:rPr lang="en-US" dirty="0" err="1"/>
              <a:t>epitendinous</a:t>
            </a:r>
            <a:r>
              <a:rPr lang="en-US" dirty="0"/>
              <a:t> </a:t>
            </a:r>
          </a:p>
          <a:p>
            <a:pPr lvl="2"/>
            <a:r>
              <a:rPr lang="en-US" dirty="0"/>
              <a:t>May require </a:t>
            </a:r>
            <a:r>
              <a:rPr lang="en-US" dirty="0" err="1"/>
              <a:t>microsuture</a:t>
            </a:r>
            <a:r>
              <a:rPr lang="en-US" dirty="0"/>
              <a:t> anchor if injury at the central slip insertion</a:t>
            </a:r>
          </a:p>
          <a:p>
            <a:pPr lvl="3"/>
            <a:r>
              <a:rPr lang="en-US" dirty="0"/>
              <a:t>Inadequate distal stump of tendon can be addressed by drilling a transverse hole through dorsal base of middle phalanx or by using a bone anchor.</a:t>
            </a:r>
          </a:p>
          <a:p>
            <a:pPr lvl="1"/>
            <a:endParaRPr lang="en-US" dirty="0"/>
          </a:p>
          <a:p>
            <a:pPr lvl="1"/>
            <a:r>
              <a:rPr lang="en-US" dirty="0"/>
              <a:t>Splint as for previously described closed injury.</a:t>
            </a:r>
          </a:p>
          <a:p>
            <a:pPr lvl="1"/>
            <a:endParaRPr lang="en-US" dirty="0"/>
          </a:p>
        </p:txBody>
      </p:sp>
    </p:spTree>
    <p:extLst>
      <p:ext uri="{BB962C8B-B14F-4D97-AF65-F5344CB8AC3E}">
        <p14:creationId xmlns:p14="http://schemas.microsoft.com/office/powerpoint/2010/main" val="4280905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08315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D9DDF75-BCC9-4A83-B2BF-E709E17CFC40}"/>
              </a:ext>
            </a:extLst>
          </p:cNvPr>
          <p:cNvPicPr>
            <a:picLocks noGrp="1" noChangeAspect="1"/>
          </p:cNvPicPr>
          <p:nvPr>
            <p:ph idx="1"/>
          </p:nvPr>
        </p:nvPicPr>
        <p:blipFill rotWithShape="1">
          <a:blip r:embed="rId2"/>
          <a:srcRect l="30487" t="32653" r="31788" b="34694"/>
          <a:stretch/>
        </p:blipFill>
        <p:spPr>
          <a:xfrm>
            <a:off x="914400" y="990600"/>
            <a:ext cx="7458076" cy="4114800"/>
          </a:xfrm>
          <a:prstGeom prst="rect">
            <a:avLst/>
          </a:prstGeom>
        </p:spPr>
      </p:pic>
    </p:spTree>
    <p:extLst>
      <p:ext uri="{BB962C8B-B14F-4D97-AF65-F5344CB8AC3E}">
        <p14:creationId xmlns:p14="http://schemas.microsoft.com/office/powerpoint/2010/main" val="7725292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14402-6B44-4CBA-BF08-60C9059C536F}"/>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E45FA52-C835-45DD-B48F-E2CA5D92EFBA}"/>
              </a:ext>
            </a:extLst>
          </p:cNvPr>
          <p:cNvPicPr>
            <a:picLocks noChangeAspect="1"/>
          </p:cNvPicPr>
          <p:nvPr/>
        </p:nvPicPr>
        <p:blipFill rotWithShape="1">
          <a:blip r:embed="rId2"/>
          <a:srcRect l="13747" t="46667" r="12577" b="15555"/>
          <a:stretch/>
        </p:blipFill>
        <p:spPr>
          <a:xfrm>
            <a:off x="1143000" y="1752600"/>
            <a:ext cx="7483290" cy="4038600"/>
          </a:xfrm>
          <a:prstGeom prst="rect">
            <a:avLst/>
          </a:prstGeom>
        </p:spPr>
      </p:pic>
    </p:spTree>
    <p:extLst>
      <p:ext uri="{BB962C8B-B14F-4D97-AF65-F5344CB8AC3E}">
        <p14:creationId xmlns:p14="http://schemas.microsoft.com/office/powerpoint/2010/main" val="79277346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p:txBody>
          <a:bodyPr/>
          <a:lstStyle/>
          <a:p>
            <a:r>
              <a:rPr lang="en-US" dirty="0"/>
              <a:t>Zone III</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76200" y="1143000"/>
            <a:ext cx="9067800" cy="5029199"/>
          </a:xfrm>
        </p:spPr>
        <p:txBody>
          <a:bodyPr>
            <a:normAutofit/>
          </a:bodyPr>
          <a:lstStyle/>
          <a:p>
            <a:pPr marL="0" indent="0">
              <a:buNone/>
            </a:pPr>
            <a:r>
              <a:rPr lang="en-US" b="1" dirty="0"/>
              <a:t>Primary goal of treatment: </a:t>
            </a:r>
          </a:p>
          <a:p>
            <a:r>
              <a:rPr lang="en-US" b="1" dirty="0"/>
              <a:t>Prevent development of boutonniere deformity</a:t>
            </a:r>
          </a:p>
          <a:p>
            <a:pPr lvl="2"/>
            <a:r>
              <a:rPr lang="en-US" i="1" dirty="0"/>
              <a:t>DIP hyperextension with flexion deformity of the PIP joint</a:t>
            </a:r>
            <a:endParaRPr lang="en-US" dirty="0"/>
          </a:p>
          <a:p>
            <a:pPr lvl="1"/>
            <a:endParaRPr lang="en-US" dirty="0"/>
          </a:p>
          <a:p>
            <a:pPr lvl="1"/>
            <a:r>
              <a:rPr lang="en-US" dirty="0"/>
              <a:t>Deformity can take weeks to develop, because </a:t>
            </a:r>
            <a:r>
              <a:rPr lang="en-US" b="1" dirty="0"/>
              <a:t>lateral bands slowly migrate </a:t>
            </a:r>
            <a:r>
              <a:rPr lang="en-US" b="1" dirty="0" err="1"/>
              <a:t>volarly</a:t>
            </a:r>
            <a:r>
              <a:rPr lang="en-US" b="1" dirty="0"/>
              <a:t>.</a:t>
            </a:r>
          </a:p>
          <a:p>
            <a:pPr lvl="1"/>
            <a:r>
              <a:rPr lang="en-US" dirty="0"/>
              <a:t>Secondary reconstruction of chronic boutonniere is difficult.</a:t>
            </a:r>
          </a:p>
          <a:p>
            <a:pPr lvl="1"/>
            <a:r>
              <a:rPr lang="en-US" dirty="0"/>
              <a:t>Prevention is much easier than treatment.</a:t>
            </a:r>
          </a:p>
          <a:p>
            <a:pPr marL="457200" lvl="1" indent="0">
              <a:buNone/>
            </a:pPr>
            <a:endParaRPr lang="en-US" dirty="0"/>
          </a:p>
        </p:txBody>
      </p:sp>
      <p:pic>
        <p:nvPicPr>
          <p:cNvPr id="5" name="Picture 4">
            <a:extLst>
              <a:ext uri="{FF2B5EF4-FFF2-40B4-BE49-F238E27FC236}">
                <a16:creationId xmlns:a16="http://schemas.microsoft.com/office/drawing/2014/main" id="{E0818232-6503-407F-B14A-2BA615FD6850}"/>
              </a:ext>
            </a:extLst>
          </p:cNvPr>
          <p:cNvPicPr>
            <a:picLocks noChangeAspect="1"/>
          </p:cNvPicPr>
          <p:nvPr/>
        </p:nvPicPr>
        <p:blipFill rotWithShape="1">
          <a:blip r:embed="rId3"/>
          <a:srcRect r="71151" b="85556"/>
          <a:stretch/>
        </p:blipFill>
        <p:spPr>
          <a:xfrm>
            <a:off x="5650233" y="152400"/>
            <a:ext cx="3493768" cy="1447800"/>
          </a:xfrm>
          <a:prstGeom prst="rect">
            <a:avLst/>
          </a:prstGeom>
        </p:spPr>
      </p:pic>
    </p:spTree>
    <p:extLst>
      <p:ext uri="{BB962C8B-B14F-4D97-AF65-F5344CB8AC3E}">
        <p14:creationId xmlns:p14="http://schemas.microsoft.com/office/powerpoint/2010/main" val="34349473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0ED1-EF70-4496-8B6C-3EA83CEA38D9}"/>
              </a:ext>
            </a:extLst>
          </p:cNvPr>
          <p:cNvSpPr>
            <a:spLocks noGrp="1"/>
          </p:cNvSpPr>
          <p:nvPr>
            <p:ph type="title"/>
          </p:nvPr>
        </p:nvSpPr>
        <p:spPr/>
        <p:txBody>
          <a:bodyPr>
            <a:normAutofit/>
          </a:bodyPr>
          <a:lstStyle/>
          <a:p>
            <a:r>
              <a:rPr lang="en-US" b="1" dirty="0"/>
              <a:t>Boutonniere Deformity</a:t>
            </a:r>
            <a:endParaRPr lang="en-US" dirty="0"/>
          </a:p>
        </p:txBody>
      </p:sp>
      <p:pic>
        <p:nvPicPr>
          <p:cNvPr id="6" name="Picture 5">
            <a:extLst>
              <a:ext uri="{FF2B5EF4-FFF2-40B4-BE49-F238E27FC236}">
                <a16:creationId xmlns:a16="http://schemas.microsoft.com/office/drawing/2014/main" id="{0041EF23-7F4E-4AE4-B57D-7E214162AD78}"/>
              </a:ext>
            </a:extLst>
          </p:cNvPr>
          <p:cNvPicPr>
            <a:picLocks noChangeAspect="1"/>
          </p:cNvPicPr>
          <p:nvPr/>
        </p:nvPicPr>
        <p:blipFill rotWithShape="1">
          <a:blip r:embed="rId2"/>
          <a:srcRect l="31967" t="27319" r="13115" b="18673"/>
          <a:stretch/>
        </p:blipFill>
        <p:spPr>
          <a:xfrm>
            <a:off x="1219200" y="1524000"/>
            <a:ext cx="6705600" cy="4203512"/>
          </a:xfrm>
          <a:prstGeom prst="rect">
            <a:avLst/>
          </a:prstGeom>
        </p:spPr>
      </p:pic>
    </p:spTree>
    <p:extLst>
      <p:ext uri="{BB962C8B-B14F-4D97-AF65-F5344CB8AC3E}">
        <p14:creationId xmlns:p14="http://schemas.microsoft.com/office/powerpoint/2010/main" val="285934019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BEADB-418D-48DD-B012-0045B320FAA0}"/>
              </a:ext>
            </a:extLst>
          </p:cNvPr>
          <p:cNvSpPr>
            <a:spLocks noGrp="1"/>
          </p:cNvSpPr>
          <p:nvPr>
            <p:ph type="title"/>
          </p:nvPr>
        </p:nvSpPr>
        <p:spPr/>
        <p:txBody>
          <a:bodyPr/>
          <a:lstStyle/>
          <a:p>
            <a:r>
              <a:rPr lang="en-US" dirty="0"/>
              <a:t>Chronic Zone III injuries</a:t>
            </a:r>
          </a:p>
        </p:txBody>
      </p:sp>
      <p:sp>
        <p:nvSpPr>
          <p:cNvPr id="3" name="Content Placeholder 2">
            <a:extLst>
              <a:ext uri="{FF2B5EF4-FFF2-40B4-BE49-F238E27FC236}">
                <a16:creationId xmlns:a16="http://schemas.microsoft.com/office/drawing/2014/main" id="{6ECA5D89-4B87-422E-A0E5-EAA5598F1246}"/>
              </a:ext>
            </a:extLst>
          </p:cNvPr>
          <p:cNvSpPr>
            <a:spLocks noGrp="1"/>
          </p:cNvSpPr>
          <p:nvPr>
            <p:ph idx="1"/>
          </p:nvPr>
        </p:nvSpPr>
        <p:spPr>
          <a:xfrm>
            <a:off x="152400" y="1600201"/>
            <a:ext cx="8839200" cy="4267200"/>
          </a:xfrm>
        </p:spPr>
        <p:txBody>
          <a:bodyPr>
            <a:normAutofit fontScale="85000" lnSpcReduction="20000"/>
          </a:bodyPr>
          <a:lstStyle/>
          <a:p>
            <a:r>
              <a:rPr lang="en-US" dirty="0"/>
              <a:t>Stage I: Supple boutonniere deformity</a:t>
            </a:r>
          </a:p>
          <a:p>
            <a:pPr lvl="1"/>
            <a:r>
              <a:rPr lang="en-US" dirty="0"/>
              <a:t>Active extension + extension splinting</a:t>
            </a:r>
          </a:p>
          <a:p>
            <a:pPr lvl="1"/>
            <a:endParaRPr lang="en-US" dirty="0"/>
          </a:p>
          <a:p>
            <a:r>
              <a:rPr lang="en-US" dirty="0"/>
              <a:t>Stage II: Fixed boutonniere deformity (contracted lateral bands</a:t>
            </a:r>
          </a:p>
          <a:p>
            <a:pPr lvl="1"/>
            <a:r>
              <a:rPr lang="en-US" dirty="0"/>
              <a:t>Trial of active extension therapy + extension splinting</a:t>
            </a:r>
          </a:p>
          <a:p>
            <a:pPr lvl="1"/>
            <a:r>
              <a:rPr lang="en-US" dirty="0"/>
              <a:t>Tenotomy: release the lateral bands distal to the central slip</a:t>
            </a:r>
          </a:p>
          <a:p>
            <a:pPr lvl="1"/>
            <a:r>
              <a:rPr lang="en-US" dirty="0"/>
              <a:t>Maintain the spiral oblique retinacular ligament</a:t>
            </a:r>
          </a:p>
          <a:p>
            <a:pPr lvl="1"/>
            <a:r>
              <a:rPr lang="en-US" dirty="0"/>
              <a:t>Allows central slip to relax, but maintains DIP extension</a:t>
            </a:r>
          </a:p>
          <a:p>
            <a:pPr lvl="1"/>
            <a:endParaRPr lang="en-US" dirty="0"/>
          </a:p>
          <a:p>
            <a:r>
              <a:rPr lang="en-US" dirty="0"/>
              <a:t>Stage III: Fixed boutonniere deformity – </a:t>
            </a:r>
            <a:r>
              <a:rPr lang="en-US" dirty="0" err="1"/>
              <a:t>jt</a:t>
            </a:r>
            <a:r>
              <a:rPr lang="en-US" dirty="0"/>
              <a:t> degeneration</a:t>
            </a:r>
          </a:p>
          <a:p>
            <a:pPr lvl="1"/>
            <a:r>
              <a:rPr lang="en-US" dirty="0"/>
              <a:t>May require arthroplasty or fusion</a:t>
            </a:r>
          </a:p>
        </p:txBody>
      </p:sp>
    </p:spTree>
    <p:extLst>
      <p:ext uri="{BB962C8B-B14F-4D97-AF65-F5344CB8AC3E}">
        <p14:creationId xmlns:p14="http://schemas.microsoft.com/office/powerpoint/2010/main" val="19448454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BEADB-418D-48DD-B012-0045B320FAA0}"/>
              </a:ext>
            </a:extLst>
          </p:cNvPr>
          <p:cNvSpPr>
            <a:spLocks noGrp="1"/>
          </p:cNvSpPr>
          <p:nvPr>
            <p:ph type="title"/>
          </p:nvPr>
        </p:nvSpPr>
        <p:spPr/>
        <p:txBody>
          <a:bodyPr/>
          <a:lstStyle/>
          <a:p>
            <a:r>
              <a:rPr lang="en-US" dirty="0"/>
              <a:t>Chronic Zone III injuries</a:t>
            </a:r>
          </a:p>
        </p:txBody>
      </p:sp>
      <p:sp>
        <p:nvSpPr>
          <p:cNvPr id="3" name="Content Placeholder 2">
            <a:extLst>
              <a:ext uri="{FF2B5EF4-FFF2-40B4-BE49-F238E27FC236}">
                <a16:creationId xmlns:a16="http://schemas.microsoft.com/office/drawing/2014/main" id="{6ECA5D89-4B87-422E-A0E5-EAA5598F1246}"/>
              </a:ext>
            </a:extLst>
          </p:cNvPr>
          <p:cNvSpPr>
            <a:spLocks noGrp="1"/>
          </p:cNvSpPr>
          <p:nvPr>
            <p:ph idx="1"/>
          </p:nvPr>
        </p:nvSpPr>
        <p:spPr>
          <a:xfrm>
            <a:off x="152400" y="1600201"/>
            <a:ext cx="8839200" cy="4267200"/>
          </a:xfrm>
        </p:spPr>
        <p:txBody>
          <a:bodyPr>
            <a:normAutofit/>
          </a:bodyPr>
          <a:lstStyle/>
          <a:p>
            <a:r>
              <a:rPr lang="en-US" dirty="0"/>
              <a:t>Boutonniere Deformity Treatment</a:t>
            </a:r>
          </a:p>
          <a:p>
            <a:pPr lvl="1"/>
            <a:r>
              <a:rPr lang="en-US" dirty="0"/>
              <a:t>Repair with repositioning of the lateral bands (+/- staged PIP contracture release</a:t>
            </a:r>
          </a:p>
          <a:p>
            <a:pPr lvl="1"/>
            <a:r>
              <a:rPr lang="en-US" dirty="0"/>
              <a:t>Fowler’s terminal tenotomy</a:t>
            </a:r>
          </a:p>
          <a:p>
            <a:pPr lvl="1"/>
            <a:r>
              <a:rPr lang="en-US" dirty="0"/>
              <a:t>PIP </a:t>
            </a:r>
            <a:r>
              <a:rPr lang="en-US" dirty="0" err="1"/>
              <a:t>jt</a:t>
            </a:r>
            <a:r>
              <a:rPr lang="en-US" dirty="0"/>
              <a:t> arthrodesis</a:t>
            </a:r>
          </a:p>
        </p:txBody>
      </p:sp>
    </p:spTree>
    <p:extLst>
      <p:ext uri="{BB962C8B-B14F-4D97-AF65-F5344CB8AC3E}">
        <p14:creationId xmlns:p14="http://schemas.microsoft.com/office/powerpoint/2010/main" val="26395308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44057-96C9-48FB-8EFD-2C3CC7056A50}"/>
              </a:ext>
            </a:extLst>
          </p:cNvPr>
          <p:cNvSpPr>
            <a:spLocks noGrp="1"/>
          </p:cNvSpPr>
          <p:nvPr>
            <p:ph idx="1"/>
          </p:nvPr>
        </p:nvSpPr>
        <p:spPr>
          <a:xfrm>
            <a:off x="76200" y="304800"/>
            <a:ext cx="8915400" cy="5638800"/>
          </a:xfrm>
        </p:spPr>
        <p:txBody>
          <a:bodyPr>
            <a:normAutofit fontScale="92500" lnSpcReduction="10000"/>
          </a:bodyPr>
          <a:lstStyle/>
          <a:p>
            <a:r>
              <a:rPr lang="en-US" dirty="0"/>
              <a:t>A 24-year-old woman comes for evaluation 6 days after sustaining a jamming injury to the long finger of the left hand with resultant central slip disruption and acute boutonnière injury. X-ray studies are negative for fracture or dislocation. Treatment with splint immobilization is planned. Which of the following is the most appropriate position of the finger for application of the splint?</a:t>
            </a:r>
          </a:p>
          <a:p>
            <a:endParaRPr lang="en-US" dirty="0"/>
          </a:p>
          <a:p>
            <a:pPr marL="0" indent="0">
              <a:buNone/>
            </a:pPr>
            <a:r>
              <a:rPr lang="en-US" dirty="0"/>
              <a:t>A) Distal interphalangeal (DIP) joint extended, proximal interphalangeal (PIP) joint extended</a:t>
            </a:r>
            <a:br>
              <a:rPr lang="en-US" dirty="0"/>
            </a:br>
            <a:r>
              <a:rPr lang="en-US" dirty="0"/>
              <a:t>B) DIP extended, PIP free</a:t>
            </a:r>
            <a:br>
              <a:rPr lang="en-US" dirty="0"/>
            </a:br>
            <a:r>
              <a:rPr lang="en-US" dirty="0"/>
              <a:t>C) DIP flexed, PIP flexed</a:t>
            </a:r>
            <a:br>
              <a:rPr lang="en-US" dirty="0"/>
            </a:br>
            <a:r>
              <a:rPr lang="en-US" dirty="0"/>
              <a:t>D) DIP flexed, PIP free</a:t>
            </a:r>
            <a:br>
              <a:rPr lang="en-US" dirty="0"/>
            </a:br>
            <a:r>
              <a:rPr lang="en-US" dirty="0"/>
              <a:t>E) DIP free, PIP extended</a:t>
            </a:r>
          </a:p>
          <a:p>
            <a:endParaRPr lang="en-US" dirty="0"/>
          </a:p>
        </p:txBody>
      </p:sp>
    </p:spTree>
    <p:extLst>
      <p:ext uri="{BB962C8B-B14F-4D97-AF65-F5344CB8AC3E}">
        <p14:creationId xmlns:p14="http://schemas.microsoft.com/office/powerpoint/2010/main" val="112216064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44057-96C9-48FB-8EFD-2C3CC7056A50}"/>
              </a:ext>
            </a:extLst>
          </p:cNvPr>
          <p:cNvSpPr>
            <a:spLocks noGrp="1"/>
          </p:cNvSpPr>
          <p:nvPr>
            <p:ph idx="1"/>
          </p:nvPr>
        </p:nvSpPr>
        <p:spPr>
          <a:xfrm>
            <a:off x="76200" y="304800"/>
            <a:ext cx="8915400" cy="5638800"/>
          </a:xfrm>
        </p:spPr>
        <p:txBody>
          <a:bodyPr>
            <a:normAutofit fontScale="92500" lnSpcReduction="10000"/>
          </a:bodyPr>
          <a:lstStyle/>
          <a:p>
            <a:r>
              <a:rPr lang="en-US" dirty="0"/>
              <a:t>A 24-year-old woman comes for evaluation 6 days after sustaining a jamming injury to the long finger of the left hand with resultant central slip disruption and acute boutonnière injury. X-ray studies are negative for fracture or dislocation. Treatment with splint immobilization is planned. Which of the following is the most appropriate position of the finger for application of the splint?</a:t>
            </a:r>
          </a:p>
          <a:p>
            <a:endParaRPr lang="en-US" dirty="0"/>
          </a:p>
          <a:p>
            <a:pPr marL="0" indent="0">
              <a:buNone/>
            </a:pPr>
            <a:r>
              <a:rPr lang="en-US" dirty="0"/>
              <a:t>A) Distal interphalangeal (DIP) joint extended, proximal interphalangeal (PIP) joint extended</a:t>
            </a:r>
            <a:br>
              <a:rPr lang="en-US" dirty="0"/>
            </a:br>
            <a:r>
              <a:rPr lang="en-US" dirty="0"/>
              <a:t>B) DIP extended, PIP free</a:t>
            </a:r>
            <a:br>
              <a:rPr lang="en-US" dirty="0"/>
            </a:br>
            <a:r>
              <a:rPr lang="en-US" dirty="0"/>
              <a:t>C) DIP flexed, PIP flexed</a:t>
            </a:r>
            <a:br>
              <a:rPr lang="en-US" dirty="0"/>
            </a:br>
            <a:r>
              <a:rPr lang="en-US" dirty="0"/>
              <a:t>D) DIP flexed, PIP free</a:t>
            </a:r>
            <a:br>
              <a:rPr lang="en-US" dirty="0"/>
            </a:br>
            <a:r>
              <a:rPr lang="en-US" b="1" dirty="0"/>
              <a:t>E) DIP free, PIP extended</a:t>
            </a:r>
          </a:p>
          <a:p>
            <a:endParaRPr lang="en-US" dirty="0"/>
          </a:p>
        </p:txBody>
      </p:sp>
    </p:spTree>
    <p:extLst>
      <p:ext uri="{BB962C8B-B14F-4D97-AF65-F5344CB8AC3E}">
        <p14:creationId xmlns:p14="http://schemas.microsoft.com/office/powerpoint/2010/main" val="292521662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D514A-1395-4E06-9608-D6E631062A67}"/>
              </a:ext>
            </a:extLst>
          </p:cNvPr>
          <p:cNvSpPr>
            <a:spLocks noGrp="1"/>
          </p:cNvSpPr>
          <p:nvPr>
            <p:ph type="title"/>
          </p:nvPr>
        </p:nvSpPr>
        <p:spPr/>
        <p:txBody>
          <a:bodyPr/>
          <a:lstStyle/>
          <a:p>
            <a:r>
              <a:rPr lang="en-US" dirty="0"/>
              <a:t>Zone IV</a:t>
            </a:r>
          </a:p>
        </p:txBody>
      </p:sp>
      <p:sp>
        <p:nvSpPr>
          <p:cNvPr id="3" name="Content Placeholder 2">
            <a:extLst>
              <a:ext uri="{FF2B5EF4-FFF2-40B4-BE49-F238E27FC236}">
                <a16:creationId xmlns:a16="http://schemas.microsoft.com/office/drawing/2014/main" id="{BE0D2C0C-2E21-4D7D-BD1D-8D451ABCA349}"/>
              </a:ext>
            </a:extLst>
          </p:cNvPr>
          <p:cNvSpPr>
            <a:spLocks noGrp="1"/>
          </p:cNvSpPr>
          <p:nvPr>
            <p:ph idx="1"/>
          </p:nvPr>
        </p:nvSpPr>
        <p:spPr>
          <a:xfrm>
            <a:off x="0" y="1219200"/>
            <a:ext cx="9144000" cy="4724400"/>
          </a:xfrm>
        </p:spPr>
        <p:txBody>
          <a:bodyPr>
            <a:normAutofit fontScale="70000" lnSpcReduction="20000"/>
          </a:bodyPr>
          <a:lstStyle/>
          <a:p>
            <a:r>
              <a:rPr lang="en-US" b="1" dirty="0"/>
              <a:t>Partial injuries are common, because the tendon is broad at this level.</a:t>
            </a:r>
          </a:p>
          <a:p>
            <a:endParaRPr lang="en-US" sz="1400" b="1" dirty="0"/>
          </a:p>
          <a:p>
            <a:r>
              <a:rPr lang="en-US" dirty="0"/>
              <a:t>A laceration involving &lt;50% of the tendon width </a:t>
            </a:r>
          </a:p>
          <a:p>
            <a:pPr lvl="1"/>
            <a:r>
              <a:rPr lang="en-US" dirty="0"/>
              <a:t>managed by the immobilization of both IP joints in extension for 3–4 weeks</a:t>
            </a:r>
          </a:p>
          <a:p>
            <a:pPr lvl="2"/>
            <a:r>
              <a:rPr lang="en-US" dirty="0"/>
              <a:t>with or without inclusion of the MCP joint. </a:t>
            </a:r>
          </a:p>
          <a:p>
            <a:pPr lvl="1"/>
            <a:endParaRPr lang="en-US" dirty="0"/>
          </a:p>
          <a:p>
            <a:r>
              <a:rPr lang="en-US" dirty="0"/>
              <a:t>Injury including &gt;50% of the tendon width </a:t>
            </a:r>
          </a:p>
          <a:p>
            <a:pPr lvl="1"/>
            <a:r>
              <a:rPr lang="en-US" dirty="0"/>
              <a:t>typically repaired and the digit is immobilized in a comparable manner.</a:t>
            </a:r>
          </a:p>
          <a:p>
            <a:pPr lvl="2"/>
            <a:r>
              <a:rPr lang="en-US" dirty="0"/>
              <a:t>Repair central tendon laceration with 4-0 core suture and 5-0 </a:t>
            </a:r>
            <a:r>
              <a:rPr lang="en-US" dirty="0" err="1"/>
              <a:t>epitendinous</a:t>
            </a:r>
            <a:r>
              <a:rPr lang="en-US" dirty="0"/>
              <a:t> cross-stitch.</a:t>
            </a:r>
          </a:p>
          <a:p>
            <a:pPr lvl="2"/>
            <a:r>
              <a:rPr lang="en-US" dirty="0"/>
              <a:t>Maintain exact length relationships.</a:t>
            </a:r>
          </a:p>
          <a:p>
            <a:endParaRPr lang="en-US" dirty="0"/>
          </a:p>
          <a:p>
            <a:r>
              <a:rPr lang="en-US" dirty="0"/>
              <a:t>Splint with wrist in 20- to 30-degree extension, MP joints in 70- to 90-degree flexion, and IP joints in full extension.</a:t>
            </a:r>
          </a:p>
          <a:p>
            <a:pPr lvl="1"/>
            <a:r>
              <a:rPr lang="en-US" dirty="0"/>
              <a:t>Begin passive extension after 1 week and gentle active extension at 4 weeks.</a:t>
            </a:r>
          </a:p>
          <a:p>
            <a:pPr lvl="1"/>
            <a:r>
              <a:rPr lang="en-US" dirty="0"/>
              <a:t>Isolated lateral band laceration can be repaired with a single 5-0 </a:t>
            </a:r>
            <a:r>
              <a:rPr lang="en-US" dirty="0" err="1"/>
              <a:t>epitendinous</a:t>
            </a:r>
            <a:r>
              <a:rPr lang="en-US" dirty="0"/>
              <a:t> cross-stitch.</a:t>
            </a:r>
          </a:p>
        </p:txBody>
      </p:sp>
    </p:spTree>
    <p:extLst>
      <p:ext uri="{BB962C8B-B14F-4D97-AF65-F5344CB8AC3E}">
        <p14:creationId xmlns:p14="http://schemas.microsoft.com/office/powerpoint/2010/main" val="68395102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9C7CD-E8B8-40BB-9420-3EE0763A8192}"/>
              </a:ext>
            </a:extLst>
          </p:cNvPr>
          <p:cNvSpPr>
            <a:spLocks noGrp="1"/>
          </p:cNvSpPr>
          <p:nvPr>
            <p:ph type="title"/>
          </p:nvPr>
        </p:nvSpPr>
        <p:spPr/>
        <p:txBody>
          <a:bodyPr/>
          <a:lstStyle/>
          <a:p>
            <a:r>
              <a:rPr lang="en-US" dirty="0"/>
              <a:t>Zone II &amp; IV</a:t>
            </a:r>
          </a:p>
        </p:txBody>
      </p:sp>
      <p:sp>
        <p:nvSpPr>
          <p:cNvPr id="3" name="Content Placeholder 2">
            <a:extLst>
              <a:ext uri="{FF2B5EF4-FFF2-40B4-BE49-F238E27FC236}">
                <a16:creationId xmlns:a16="http://schemas.microsoft.com/office/drawing/2014/main" id="{0714109B-5338-43D9-97E7-B25EC9A305E1}"/>
              </a:ext>
            </a:extLst>
          </p:cNvPr>
          <p:cNvSpPr>
            <a:spLocks noGrp="1"/>
          </p:cNvSpPr>
          <p:nvPr>
            <p:ph idx="1"/>
          </p:nvPr>
        </p:nvSpPr>
        <p:spPr/>
        <p:txBody>
          <a:bodyPr/>
          <a:lstStyle/>
          <a:p>
            <a:r>
              <a:rPr lang="en-US" dirty="0"/>
              <a:t>Zone 2,4 injuries – most commonly due to laceration</a:t>
            </a:r>
          </a:p>
          <a:p>
            <a:pPr lvl="1"/>
            <a:r>
              <a:rPr lang="en-US" dirty="0"/>
              <a:t>Acute zone 2,4,6</a:t>
            </a:r>
          </a:p>
          <a:p>
            <a:pPr lvl="2"/>
            <a:r>
              <a:rPr lang="en-US" dirty="0"/>
              <a:t>Lateral band, EDC laceration</a:t>
            </a:r>
          </a:p>
          <a:p>
            <a:pPr lvl="2"/>
            <a:r>
              <a:rPr lang="en-US" dirty="0"/>
              <a:t>Can excise one lateral band without losing extension</a:t>
            </a:r>
          </a:p>
          <a:p>
            <a:pPr lvl="2"/>
            <a:endParaRPr lang="en-US" dirty="0"/>
          </a:p>
          <a:p>
            <a:pPr lvl="2"/>
            <a:endParaRPr lang="en-US" dirty="0"/>
          </a:p>
        </p:txBody>
      </p:sp>
    </p:spTree>
    <p:extLst>
      <p:ext uri="{BB962C8B-B14F-4D97-AF65-F5344CB8AC3E}">
        <p14:creationId xmlns:p14="http://schemas.microsoft.com/office/powerpoint/2010/main" val="2516747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617B018-0AEB-458F-8648-4E5DEAE7B7C8}"/>
              </a:ext>
            </a:extLst>
          </p:cNvPr>
          <p:cNvSpPr/>
          <p:nvPr/>
        </p:nvSpPr>
        <p:spPr>
          <a:xfrm>
            <a:off x="-27344" y="2819400"/>
            <a:ext cx="2694344" cy="1754326"/>
          </a:xfrm>
          <a:prstGeom prst="rect">
            <a:avLst/>
          </a:prstGeom>
        </p:spPr>
        <p:txBody>
          <a:bodyPr wrap="square">
            <a:spAutoFit/>
          </a:bodyPr>
          <a:lstStyle/>
          <a:p>
            <a:pPr marL="285750" indent="-285750">
              <a:buFont typeface="Arial" panose="020B0604020202020204" pitchFamily="34" charset="0"/>
              <a:buChar char="•"/>
            </a:pPr>
            <a:r>
              <a:rPr lang="en-US" dirty="0"/>
              <a:t>EI joins the ulnar side of the ED tendon to extend the index finger </a:t>
            </a:r>
          </a:p>
          <a:p>
            <a:pPr marL="742950" lvl="1" indent="-285750">
              <a:buFont typeface="Arial" panose="020B0604020202020204" pitchFamily="34" charset="0"/>
              <a:buChar char="•"/>
            </a:pPr>
            <a:r>
              <a:rPr lang="en-US" b="1" dirty="0"/>
              <a:t>Ulnar</a:t>
            </a:r>
            <a:r>
              <a:rPr lang="en-US" dirty="0"/>
              <a:t> to EDC of index finger</a:t>
            </a:r>
          </a:p>
        </p:txBody>
      </p:sp>
    </p:spTree>
    <p:extLst>
      <p:ext uri="{BB962C8B-B14F-4D97-AF65-F5344CB8AC3E}">
        <p14:creationId xmlns:p14="http://schemas.microsoft.com/office/powerpoint/2010/main" val="284141139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DE4D4-B3AF-4B52-9A7F-EA06584CD018}"/>
              </a:ext>
            </a:extLst>
          </p:cNvPr>
          <p:cNvSpPr>
            <a:spLocks noGrp="1"/>
          </p:cNvSpPr>
          <p:nvPr>
            <p:ph type="title"/>
          </p:nvPr>
        </p:nvSpPr>
        <p:spPr>
          <a:xfrm>
            <a:off x="228600" y="152400"/>
            <a:ext cx="8229600" cy="1143000"/>
          </a:xfrm>
        </p:spPr>
        <p:txBody>
          <a:bodyPr>
            <a:normAutofit fontScale="90000"/>
          </a:bodyPr>
          <a:lstStyle/>
          <a:p>
            <a:r>
              <a:rPr lang="en-US" b="1" dirty="0"/>
              <a:t>Thumb Injuries</a:t>
            </a:r>
            <a:br>
              <a:rPr lang="en-US" b="1" dirty="0"/>
            </a:br>
            <a:r>
              <a:rPr lang="en-US" dirty="0"/>
              <a:t>Zones TIII - TIV</a:t>
            </a:r>
          </a:p>
        </p:txBody>
      </p:sp>
      <p:sp>
        <p:nvSpPr>
          <p:cNvPr id="3" name="Content Placeholder 2">
            <a:extLst>
              <a:ext uri="{FF2B5EF4-FFF2-40B4-BE49-F238E27FC236}">
                <a16:creationId xmlns:a16="http://schemas.microsoft.com/office/drawing/2014/main" id="{AB8B9C25-1652-4BEE-82B8-973F8FFF23B5}"/>
              </a:ext>
            </a:extLst>
          </p:cNvPr>
          <p:cNvSpPr>
            <a:spLocks noGrp="1"/>
          </p:cNvSpPr>
          <p:nvPr>
            <p:ph idx="1"/>
          </p:nvPr>
        </p:nvSpPr>
        <p:spPr>
          <a:xfrm>
            <a:off x="76200" y="1219201"/>
            <a:ext cx="9067800" cy="4724400"/>
          </a:xfrm>
        </p:spPr>
        <p:txBody>
          <a:bodyPr>
            <a:normAutofit fontScale="85000" lnSpcReduction="10000"/>
          </a:bodyPr>
          <a:lstStyle/>
          <a:p>
            <a:pPr lvl="1"/>
            <a:r>
              <a:rPr lang="en-US" dirty="0"/>
              <a:t>Injury to one or both, EPL or EPB is possible.</a:t>
            </a:r>
          </a:p>
          <a:p>
            <a:pPr lvl="2"/>
            <a:r>
              <a:rPr lang="en-US" dirty="0"/>
              <a:t>Both tendons are large enough for core sutures.</a:t>
            </a:r>
          </a:p>
          <a:p>
            <a:pPr lvl="1"/>
            <a:endParaRPr lang="en-US" dirty="0"/>
          </a:p>
          <a:p>
            <a:r>
              <a:rPr lang="en-US" dirty="0"/>
              <a:t>A closed, nondisplaced EPB tendon avulsion injury </a:t>
            </a:r>
          </a:p>
          <a:p>
            <a:pPr lvl="1"/>
            <a:r>
              <a:rPr lang="en-US" dirty="0"/>
              <a:t>treated by application of a forearm-based, thumb </a:t>
            </a:r>
            <a:r>
              <a:rPr lang="en-US" dirty="0" err="1"/>
              <a:t>spica</a:t>
            </a:r>
            <a:r>
              <a:rPr lang="en-US" dirty="0"/>
              <a:t> orthosis with the thumb MCP joint in full extension for 6 weeks. </a:t>
            </a:r>
          </a:p>
          <a:p>
            <a:pPr lvl="1"/>
            <a:endParaRPr lang="en-US" dirty="0"/>
          </a:p>
          <a:p>
            <a:r>
              <a:rPr lang="en-US" dirty="0"/>
              <a:t>Open disruption of the EPB tendon may necessitate tendon repair </a:t>
            </a:r>
          </a:p>
          <a:p>
            <a:pPr lvl="1"/>
            <a:r>
              <a:rPr lang="en-US" dirty="0"/>
              <a:t>to prevent development of a boutonniere deformity (MCP joint flexion and IP joint hyperextension). </a:t>
            </a:r>
          </a:p>
          <a:p>
            <a:pPr lvl="1"/>
            <a:endParaRPr lang="en-US" dirty="0"/>
          </a:p>
          <a:p>
            <a:r>
              <a:rPr lang="en-US" dirty="0"/>
              <a:t>Active IP joint motion is permitted in both cases.</a:t>
            </a:r>
          </a:p>
          <a:p>
            <a:pPr lvl="1"/>
            <a:endParaRPr lang="en-US" dirty="0"/>
          </a:p>
        </p:txBody>
      </p:sp>
    </p:spTree>
    <p:extLst>
      <p:ext uri="{BB962C8B-B14F-4D97-AF65-F5344CB8AC3E}">
        <p14:creationId xmlns:p14="http://schemas.microsoft.com/office/powerpoint/2010/main" val="111915699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8194" name="Picture 2" descr="sagittal-band-tear-symptoms">
            <a:extLst>
              <a:ext uri="{FF2B5EF4-FFF2-40B4-BE49-F238E27FC236}">
                <a16:creationId xmlns:a16="http://schemas.microsoft.com/office/drawing/2014/main" id="{9365146F-C9E6-4A28-9B31-BCB1954C826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9400" y="2057400"/>
            <a:ext cx="3319462" cy="3319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269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C9A98-CF43-4DB4-BC36-EA76078A2C11}"/>
              </a:ext>
            </a:extLst>
          </p:cNvPr>
          <p:cNvSpPr>
            <a:spLocks noGrp="1"/>
          </p:cNvSpPr>
          <p:nvPr>
            <p:ph type="title"/>
          </p:nvPr>
        </p:nvSpPr>
        <p:spPr/>
        <p:txBody>
          <a:bodyPr/>
          <a:lstStyle/>
          <a:p>
            <a:r>
              <a:rPr lang="en-US" dirty="0"/>
              <a:t>Zone V</a:t>
            </a:r>
          </a:p>
        </p:txBody>
      </p:sp>
      <p:sp>
        <p:nvSpPr>
          <p:cNvPr id="3" name="Content Placeholder 2">
            <a:extLst>
              <a:ext uri="{FF2B5EF4-FFF2-40B4-BE49-F238E27FC236}">
                <a16:creationId xmlns:a16="http://schemas.microsoft.com/office/drawing/2014/main" id="{29BE2243-8AB5-4374-AF82-B195D20EBA03}"/>
              </a:ext>
            </a:extLst>
          </p:cNvPr>
          <p:cNvSpPr>
            <a:spLocks noGrp="1"/>
          </p:cNvSpPr>
          <p:nvPr>
            <p:ph idx="1"/>
          </p:nvPr>
        </p:nvSpPr>
        <p:spPr>
          <a:xfrm>
            <a:off x="76200" y="1295400"/>
            <a:ext cx="9067800" cy="4876800"/>
          </a:xfrm>
        </p:spPr>
        <p:txBody>
          <a:bodyPr>
            <a:normAutofit lnSpcReduction="10000"/>
          </a:bodyPr>
          <a:lstStyle/>
          <a:p>
            <a:pPr marL="0" indent="0">
              <a:buNone/>
            </a:pPr>
            <a:r>
              <a:rPr lang="en-US" b="1" dirty="0"/>
              <a:t>Open tendon lacerations – “Fight Bite” </a:t>
            </a:r>
          </a:p>
          <a:p>
            <a:pPr lvl="1"/>
            <a:r>
              <a:rPr lang="en-US" dirty="0"/>
              <a:t>Review radiographs carefully</a:t>
            </a:r>
          </a:p>
          <a:p>
            <a:pPr lvl="1"/>
            <a:r>
              <a:rPr lang="en-US" dirty="0"/>
              <a:t>Debride wound edges and irrigate thoroughly</a:t>
            </a:r>
          </a:p>
          <a:p>
            <a:pPr lvl="1"/>
            <a:r>
              <a:rPr lang="en-US" b="1" dirty="0"/>
              <a:t>Leave human bite wounds open</a:t>
            </a:r>
          </a:p>
          <a:p>
            <a:pPr lvl="2"/>
            <a:r>
              <a:rPr lang="en-US" b="1" dirty="0" err="1"/>
              <a:t>Eikinella</a:t>
            </a:r>
            <a:r>
              <a:rPr lang="en-US" b="1" dirty="0"/>
              <a:t>, </a:t>
            </a:r>
            <a:r>
              <a:rPr lang="en-US" dirty="0"/>
              <a:t>Staph, Strep, </a:t>
            </a:r>
            <a:r>
              <a:rPr lang="en-US" dirty="0" err="1"/>
              <a:t>Cornyebacterium</a:t>
            </a:r>
            <a:endParaRPr lang="en-US" dirty="0"/>
          </a:p>
          <a:p>
            <a:pPr lvl="1"/>
            <a:r>
              <a:rPr lang="en-US" dirty="0"/>
              <a:t>Must Challenge the joint and washout MP </a:t>
            </a:r>
            <a:r>
              <a:rPr lang="en-US" dirty="0" err="1"/>
              <a:t>jt</a:t>
            </a:r>
            <a:r>
              <a:rPr lang="en-US" dirty="0"/>
              <a:t> aggressively</a:t>
            </a:r>
          </a:p>
          <a:p>
            <a:pPr lvl="1"/>
            <a:r>
              <a:rPr lang="en-US" dirty="0"/>
              <a:t>Lacerations at this level are often partial.</a:t>
            </a:r>
          </a:p>
          <a:p>
            <a:pPr lvl="1"/>
            <a:r>
              <a:rPr lang="en-US" dirty="0"/>
              <a:t>Repair large lacerations as for zone IV injuries.</a:t>
            </a:r>
          </a:p>
          <a:p>
            <a:pPr lvl="1"/>
            <a:endParaRPr lang="en-US" dirty="0"/>
          </a:p>
          <a:p>
            <a:pPr lvl="1"/>
            <a:r>
              <a:rPr lang="en-US" dirty="0"/>
              <a:t>Postoperative management is as for zone IV injuries.</a:t>
            </a:r>
          </a:p>
          <a:p>
            <a:pPr marL="0" indent="0">
              <a:buNone/>
            </a:pPr>
            <a:endParaRPr lang="en-US" dirty="0"/>
          </a:p>
        </p:txBody>
      </p:sp>
    </p:spTree>
    <p:extLst>
      <p:ext uri="{BB962C8B-B14F-4D97-AF65-F5344CB8AC3E}">
        <p14:creationId xmlns:p14="http://schemas.microsoft.com/office/powerpoint/2010/main" val="176022329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C9A98-CF43-4DB4-BC36-EA76078A2C11}"/>
              </a:ext>
            </a:extLst>
          </p:cNvPr>
          <p:cNvSpPr>
            <a:spLocks noGrp="1"/>
          </p:cNvSpPr>
          <p:nvPr>
            <p:ph type="title"/>
          </p:nvPr>
        </p:nvSpPr>
        <p:spPr>
          <a:xfrm>
            <a:off x="0" y="76200"/>
            <a:ext cx="8229600" cy="1143000"/>
          </a:xfrm>
        </p:spPr>
        <p:txBody>
          <a:bodyPr/>
          <a:lstStyle/>
          <a:p>
            <a:r>
              <a:rPr lang="en-US" dirty="0"/>
              <a:t>Zone V</a:t>
            </a:r>
          </a:p>
        </p:txBody>
      </p:sp>
      <p:sp>
        <p:nvSpPr>
          <p:cNvPr id="3" name="Content Placeholder 2">
            <a:extLst>
              <a:ext uri="{FF2B5EF4-FFF2-40B4-BE49-F238E27FC236}">
                <a16:creationId xmlns:a16="http://schemas.microsoft.com/office/drawing/2014/main" id="{29BE2243-8AB5-4374-AF82-B195D20EBA03}"/>
              </a:ext>
            </a:extLst>
          </p:cNvPr>
          <p:cNvSpPr>
            <a:spLocks noGrp="1"/>
          </p:cNvSpPr>
          <p:nvPr>
            <p:ph idx="1"/>
          </p:nvPr>
        </p:nvSpPr>
        <p:spPr>
          <a:xfrm>
            <a:off x="76200" y="1143000"/>
            <a:ext cx="9067800" cy="4876800"/>
          </a:xfrm>
        </p:spPr>
        <p:txBody>
          <a:bodyPr>
            <a:normAutofit/>
          </a:bodyPr>
          <a:lstStyle/>
          <a:p>
            <a:pPr marL="0" indent="0">
              <a:buNone/>
            </a:pPr>
            <a:r>
              <a:rPr lang="en-US" b="1" dirty="0"/>
              <a:t>Open sagittal band laceration</a:t>
            </a:r>
          </a:p>
          <a:p>
            <a:pPr lvl="1"/>
            <a:r>
              <a:rPr lang="en-US" dirty="0"/>
              <a:t>This must be repaired to prevent subluxation of the tendon.</a:t>
            </a:r>
          </a:p>
          <a:p>
            <a:pPr lvl="2"/>
            <a:r>
              <a:rPr lang="en-US" dirty="0"/>
              <a:t>Use cross-stitch with 4-0 or 5-0 suture.</a:t>
            </a:r>
          </a:p>
          <a:p>
            <a:pPr lvl="1"/>
            <a:endParaRPr lang="en-US" dirty="0"/>
          </a:p>
          <a:p>
            <a:pPr lvl="1"/>
            <a:r>
              <a:rPr lang="en-US" dirty="0"/>
              <a:t>Splint with MP joints in full extension for 3-5 days, then follow with gentle flexion and extension exercises.</a:t>
            </a:r>
          </a:p>
          <a:p>
            <a:pPr lvl="1"/>
            <a:r>
              <a:rPr lang="en-US" dirty="0"/>
              <a:t>Prevent abduction or adduction by buddy-taping to the adjacent finger.</a:t>
            </a:r>
          </a:p>
          <a:p>
            <a:pPr lvl="1"/>
            <a:endParaRPr lang="en-US" dirty="0"/>
          </a:p>
          <a:p>
            <a:pPr marL="0" indent="0">
              <a:buNone/>
            </a:pPr>
            <a:endParaRPr lang="en-US" dirty="0"/>
          </a:p>
        </p:txBody>
      </p:sp>
    </p:spTree>
    <p:extLst>
      <p:ext uri="{BB962C8B-B14F-4D97-AF65-F5344CB8AC3E}">
        <p14:creationId xmlns:p14="http://schemas.microsoft.com/office/powerpoint/2010/main" val="204294469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C9A98-CF43-4DB4-BC36-EA76078A2C11}"/>
              </a:ext>
            </a:extLst>
          </p:cNvPr>
          <p:cNvSpPr>
            <a:spLocks noGrp="1"/>
          </p:cNvSpPr>
          <p:nvPr>
            <p:ph type="title"/>
          </p:nvPr>
        </p:nvSpPr>
        <p:spPr>
          <a:xfrm>
            <a:off x="0" y="76200"/>
            <a:ext cx="8229600" cy="1143000"/>
          </a:xfrm>
        </p:spPr>
        <p:txBody>
          <a:bodyPr/>
          <a:lstStyle/>
          <a:p>
            <a:r>
              <a:rPr lang="en-US" dirty="0"/>
              <a:t>Zone V</a:t>
            </a:r>
          </a:p>
        </p:txBody>
      </p:sp>
      <p:sp>
        <p:nvSpPr>
          <p:cNvPr id="3" name="Content Placeholder 2">
            <a:extLst>
              <a:ext uri="{FF2B5EF4-FFF2-40B4-BE49-F238E27FC236}">
                <a16:creationId xmlns:a16="http://schemas.microsoft.com/office/drawing/2014/main" id="{29BE2243-8AB5-4374-AF82-B195D20EBA03}"/>
              </a:ext>
            </a:extLst>
          </p:cNvPr>
          <p:cNvSpPr>
            <a:spLocks noGrp="1"/>
          </p:cNvSpPr>
          <p:nvPr>
            <p:ph idx="1"/>
          </p:nvPr>
        </p:nvSpPr>
        <p:spPr>
          <a:xfrm>
            <a:off x="76200" y="1143000"/>
            <a:ext cx="9067800" cy="4876800"/>
          </a:xfrm>
        </p:spPr>
        <p:txBody>
          <a:bodyPr>
            <a:normAutofit fontScale="77500" lnSpcReduction="20000"/>
          </a:bodyPr>
          <a:lstStyle/>
          <a:p>
            <a:pPr marL="0" indent="0">
              <a:buNone/>
            </a:pPr>
            <a:r>
              <a:rPr lang="en-US" b="1" dirty="0"/>
              <a:t>Closed sagittal band injury</a:t>
            </a:r>
          </a:p>
          <a:p>
            <a:pPr lvl="1"/>
            <a:r>
              <a:rPr lang="en-US" dirty="0"/>
              <a:t>Injury occurs following blunt trauma, forceful extension, or flexion of digit.</a:t>
            </a:r>
          </a:p>
          <a:p>
            <a:pPr lvl="1"/>
            <a:endParaRPr lang="en-US" dirty="0"/>
          </a:p>
          <a:p>
            <a:pPr lvl="1"/>
            <a:r>
              <a:rPr lang="en-US" b="1" dirty="0"/>
              <a:t>Diagnosis</a:t>
            </a:r>
          </a:p>
          <a:p>
            <a:pPr lvl="2"/>
            <a:r>
              <a:rPr lang="en-US" dirty="0"/>
              <a:t>Tenderness, swelling, and inability to actively extend MP joint</a:t>
            </a:r>
          </a:p>
          <a:p>
            <a:pPr lvl="2"/>
            <a:r>
              <a:rPr lang="en-US" dirty="0"/>
              <a:t>Subluxation of extensor tendon (usually ulnar) with flexion</a:t>
            </a:r>
          </a:p>
          <a:p>
            <a:pPr lvl="2"/>
            <a:r>
              <a:rPr lang="en-US" dirty="0"/>
              <a:t>Patient capable of holding finger in extension once passively positioned</a:t>
            </a:r>
          </a:p>
          <a:p>
            <a:pPr lvl="2"/>
            <a:endParaRPr lang="en-US" dirty="0"/>
          </a:p>
          <a:p>
            <a:pPr lvl="1"/>
            <a:r>
              <a:rPr lang="en-US" b="1" dirty="0"/>
              <a:t>Treatment</a:t>
            </a:r>
          </a:p>
          <a:p>
            <a:pPr lvl="2"/>
            <a:r>
              <a:rPr lang="en-US" b="1" dirty="0"/>
              <a:t>Acute injuries (within 2 weeks) </a:t>
            </a:r>
          </a:p>
          <a:p>
            <a:pPr marL="914400" lvl="2" indent="0">
              <a:buNone/>
            </a:pPr>
            <a:r>
              <a:rPr lang="en-US" b="1" dirty="0"/>
              <a:t>(**if EDC tendon is centered over the metacarpal head)</a:t>
            </a:r>
          </a:p>
          <a:p>
            <a:pPr lvl="3"/>
            <a:r>
              <a:rPr lang="en-US" dirty="0"/>
              <a:t>Flexion </a:t>
            </a:r>
            <a:r>
              <a:rPr lang="en-US" dirty="0" err="1"/>
              <a:t>block:hand</a:t>
            </a:r>
            <a:r>
              <a:rPr lang="en-US" dirty="0"/>
              <a:t> based splint that holds MP joints in extension for 6 weeks</a:t>
            </a:r>
          </a:p>
          <a:p>
            <a:pPr lvl="2"/>
            <a:r>
              <a:rPr lang="en-US" b="1" dirty="0"/>
              <a:t>Late injuries (after 2 weeks) or if EDC is </a:t>
            </a:r>
            <a:r>
              <a:rPr lang="en-US" b="1" dirty="0" err="1"/>
              <a:t>malpositioned</a:t>
            </a:r>
            <a:endParaRPr lang="en-US" b="1" dirty="0"/>
          </a:p>
          <a:p>
            <a:pPr lvl="3"/>
            <a:r>
              <a:rPr lang="en-US" dirty="0"/>
              <a:t>Primary repair when possible, or one of many reconstructive procedures</a:t>
            </a:r>
          </a:p>
        </p:txBody>
      </p:sp>
    </p:spTree>
    <p:extLst>
      <p:ext uri="{BB962C8B-B14F-4D97-AF65-F5344CB8AC3E}">
        <p14:creationId xmlns:p14="http://schemas.microsoft.com/office/powerpoint/2010/main" val="428113266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C9A98-CF43-4DB4-BC36-EA76078A2C11}"/>
              </a:ext>
            </a:extLst>
          </p:cNvPr>
          <p:cNvSpPr>
            <a:spLocks noGrp="1"/>
          </p:cNvSpPr>
          <p:nvPr>
            <p:ph type="title"/>
          </p:nvPr>
        </p:nvSpPr>
        <p:spPr>
          <a:xfrm>
            <a:off x="228600" y="152400"/>
            <a:ext cx="8229600" cy="1143000"/>
          </a:xfrm>
        </p:spPr>
        <p:txBody>
          <a:bodyPr>
            <a:normAutofit fontScale="90000"/>
          </a:bodyPr>
          <a:lstStyle/>
          <a:p>
            <a:r>
              <a:rPr lang="en-US" b="1" dirty="0"/>
              <a:t>Thumb Injuries</a:t>
            </a:r>
            <a:br>
              <a:rPr lang="en-US" dirty="0"/>
            </a:br>
            <a:r>
              <a:rPr lang="en-US" dirty="0"/>
              <a:t>Zone TV</a:t>
            </a:r>
          </a:p>
        </p:txBody>
      </p:sp>
      <p:sp>
        <p:nvSpPr>
          <p:cNvPr id="3" name="Content Placeholder 2">
            <a:extLst>
              <a:ext uri="{FF2B5EF4-FFF2-40B4-BE49-F238E27FC236}">
                <a16:creationId xmlns:a16="http://schemas.microsoft.com/office/drawing/2014/main" id="{29BE2243-8AB5-4374-AF82-B195D20EBA03}"/>
              </a:ext>
            </a:extLst>
          </p:cNvPr>
          <p:cNvSpPr>
            <a:spLocks noGrp="1"/>
          </p:cNvSpPr>
          <p:nvPr>
            <p:ph idx="1"/>
          </p:nvPr>
        </p:nvSpPr>
        <p:spPr>
          <a:xfrm>
            <a:off x="76200" y="1295400"/>
            <a:ext cx="9067800" cy="4876800"/>
          </a:xfrm>
        </p:spPr>
        <p:txBody>
          <a:bodyPr>
            <a:normAutofit fontScale="85000" lnSpcReduction="20000"/>
          </a:bodyPr>
          <a:lstStyle/>
          <a:p>
            <a:r>
              <a:rPr lang="en-US" dirty="0"/>
              <a:t>APL or EPB can be lacerated.</a:t>
            </a:r>
          </a:p>
          <a:p>
            <a:pPr lvl="1"/>
            <a:r>
              <a:rPr lang="en-US" b="1" dirty="0"/>
              <a:t>Look for concomitant injuries to the superficial radial nerve branches or the radial artery.</a:t>
            </a:r>
          </a:p>
          <a:p>
            <a:pPr lvl="1"/>
            <a:endParaRPr lang="en-US" b="1" dirty="0"/>
          </a:p>
          <a:p>
            <a:r>
              <a:rPr lang="en-US" dirty="0"/>
              <a:t>Lacerations of the APL and/or EPL tendons are repaired and the thumb is immobilized for 4-6 weeks in a forearm-based, thumb </a:t>
            </a:r>
            <a:r>
              <a:rPr lang="en-US" dirty="0" err="1"/>
              <a:t>spica</a:t>
            </a:r>
            <a:r>
              <a:rPr lang="en-US" dirty="0"/>
              <a:t> cast. </a:t>
            </a:r>
          </a:p>
          <a:p>
            <a:pPr lvl="1"/>
            <a:r>
              <a:rPr lang="en-US" dirty="0"/>
              <a:t>APL repair: MCP joint is included </a:t>
            </a:r>
          </a:p>
          <a:p>
            <a:pPr lvl="1"/>
            <a:r>
              <a:rPr lang="en-US" dirty="0"/>
              <a:t>EPL repair: both the MCP and IP joints are incorporated</a:t>
            </a:r>
          </a:p>
          <a:p>
            <a:pPr lvl="1"/>
            <a:endParaRPr lang="en-US" dirty="0"/>
          </a:p>
          <a:p>
            <a:r>
              <a:rPr lang="en-US" dirty="0"/>
              <a:t>If a thumb extensor tendon injury occurs beneath the extensor retinaculum and requires repair,</a:t>
            </a:r>
          </a:p>
          <a:p>
            <a:pPr lvl="1"/>
            <a:r>
              <a:rPr lang="en-US" dirty="0"/>
              <a:t>the respective extensor compartment is released to permit unrestricted tendon gliding.</a:t>
            </a:r>
          </a:p>
          <a:p>
            <a:pPr lvl="1"/>
            <a:endParaRPr lang="en-US" dirty="0"/>
          </a:p>
        </p:txBody>
      </p:sp>
    </p:spTree>
    <p:extLst>
      <p:ext uri="{BB962C8B-B14F-4D97-AF65-F5344CB8AC3E}">
        <p14:creationId xmlns:p14="http://schemas.microsoft.com/office/powerpoint/2010/main" val="89087256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14D46-DDCD-475A-BA1D-3D162406A4CA}"/>
              </a:ext>
            </a:extLst>
          </p:cNvPr>
          <p:cNvSpPr>
            <a:spLocks noGrp="1"/>
          </p:cNvSpPr>
          <p:nvPr>
            <p:ph type="title"/>
          </p:nvPr>
        </p:nvSpPr>
        <p:spPr/>
        <p:txBody>
          <a:bodyPr/>
          <a:lstStyle/>
          <a:p>
            <a:r>
              <a:rPr lang="en-US" dirty="0">
                <a:solidFill>
                  <a:srgbClr val="CFB879"/>
                </a:solidFill>
              </a:rPr>
              <a:t>What Zone?</a:t>
            </a:r>
          </a:p>
        </p:txBody>
      </p:sp>
      <p:pic>
        <p:nvPicPr>
          <p:cNvPr id="9218" name="Picture 2">
            <a:extLst>
              <a:ext uri="{FF2B5EF4-FFF2-40B4-BE49-F238E27FC236}">
                <a16:creationId xmlns:a16="http://schemas.microsoft.com/office/drawing/2014/main" id="{B8696C43-7BC6-4931-82AF-CECFB0F807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384981"/>
            <a:ext cx="3429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E19804FF-2A0A-4E28-A232-87679F362D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417638"/>
            <a:ext cx="3429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158C9A9-B9CC-49AD-B1D8-C9BA0DEC536C}"/>
              </a:ext>
            </a:extLst>
          </p:cNvPr>
          <p:cNvSpPr txBox="1"/>
          <p:nvPr/>
        </p:nvSpPr>
        <p:spPr>
          <a:xfrm>
            <a:off x="4419600" y="6235801"/>
            <a:ext cx="4596130" cy="369332"/>
          </a:xfrm>
          <a:prstGeom prst="rect">
            <a:avLst/>
          </a:prstGeom>
          <a:noFill/>
        </p:spPr>
        <p:txBody>
          <a:bodyPr wrap="none" rtlCol="0">
            <a:spAutoFit/>
          </a:bodyPr>
          <a:lstStyle/>
          <a:p>
            <a:r>
              <a:rPr lang="en-US" dirty="0">
                <a:solidFill>
                  <a:srgbClr val="CFB879"/>
                </a:solidFill>
              </a:rPr>
              <a:t>Photos courtesy of Stephanie </a:t>
            </a:r>
            <a:r>
              <a:rPr lang="en-US" dirty="0" err="1">
                <a:solidFill>
                  <a:srgbClr val="CFB879"/>
                </a:solidFill>
              </a:rPr>
              <a:t>Malliaris</a:t>
            </a:r>
            <a:r>
              <a:rPr lang="en-US" dirty="0">
                <a:solidFill>
                  <a:srgbClr val="CFB879"/>
                </a:solidFill>
              </a:rPr>
              <a:t>, MD</a:t>
            </a:r>
          </a:p>
        </p:txBody>
      </p:sp>
    </p:spTree>
    <p:extLst>
      <p:ext uri="{BB962C8B-B14F-4D97-AF65-F5344CB8AC3E}">
        <p14:creationId xmlns:p14="http://schemas.microsoft.com/office/powerpoint/2010/main" val="214378211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14D46-DDCD-475A-BA1D-3D162406A4CA}"/>
              </a:ext>
            </a:extLst>
          </p:cNvPr>
          <p:cNvSpPr>
            <a:spLocks noGrp="1"/>
          </p:cNvSpPr>
          <p:nvPr>
            <p:ph type="title"/>
          </p:nvPr>
        </p:nvSpPr>
        <p:spPr/>
        <p:txBody>
          <a:bodyPr/>
          <a:lstStyle/>
          <a:p>
            <a:endParaRPr lang="en-US"/>
          </a:p>
        </p:txBody>
      </p:sp>
      <p:pic>
        <p:nvPicPr>
          <p:cNvPr id="12290" name="Picture 2">
            <a:extLst>
              <a:ext uri="{FF2B5EF4-FFF2-40B4-BE49-F238E27FC236}">
                <a16:creationId xmlns:a16="http://schemas.microsoft.com/office/drawing/2014/main" id="{C1E1D86E-DF65-4200-AA18-F9D750745A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179" y="1341438"/>
            <a:ext cx="3543300" cy="47244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Image preview">
            <a:extLst>
              <a:ext uri="{FF2B5EF4-FFF2-40B4-BE49-F238E27FC236}">
                <a16:creationId xmlns:a16="http://schemas.microsoft.com/office/drawing/2014/main" id="{B82A870A-7012-438F-A0E2-E9A397747D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1791" y="1454601"/>
            <a:ext cx="3309259" cy="44123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587F428-EC0C-4157-AC3E-C7B53E496BA5}"/>
              </a:ext>
            </a:extLst>
          </p:cNvPr>
          <p:cNvSpPr txBox="1"/>
          <p:nvPr/>
        </p:nvSpPr>
        <p:spPr>
          <a:xfrm>
            <a:off x="4419600" y="6235801"/>
            <a:ext cx="4596130" cy="369332"/>
          </a:xfrm>
          <a:prstGeom prst="rect">
            <a:avLst/>
          </a:prstGeom>
          <a:noFill/>
        </p:spPr>
        <p:txBody>
          <a:bodyPr wrap="none" rtlCol="0">
            <a:spAutoFit/>
          </a:bodyPr>
          <a:lstStyle/>
          <a:p>
            <a:r>
              <a:rPr lang="en-US" dirty="0">
                <a:solidFill>
                  <a:srgbClr val="CFB879"/>
                </a:solidFill>
              </a:rPr>
              <a:t>Photos courtesy of Stephanie </a:t>
            </a:r>
            <a:r>
              <a:rPr lang="en-US" dirty="0" err="1">
                <a:solidFill>
                  <a:srgbClr val="CFB879"/>
                </a:solidFill>
              </a:rPr>
              <a:t>Malliaris</a:t>
            </a:r>
            <a:r>
              <a:rPr lang="en-US" dirty="0">
                <a:solidFill>
                  <a:srgbClr val="CFB879"/>
                </a:solidFill>
              </a:rPr>
              <a:t>, MD</a:t>
            </a:r>
          </a:p>
        </p:txBody>
      </p:sp>
    </p:spTree>
    <p:extLst>
      <p:ext uri="{BB962C8B-B14F-4D97-AF65-F5344CB8AC3E}">
        <p14:creationId xmlns:p14="http://schemas.microsoft.com/office/powerpoint/2010/main" val="6190381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841C0-A5F8-4A8B-9E47-9C551DF2173D}"/>
              </a:ext>
            </a:extLst>
          </p:cNvPr>
          <p:cNvSpPr>
            <a:spLocks noGrp="1"/>
          </p:cNvSpPr>
          <p:nvPr>
            <p:ph type="title"/>
          </p:nvPr>
        </p:nvSpPr>
        <p:spPr/>
        <p:txBody>
          <a:bodyPr/>
          <a:lstStyle/>
          <a:p>
            <a:r>
              <a:rPr lang="en-US" dirty="0"/>
              <a:t>Zone VI</a:t>
            </a:r>
          </a:p>
        </p:txBody>
      </p:sp>
      <p:sp>
        <p:nvSpPr>
          <p:cNvPr id="3" name="Content Placeholder 2">
            <a:extLst>
              <a:ext uri="{FF2B5EF4-FFF2-40B4-BE49-F238E27FC236}">
                <a16:creationId xmlns:a16="http://schemas.microsoft.com/office/drawing/2014/main" id="{EB05A345-C325-44D8-98A9-5B52F42874BE}"/>
              </a:ext>
            </a:extLst>
          </p:cNvPr>
          <p:cNvSpPr>
            <a:spLocks noGrp="1"/>
          </p:cNvSpPr>
          <p:nvPr>
            <p:ph idx="1"/>
          </p:nvPr>
        </p:nvSpPr>
        <p:spPr>
          <a:xfrm>
            <a:off x="76200" y="1600200"/>
            <a:ext cx="8610600" cy="4190999"/>
          </a:xfrm>
        </p:spPr>
        <p:txBody>
          <a:bodyPr>
            <a:normAutofit fontScale="77500" lnSpcReduction="20000"/>
          </a:bodyPr>
          <a:lstStyle/>
          <a:p>
            <a:r>
              <a:rPr lang="en-US" dirty="0"/>
              <a:t>Pre-op Exam may be difficult</a:t>
            </a:r>
          </a:p>
          <a:p>
            <a:pPr lvl="1"/>
            <a:r>
              <a:rPr lang="en-US" dirty="0"/>
              <a:t>Confounding effects of </a:t>
            </a:r>
            <a:r>
              <a:rPr lang="en-US" dirty="0" err="1"/>
              <a:t>juncturae</a:t>
            </a:r>
            <a:r>
              <a:rPr lang="en-US" dirty="0"/>
              <a:t> </a:t>
            </a:r>
            <a:r>
              <a:rPr lang="en-US" dirty="0" err="1"/>
              <a:t>tendinum</a:t>
            </a:r>
            <a:endParaRPr lang="en-US" dirty="0"/>
          </a:p>
          <a:p>
            <a:pPr lvl="1"/>
            <a:endParaRPr lang="en-US" dirty="0"/>
          </a:p>
          <a:p>
            <a:r>
              <a:rPr lang="en-US" dirty="0"/>
              <a:t>Tendons are substantial enough for core sutures.</a:t>
            </a:r>
          </a:p>
          <a:p>
            <a:endParaRPr lang="en-US" dirty="0"/>
          </a:p>
          <a:p>
            <a:r>
              <a:rPr lang="en-US" dirty="0"/>
              <a:t>Prognosis tends to be very good in this zone, with adhesions uncommon.</a:t>
            </a:r>
          </a:p>
          <a:p>
            <a:endParaRPr lang="en-US" dirty="0"/>
          </a:p>
          <a:p>
            <a:r>
              <a:rPr lang="en-US" dirty="0"/>
              <a:t>Use postoperative splint as for zone IV injury.</a:t>
            </a:r>
          </a:p>
          <a:p>
            <a:pPr lvl="1"/>
            <a:r>
              <a:rPr lang="en-US" dirty="0"/>
              <a:t>Splint with wrist in 20- to 30-degree extension, MP joints in 70- to 90-degree flexion, and IP joints in full extension.</a:t>
            </a:r>
          </a:p>
          <a:p>
            <a:pPr lvl="2"/>
            <a:r>
              <a:rPr lang="en-US" dirty="0"/>
              <a:t>Begin passive extension after 1 week and gentle active extension at 4 weeks.</a:t>
            </a:r>
          </a:p>
          <a:p>
            <a:pPr lvl="1"/>
            <a:endParaRPr lang="en-US" dirty="0"/>
          </a:p>
        </p:txBody>
      </p:sp>
    </p:spTree>
    <p:extLst>
      <p:ext uri="{BB962C8B-B14F-4D97-AF65-F5344CB8AC3E}">
        <p14:creationId xmlns:p14="http://schemas.microsoft.com/office/powerpoint/2010/main" val="175438898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066AF1-85F6-424E-957F-9E835423278B}"/>
              </a:ext>
            </a:extLst>
          </p:cNvPr>
          <p:cNvSpPr>
            <a:spLocks noGrp="1"/>
          </p:cNvSpPr>
          <p:nvPr>
            <p:ph idx="1"/>
          </p:nvPr>
        </p:nvSpPr>
        <p:spPr/>
        <p:txBody>
          <a:bodyPr>
            <a:normAutofit fontScale="77500" lnSpcReduction="20000"/>
          </a:bodyPr>
          <a:lstStyle/>
          <a:p>
            <a:pPr marL="0" indent="0">
              <a:buNone/>
            </a:pPr>
            <a:r>
              <a:rPr lang="en-US" b="1" dirty="0"/>
              <a:t>A 23-year-old man is brought to the emergency department because of a laceration of all extensor tendons at Zone VII of the right upper extremity. Which of the following tendons has the most distal muscle belly when attempting to </a:t>
            </a:r>
            <a:r>
              <a:rPr lang="en-US" b="1" dirty="0" err="1"/>
              <a:t>reappose</a:t>
            </a:r>
            <a:r>
              <a:rPr lang="en-US" b="1" dirty="0"/>
              <a:t> the tendon ends?</a:t>
            </a:r>
          </a:p>
          <a:p>
            <a:pPr marL="0" indent="0">
              <a:buNone/>
            </a:pPr>
            <a:endParaRPr lang="en-US" dirty="0"/>
          </a:p>
          <a:p>
            <a:pPr marL="0" indent="0">
              <a:buNone/>
            </a:pPr>
            <a:r>
              <a:rPr lang="en-US" dirty="0"/>
              <a:t>A) Extensor carpi radialis longus</a:t>
            </a:r>
          </a:p>
          <a:p>
            <a:pPr marL="0" indent="0">
              <a:buNone/>
            </a:pPr>
            <a:r>
              <a:rPr lang="en-US" dirty="0"/>
              <a:t>B) Extensor carpi </a:t>
            </a:r>
            <a:r>
              <a:rPr lang="en-US" dirty="0" err="1"/>
              <a:t>ulnaris</a:t>
            </a:r>
            <a:endParaRPr lang="en-US" dirty="0"/>
          </a:p>
          <a:p>
            <a:pPr marL="0" indent="0">
              <a:buNone/>
            </a:pPr>
            <a:r>
              <a:rPr lang="en-US" dirty="0"/>
              <a:t>C) Extensor digitorum </a:t>
            </a:r>
            <a:r>
              <a:rPr lang="en-US" dirty="0" err="1"/>
              <a:t>communis</a:t>
            </a:r>
            <a:r>
              <a:rPr lang="en-US" dirty="0"/>
              <a:t> to long finger</a:t>
            </a:r>
          </a:p>
          <a:p>
            <a:pPr marL="0" indent="0">
              <a:buNone/>
            </a:pPr>
            <a:r>
              <a:rPr lang="en-US" dirty="0"/>
              <a:t>D) Extensor indicis </a:t>
            </a:r>
            <a:r>
              <a:rPr lang="en-US" dirty="0" err="1"/>
              <a:t>proprius</a:t>
            </a:r>
            <a:endParaRPr lang="en-US" dirty="0"/>
          </a:p>
          <a:p>
            <a:pPr marL="0" indent="0">
              <a:buNone/>
            </a:pPr>
            <a:r>
              <a:rPr lang="en-US" dirty="0"/>
              <a:t>E) Extensor pollicis longus </a:t>
            </a:r>
          </a:p>
          <a:p>
            <a:endParaRPr lang="en-US" dirty="0"/>
          </a:p>
        </p:txBody>
      </p:sp>
    </p:spTree>
    <p:extLst>
      <p:ext uri="{BB962C8B-B14F-4D97-AF65-F5344CB8AC3E}">
        <p14:creationId xmlns:p14="http://schemas.microsoft.com/office/powerpoint/2010/main" val="1112939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89329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066AF1-85F6-424E-957F-9E835423278B}"/>
              </a:ext>
            </a:extLst>
          </p:cNvPr>
          <p:cNvSpPr>
            <a:spLocks noGrp="1"/>
          </p:cNvSpPr>
          <p:nvPr>
            <p:ph idx="1"/>
          </p:nvPr>
        </p:nvSpPr>
        <p:spPr>
          <a:xfrm>
            <a:off x="152400" y="76200"/>
            <a:ext cx="8839200" cy="5867399"/>
          </a:xfrm>
        </p:spPr>
        <p:txBody>
          <a:bodyPr>
            <a:normAutofit fontScale="92500" lnSpcReduction="10000"/>
          </a:bodyPr>
          <a:lstStyle/>
          <a:p>
            <a:pPr marL="0" indent="0">
              <a:buNone/>
            </a:pPr>
            <a:r>
              <a:rPr lang="en-US" sz="1800" b="1" dirty="0"/>
              <a:t>A 23-year-old man is brought to the emergency department because of a laceration of all extensor tendons at Zone VII of the right upper extremity. Which of the following tendons has the most distal muscle belly when attempting to </a:t>
            </a:r>
            <a:r>
              <a:rPr lang="en-US" sz="1800" b="1" dirty="0" err="1"/>
              <a:t>reappose</a:t>
            </a:r>
            <a:r>
              <a:rPr lang="en-US" sz="1800" b="1" dirty="0"/>
              <a:t> the tendon ends?</a:t>
            </a:r>
            <a:endParaRPr lang="en-US" sz="1800" dirty="0"/>
          </a:p>
          <a:p>
            <a:pPr marL="0" indent="0">
              <a:buNone/>
            </a:pPr>
            <a:r>
              <a:rPr lang="en-US" sz="1800" dirty="0"/>
              <a:t>A) Extensor carpi radialis longus</a:t>
            </a:r>
          </a:p>
          <a:p>
            <a:pPr marL="0" indent="0">
              <a:buNone/>
            </a:pPr>
            <a:r>
              <a:rPr lang="en-US" sz="1800" dirty="0"/>
              <a:t>B) Extensor carpi </a:t>
            </a:r>
            <a:r>
              <a:rPr lang="en-US" sz="1800" dirty="0" err="1"/>
              <a:t>ulnaris</a:t>
            </a:r>
            <a:endParaRPr lang="en-US" sz="1800" dirty="0"/>
          </a:p>
          <a:p>
            <a:pPr marL="0" indent="0">
              <a:buNone/>
            </a:pPr>
            <a:r>
              <a:rPr lang="en-US" sz="1800" dirty="0"/>
              <a:t>C) Extensor digitorum </a:t>
            </a:r>
            <a:r>
              <a:rPr lang="en-US" sz="1800" dirty="0" err="1"/>
              <a:t>communis</a:t>
            </a:r>
            <a:r>
              <a:rPr lang="en-US" sz="1800" dirty="0"/>
              <a:t> to long finger</a:t>
            </a:r>
          </a:p>
          <a:p>
            <a:pPr marL="0" indent="0">
              <a:buNone/>
            </a:pPr>
            <a:r>
              <a:rPr lang="en-US" sz="1800" b="1" dirty="0"/>
              <a:t>D) Extensor indicis </a:t>
            </a:r>
            <a:r>
              <a:rPr lang="en-US" sz="1800" b="1" dirty="0" err="1"/>
              <a:t>proprius</a:t>
            </a:r>
            <a:endParaRPr lang="en-US" sz="1800" b="1" dirty="0"/>
          </a:p>
          <a:p>
            <a:pPr marL="0" indent="0">
              <a:buNone/>
            </a:pPr>
            <a:r>
              <a:rPr lang="en-US" sz="1800" dirty="0"/>
              <a:t>E) Extensor pollicis longus</a:t>
            </a:r>
          </a:p>
          <a:p>
            <a:pPr marL="0" indent="0">
              <a:buNone/>
            </a:pPr>
            <a:r>
              <a:rPr lang="en-US" sz="1800" dirty="0"/>
              <a:t> </a:t>
            </a:r>
          </a:p>
          <a:p>
            <a:pPr marL="0" indent="0">
              <a:buNone/>
            </a:pPr>
            <a:r>
              <a:rPr lang="en-US" sz="1800" dirty="0"/>
              <a:t>The correct response is Option D.</a:t>
            </a:r>
          </a:p>
          <a:p>
            <a:r>
              <a:rPr lang="en-US" sz="1800" dirty="0"/>
              <a:t>Zone 7 extensor tendon injuries are those over the dorsal wrist. The extensor indicis </a:t>
            </a:r>
            <a:r>
              <a:rPr lang="en-US" sz="1800" dirty="0" err="1"/>
              <a:t>proprius</a:t>
            </a:r>
            <a:r>
              <a:rPr lang="en-US" sz="1800" dirty="0"/>
              <a:t> tendon typically has the most distal muscle belly and this fact can frequently be used to uniquely identify this tendon. Extensor tendon zones are useful for describing the locations of injuries:</a:t>
            </a:r>
          </a:p>
          <a:p>
            <a:pPr lvl="1" fontAlgn="ctr"/>
            <a:r>
              <a:rPr lang="en-US" sz="1600" dirty="0"/>
              <a:t>Distal interphalangeal (DIP)</a:t>
            </a:r>
          </a:p>
          <a:p>
            <a:pPr lvl="1" fontAlgn="ctr"/>
            <a:r>
              <a:rPr lang="en-US" sz="1600" dirty="0"/>
              <a:t>Central slip to DIP</a:t>
            </a:r>
          </a:p>
          <a:p>
            <a:pPr lvl="1" fontAlgn="ctr"/>
            <a:r>
              <a:rPr lang="en-US" sz="1600" dirty="0"/>
              <a:t>Proximal interphalangeal (PIP)</a:t>
            </a:r>
          </a:p>
          <a:p>
            <a:pPr lvl="1" fontAlgn="ctr"/>
            <a:r>
              <a:rPr lang="en-US" sz="1600" dirty="0"/>
              <a:t>Metacarpophalangeal (MCP) to PIP</a:t>
            </a:r>
          </a:p>
          <a:p>
            <a:pPr lvl="1" fontAlgn="ctr"/>
            <a:r>
              <a:rPr lang="en-US" sz="1600" dirty="0"/>
              <a:t>MCP</a:t>
            </a:r>
          </a:p>
          <a:p>
            <a:pPr lvl="1" fontAlgn="ctr"/>
            <a:r>
              <a:rPr lang="en-US" sz="1600" dirty="0"/>
              <a:t>Carpometacarpal (CMC) to MCP</a:t>
            </a:r>
          </a:p>
          <a:p>
            <a:pPr lvl="1" fontAlgn="ctr"/>
            <a:r>
              <a:rPr lang="en-US" sz="1600" dirty="0"/>
              <a:t>Wrist and proximal</a:t>
            </a:r>
          </a:p>
          <a:p>
            <a:endParaRPr lang="en-US" sz="1800" dirty="0"/>
          </a:p>
        </p:txBody>
      </p:sp>
    </p:spTree>
    <p:extLst>
      <p:ext uri="{BB962C8B-B14F-4D97-AF65-F5344CB8AC3E}">
        <p14:creationId xmlns:p14="http://schemas.microsoft.com/office/powerpoint/2010/main" val="37806557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FFAEE-309E-4775-A463-149ED7853514}"/>
              </a:ext>
            </a:extLst>
          </p:cNvPr>
          <p:cNvSpPr>
            <a:spLocks noGrp="1"/>
          </p:cNvSpPr>
          <p:nvPr>
            <p:ph type="title"/>
          </p:nvPr>
        </p:nvSpPr>
        <p:spPr/>
        <p:txBody>
          <a:bodyPr/>
          <a:lstStyle/>
          <a:p>
            <a:r>
              <a:rPr lang="en-US" dirty="0"/>
              <a:t>Zone VII</a:t>
            </a:r>
          </a:p>
        </p:txBody>
      </p:sp>
      <p:sp>
        <p:nvSpPr>
          <p:cNvPr id="3" name="Content Placeholder 2">
            <a:extLst>
              <a:ext uri="{FF2B5EF4-FFF2-40B4-BE49-F238E27FC236}">
                <a16:creationId xmlns:a16="http://schemas.microsoft.com/office/drawing/2014/main" id="{3E9CE258-0008-45AE-8191-56429F37BEB4}"/>
              </a:ext>
            </a:extLst>
          </p:cNvPr>
          <p:cNvSpPr>
            <a:spLocks noGrp="1"/>
          </p:cNvSpPr>
          <p:nvPr>
            <p:ph idx="1"/>
          </p:nvPr>
        </p:nvSpPr>
        <p:spPr/>
        <p:txBody>
          <a:bodyPr>
            <a:normAutofit fontScale="85000" lnSpcReduction="20000"/>
          </a:bodyPr>
          <a:lstStyle/>
          <a:p>
            <a:r>
              <a:rPr lang="en-US" dirty="0"/>
              <a:t>Tendons are substantial enough for core sutures.</a:t>
            </a:r>
          </a:p>
          <a:p>
            <a:endParaRPr lang="en-US" dirty="0"/>
          </a:p>
          <a:p>
            <a:r>
              <a:rPr lang="en-US" dirty="0"/>
              <a:t>Treatment of retinacular rent is controversial.</a:t>
            </a:r>
          </a:p>
          <a:p>
            <a:pPr lvl="1"/>
            <a:r>
              <a:rPr lang="en-US" b="1" dirty="0"/>
              <a:t>Traditional approach</a:t>
            </a:r>
          </a:p>
          <a:p>
            <a:pPr lvl="2"/>
            <a:r>
              <a:rPr lang="en-US" dirty="0"/>
              <a:t>Excise portion of the retinaculum adjacent to the repair.</a:t>
            </a:r>
          </a:p>
          <a:p>
            <a:pPr lvl="2"/>
            <a:r>
              <a:rPr lang="en-US" dirty="0"/>
              <a:t>Preserve a distal or proximal portion of retinaculum to prevent bowstringing/subluxation</a:t>
            </a:r>
          </a:p>
          <a:p>
            <a:pPr lvl="1"/>
            <a:r>
              <a:rPr lang="en-US" b="1" dirty="0"/>
              <a:t>Alternative approach</a:t>
            </a:r>
          </a:p>
          <a:p>
            <a:pPr lvl="2"/>
            <a:r>
              <a:rPr lang="en-US" dirty="0"/>
              <a:t>Repair the retinacular rent and use dynamic splint early (after 10 days).</a:t>
            </a:r>
          </a:p>
          <a:p>
            <a:pPr lvl="2"/>
            <a:r>
              <a:rPr lang="en-US" dirty="0"/>
              <a:t>Use postoperative splint as for zone IV injury.</a:t>
            </a:r>
          </a:p>
        </p:txBody>
      </p:sp>
    </p:spTree>
    <p:extLst>
      <p:ext uri="{BB962C8B-B14F-4D97-AF65-F5344CB8AC3E}">
        <p14:creationId xmlns:p14="http://schemas.microsoft.com/office/powerpoint/2010/main" val="232762216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74FC-CACC-42DC-B2F9-42C447B79E83}"/>
              </a:ext>
            </a:extLst>
          </p:cNvPr>
          <p:cNvSpPr>
            <a:spLocks noGrp="1"/>
          </p:cNvSpPr>
          <p:nvPr>
            <p:ph type="title"/>
          </p:nvPr>
        </p:nvSpPr>
        <p:spPr/>
        <p:txBody>
          <a:bodyPr/>
          <a:lstStyle/>
          <a:p>
            <a:r>
              <a:rPr lang="en-US" dirty="0"/>
              <a:t>Zone VIII</a:t>
            </a:r>
          </a:p>
        </p:txBody>
      </p:sp>
      <p:sp>
        <p:nvSpPr>
          <p:cNvPr id="3" name="Content Placeholder 2">
            <a:extLst>
              <a:ext uri="{FF2B5EF4-FFF2-40B4-BE49-F238E27FC236}">
                <a16:creationId xmlns:a16="http://schemas.microsoft.com/office/drawing/2014/main" id="{B64E4537-AE77-4DF1-AA36-26CFF84D5CC4}"/>
              </a:ext>
            </a:extLst>
          </p:cNvPr>
          <p:cNvSpPr>
            <a:spLocks noGrp="1"/>
          </p:cNvSpPr>
          <p:nvPr>
            <p:ph idx="1"/>
          </p:nvPr>
        </p:nvSpPr>
        <p:spPr>
          <a:xfrm>
            <a:off x="152400" y="1600200"/>
            <a:ext cx="8534400" cy="4267199"/>
          </a:xfrm>
        </p:spPr>
        <p:txBody>
          <a:bodyPr>
            <a:normAutofit fontScale="85000" lnSpcReduction="10000"/>
          </a:bodyPr>
          <a:lstStyle/>
          <a:p>
            <a:r>
              <a:rPr lang="en-US" b="1" dirty="0"/>
              <a:t>Associated neurovascular injuries are common</a:t>
            </a:r>
          </a:p>
          <a:p>
            <a:pPr lvl="1"/>
            <a:r>
              <a:rPr lang="en-US" dirty="0"/>
              <a:t>document with a thorough examination.</a:t>
            </a:r>
          </a:p>
          <a:p>
            <a:pPr lvl="1"/>
            <a:endParaRPr lang="en-US" dirty="0"/>
          </a:p>
          <a:p>
            <a:r>
              <a:rPr lang="en-US" dirty="0"/>
              <a:t>Lacerated tendons hold core sutures well.</a:t>
            </a:r>
          </a:p>
          <a:p>
            <a:r>
              <a:rPr lang="en-US" b="1" dirty="0"/>
              <a:t>Lacerations or avulsions at myotendinous juncture</a:t>
            </a:r>
          </a:p>
          <a:p>
            <a:pPr lvl="1"/>
            <a:r>
              <a:rPr lang="en-US" dirty="0"/>
              <a:t> Approximate tendon to the fibrous septa of the muscle belly.</a:t>
            </a:r>
          </a:p>
          <a:p>
            <a:r>
              <a:rPr lang="en-US" b="1" dirty="0"/>
              <a:t>These repairs are tenuous; </a:t>
            </a:r>
            <a:r>
              <a:rPr lang="en-US" dirty="0"/>
              <a:t>use tendon transfers as salvage procedures</a:t>
            </a:r>
          </a:p>
          <a:p>
            <a:endParaRPr lang="en-US" dirty="0"/>
          </a:p>
          <a:p>
            <a:r>
              <a:rPr lang="en-US" dirty="0"/>
              <a:t>Splint statically with wrist in 40 degrees of extension, MP joints in 20 degrees of flexion, and fingers free for 5 weeks.</a:t>
            </a:r>
          </a:p>
          <a:p>
            <a:endParaRPr lang="en-US" b="1" dirty="0"/>
          </a:p>
        </p:txBody>
      </p:sp>
    </p:spTree>
    <p:extLst>
      <p:ext uri="{BB962C8B-B14F-4D97-AF65-F5344CB8AC3E}">
        <p14:creationId xmlns:p14="http://schemas.microsoft.com/office/powerpoint/2010/main" val="397845960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74FC-CACC-42DC-B2F9-42C447B79E83}"/>
              </a:ext>
            </a:extLst>
          </p:cNvPr>
          <p:cNvSpPr>
            <a:spLocks noGrp="1"/>
          </p:cNvSpPr>
          <p:nvPr>
            <p:ph type="title"/>
          </p:nvPr>
        </p:nvSpPr>
        <p:spPr/>
        <p:txBody>
          <a:bodyPr/>
          <a:lstStyle/>
          <a:p>
            <a:r>
              <a:rPr lang="en-US" dirty="0"/>
              <a:t>Zone IX</a:t>
            </a:r>
          </a:p>
        </p:txBody>
      </p:sp>
      <p:sp>
        <p:nvSpPr>
          <p:cNvPr id="3" name="Content Placeholder 2">
            <a:extLst>
              <a:ext uri="{FF2B5EF4-FFF2-40B4-BE49-F238E27FC236}">
                <a16:creationId xmlns:a16="http://schemas.microsoft.com/office/drawing/2014/main" id="{B64E4537-AE77-4DF1-AA36-26CFF84D5CC4}"/>
              </a:ext>
            </a:extLst>
          </p:cNvPr>
          <p:cNvSpPr>
            <a:spLocks noGrp="1"/>
          </p:cNvSpPr>
          <p:nvPr>
            <p:ph idx="1"/>
          </p:nvPr>
        </p:nvSpPr>
        <p:spPr>
          <a:xfrm>
            <a:off x="152400" y="1295400"/>
            <a:ext cx="8915400" cy="4648200"/>
          </a:xfrm>
        </p:spPr>
        <p:txBody>
          <a:bodyPr>
            <a:normAutofit fontScale="77500" lnSpcReduction="20000"/>
          </a:bodyPr>
          <a:lstStyle/>
          <a:p>
            <a:r>
              <a:rPr lang="en-US" dirty="0"/>
              <a:t>Injuries are usually from penetrating trauma and require thorough exploration.</a:t>
            </a:r>
          </a:p>
          <a:p>
            <a:pPr lvl="1"/>
            <a:r>
              <a:rPr lang="en-US" b="1" dirty="0"/>
              <a:t>Nerve injuries are common </a:t>
            </a:r>
            <a:r>
              <a:rPr lang="en-US" dirty="0"/>
              <a:t>and should be repaired primarily.</a:t>
            </a:r>
          </a:p>
          <a:p>
            <a:pPr lvl="1"/>
            <a:endParaRPr lang="en-US" dirty="0"/>
          </a:p>
          <a:p>
            <a:r>
              <a:rPr lang="en-US" dirty="0"/>
              <a:t>Repair muscle bellies with </a:t>
            </a:r>
            <a:r>
              <a:rPr lang="en-US" b="1" dirty="0"/>
              <a:t>multiple figure-of-eight absorbable sutures.</a:t>
            </a:r>
          </a:p>
          <a:p>
            <a:endParaRPr lang="en-US" dirty="0"/>
          </a:p>
          <a:p>
            <a:r>
              <a:rPr lang="en-US" dirty="0"/>
              <a:t>Immobilize with wrist in extension, MP joints in 20 degrees of flexion, and fingers free for 4 weeks.</a:t>
            </a:r>
          </a:p>
          <a:p>
            <a:pPr lvl="1"/>
            <a:r>
              <a:rPr lang="en-US" dirty="0"/>
              <a:t>Follow with 2 weeks of night splinting.</a:t>
            </a:r>
          </a:p>
          <a:p>
            <a:pPr lvl="1"/>
            <a:r>
              <a:rPr lang="en-US" dirty="0"/>
              <a:t>Immobilize elbow at 90 degrees if repaired muscles originate at or above the elbow.</a:t>
            </a:r>
          </a:p>
          <a:p>
            <a:pPr lvl="1"/>
            <a:endParaRPr lang="en-US" dirty="0"/>
          </a:p>
          <a:p>
            <a:r>
              <a:rPr lang="en-US" dirty="0"/>
              <a:t>Use tendon transfers as salvage procedures.</a:t>
            </a:r>
          </a:p>
        </p:txBody>
      </p:sp>
    </p:spTree>
    <p:extLst>
      <p:ext uri="{BB962C8B-B14F-4D97-AF65-F5344CB8AC3E}">
        <p14:creationId xmlns:p14="http://schemas.microsoft.com/office/powerpoint/2010/main" val="77793147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75A39-F7FC-4303-976D-54909675E8E4}"/>
              </a:ext>
            </a:extLst>
          </p:cNvPr>
          <p:cNvSpPr>
            <a:spLocks noGrp="1"/>
          </p:cNvSpPr>
          <p:nvPr>
            <p:ph type="title"/>
          </p:nvPr>
        </p:nvSpPr>
        <p:spPr/>
        <p:txBody>
          <a:bodyPr>
            <a:normAutofit/>
          </a:bodyPr>
          <a:lstStyle/>
          <a:p>
            <a:r>
              <a:rPr lang="en-US" b="1" dirty="0"/>
              <a:t>Rehabilitation</a:t>
            </a:r>
            <a:endParaRPr lang="en-US" dirty="0"/>
          </a:p>
        </p:txBody>
      </p:sp>
      <p:sp>
        <p:nvSpPr>
          <p:cNvPr id="3" name="Content Placeholder 2">
            <a:extLst>
              <a:ext uri="{FF2B5EF4-FFF2-40B4-BE49-F238E27FC236}">
                <a16:creationId xmlns:a16="http://schemas.microsoft.com/office/drawing/2014/main" id="{274BC596-508A-438B-92DF-910EE3DBC423}"/>
              </a:ext>
            </a:extLst>
          </p:cNvPr>
          <p:cNvSpPr>
            <a:spLocks noGrp="1"/>
          </p:cNvSpPr>
          <p:nvPr>
            <p:ph idx="1"/>
          </p:nvPr>
        </p:nvSpPr>
        <p:spPr>
          <a:xfrm>
            <a:off x="152400" y="1219200"/>
            <a:ext cx="8534400" cy="4114801"/>
          </a:xfrm>
        </p:spPr>
        <p:txBody>
          <a:bodyPr>
            <a:normAutofit fontScale="85000" lnSpcReduction="10000"/>
          </a:bodyPr>
          <a:lstStyle/>
          <a:p>
            <a:r>
              <a:rPr lang="en-US" dirty="0"/>
              <a:t>The goal of rehabilitation is to regain tendon excursion without gapping or rupture of the tendon repair. </a:t>
            </a:r>
          </a:p>
          <a:p>
            <a:endParaRPr lang="en-US" dirty="0"/>
          </a:p>
          <a:p>
            <a:pPr lvl="1"/>
            <a:r>
              <a:rPr lang="en-US" dirty="0"/>
              <a:t>Assistance from a trained hand therapist is an integral component of postoperative management. </a:t>
            </a:r>
          </a:p>
          <a:p>
            <a:pPr lvl="2"/>
            <a:r>
              <a:rPr lang="en-US" dirty="0"/>
              <a:t>The initial splint is removed after several days. </a:t>
            </a:r>
          </a:p>
          <a:p>
            <a:pPr lvl="2"/>
            <a:r>
              <a:rPr lang="en-US" dirty="0"/>
              <a:t>Continued immobilization in a orthosis/cast for ≥6 weeks is preferred after surgical repair of wrist extensor tendon injuries, thumb extensor tendon injuries, and finger extensor tendon injuries in Zones I, II, VIII, and IX. </a:t>
            </a:r>
          </a:p>
          <a:p>
            <a:pPr lvl="2"/>
            <a:r>
              <a:rPr lang="en-US" dirty="0"/>
              <a:t>Finger extensor tendon repairs in Zones III to VII may be treated by additional immobilization or early protected finger motion.</a:t>
            </a:r>
          </a:p>
        </p:txBody>
      </p:sp>
    </p:spTree>
    <p:extLst>
      <p:ext uri="{BB962C8B-B14F-4D97-AF65-F5344CB8AC3E}">
        <p14:creationId xmlns:p14="http://schemas.microsoft.com/office/powerpoint/2010/main" val="41114178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75A39-F7FC-4303-976D-54909675E8E4}"/>
              </a:ext>
            </a:extLst>
          </p:cNvPr>
          <p:cNvSpPr>
            <a:spLocks noGrp="1"/>
          </p:cNvSpPr>
          <p:nvPr>
            <p:ph type="title"/>
          </p:nvPr>
        </p:nvSpPr>
        <p:spPr/>
        <p:txBody>
          <a:bodyPr>
            <a:normAutofit/>
          </a:bodyPr>
          <a:lstStyle/>
          <a:p>
            <a:r>
              <a:rPr lang="en-US" b="1" dirty="0"/>
              <a:t>Rehabilitation</a:t>
            </a:r>
            <a:endParaRPr lang="en-US" dirty="0"/>
          </a:p>
        </p:txBody>
      </p:sp>
      <p:sp>
        <p:nvSpPr>
          <p:cNvPr id="3" name="Content Placeholder 2">
            <a:extLst>
              <a:ext uri="{FF2B5EF4-FFF2-40B4-BE49-F238E27FC236}">
                <a16:creationId xmlns:a16="http://schemas.microsoft.com/office/drawing/2014/main" id="{274BC596-508A-438B-92DF-910EE3DBC423}"/>
              </a:ext>
            </a:extLst>
          </p:cNvPr>
          <p:cNvSpPr>
            <a:spLocks noGrp="1"/>
          </p:cNvSpPr>
          <p:nvPr>
            <p:ph idx="1"/>
          </p:nvPr>
        </p:nvSpPr>
        <p:spPr>
          <a:xfrm>
            <a:off x="152400" y="1219200"/>
            <a:ext cx="8534400" cy="4572000"/>
          </a:xfrm>
        </p:spPr>
        <p:txBody>
          <a:bodyPr>
            <a:normAutofit fontScale="85000" lnSpcReduction="10000"/>
          </a:bodyPr>
          <a:lstStyle/>
          <a:p>
            <a:r>
              <a:rPr lang="en-US" dirty="0"/>
              <a:t>The potential for early mobilization and loading depends on the quality of the tendon repair, associated bone and soft tissue injuries, and patient compliance. </a:t>
            </a:r>
          </a:p>
          <a:p>
            <a:endParaRPr lang="en-US" dirty="0"/>
          </a:p>
          <a:p>
            <a:r>
              <a:rPr lang="en-US" dirty="0"/>
              <a:t>Early motion (4–5 mm of tendon excursion) will increase the tensile strength of a tendon repair and improve tendon gliding properties. </a:t>
            </a:r>
          </a:p>
          <a:p>
            <a:pPr lvl="1"/>
            <a:r>
              <a:rPr lang="en-US" dirty="0"/>
              <a:t>Varied techniques have been described: </a:t>
            </a:r>
          </a:p>
          <a:p>
            <a:pPr lvl="2"/>
            <a:r>
              <a:rPr lang="en-US" dirty="0"/>
              <a:t>including controlled passive motion, short arc active motion, dynamic extension orthosis treatment, and relative motion/yoke orthosis treatment. </a:t>
            </a:r>
          </a:p>
          <a:p>
            <a:pPr lvl="1"/>
            <a:r>
              <a:rPr lang="en-US" dirty="0"/>
              <a:t>Full composite wrist and finger motion and resisted extension across the repair site are avoided for ∼6 weeks.</a:t>
            </a:r>
          </a:p>
        </p:txBody>
      </p:sp>
    </p:spTree>
    <p:extLst>
      <p:ext uri="{BB962C8B-B14F-4D97-AF65-F5344CB8AC3E}">
        <p14:creationId xmlns:p14="http://schemas.microsoft.com/office/powerpoint/2010/main" val="240751535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A03D-CD28-4F4A-BE43-344B4B037A25}"/>
              </a:ext>
            </a:extLst>
          </p:cNvPr>
          <p:cNvSpPr>
            <a:spLocks noGrp="1"/>
          </p:cNvSpPr>
          <p:nvPr>
            <p:ph type="title"/>
          </p:nvPr>
        </p:nvSpPr>
        <p:spPr/>
        <p:txBody>
          <a:bodyPr/>
          <a:lstStyle/>
          <a:p>
            <a:r>
              <a:rPr lang="en-US" dirty="0"/>
              <a:t>Complications</a:t>
            </a:r>
          </a:p>
        </p:txBody>
      </p:sp>
      <p:sp>
        <p:nvSpPr>
          <p:cNvPr id="3" name="Content Placeholder 2">
            <a:extLst>
              <a:ext uri="{FF2B5EF4-FFF2-40B4-BE49-F238E27FC236}">
                <a16:creationId xmlns:a16="http://schemas.microsoft.com/office/drawing/2014/main" id="{5CC0500B-61AA-407C-A75A-2BCDBAC7D0C2}"/>
              </a:ext>
            </a:extLst>
          </p:cNvPr>
          <p:cNvSpPr>
            <a:spLocks noGrp="1"/>
          </p:cNvSpPr>
          <p:nvPr>
            <p:ph idx="1"/>
          </p:nvPr>
        </p:nvSpPr>
        <p:spPr>
          <a:xfrm>
            <a:off x="152400" y="1600200"/>
            <a:ext cx="8534400" cy="4114799"/>
          </a:xfrm>
        </p:spPr>
        <p:txBody>
          <a:bodyPr>
            <a:normAutofit fontScale="77500" lnSpcReduction="20000"/>
          </a:bodyPr>
          <a:lstStyle/>
          <a:p>
            <a:pPr marL="0" indent="0">
              <a:buNone/>
            </a:pPr>
            <a:r>
              <a:rPr lang="en-US" b="1" dirty="0"/>
              <a:t>RUPTURE</a:t>
            </a:r>
          </a:p>
          <a:p>
            <a:pPr lvl="1"/>
            <a:r>
              <a:rPr lang="en-US" dirty="0"/>
              <a:t>As with flexor tendons, </a:t>
            </a:r>
            <a:r>
              <a:rPr lang="en-US" b="1" dirty="0"/>
              <a:t>explore immediately and repeat repair.</a:t>
            </a:r>
          </a:p>
          <a:p>
            <a:pPr marL="0" indent="0">
              <a:buNone/>
            </a:pPr>
            <a:endParaRPr lang="en-US" b="1" dirty="0"/>
          </a:p>
          <a:p>
            <a:pPr marL="0" indent="0">
              <a:buNone/>
            </a:pPr>
            <a:r>
              <a:rPr lang="en-US" b="1" dirty="0"/>
              <a:t>ADHESIONS</a:t>
            </a:r>
          </a:p>
          <a:p>
            <a:pPr lvl="1"/>
            <a:r>
              <a:rPr lang="en-US" dirty="0"/>
              <a:t>Occurrence is less likely than with flexor repairs.</a:t>
            </a:r>
          </a:p>
          <a:p>
            <a:pPr lvl="1"/>
            <a:r>
              <a:rPr lang="en-US" dirty="0"/>
              <a:t>Adhesions to the supple dorsal soft tissues can move and eventually break away with remodeling.</a:t>
            </a:r>
          </a:p>
          <a:p>
            <a:pPr lvl="1"/>
            <a:r>
              <a:rPr lang="en-US" dirty="0"/>
              <a:t>When necessary, </a:t>
            </a:r>
            <a:r>
              <a:rPr lang="en-US" dirty="0" err="1"/>
              <a:t>tenolysis</a:t>
            </a:r>
            <a:r>
              <a:rPr lang="en-US" dirty="0"/>
              <a:t> can be performed with no need for pulley reconstruction.</a:t>
            </a:r>
          </a:p>
          <a:p>
            <a:pPr lvl="1"/>
            <a:r>
              <a:rPr lang="en-US" dirty="0"/>
              <a:t>Preserve the sagittal bands.</a:t>
            </a:r>
          </a:p>
          <a:p>
            <a:pPr lvl="1"/>
            <a:r>
              <a:rPr lang="en-US" dirty="0"/>
              <a:t>The dorsal retinaculum can be sacrificed when substantially involved.</a:t>
            </a:r>
          </a:p>
          <a:p>
            <a:pPr marL="0" indent="0">
              <a:buNone/>
            </a:pPr>
            <a:endParaRPr lang="en-US" b="1" dirty="0"/>
          </a:p>
        </p:txBody>
      </p:sp>
    </p:spTree>
    <p:extLst>
      <p:ext uri="{BB962C8B-B14F-4D97-AF65-F5344CB8AC3E}">
        <p14:creationId xmlns:p14="http://schemas.microsoft.com/office/powerpoint/2010/main" val="6180998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A03D-CD28-4F4A-BE43-344B4B037A25}"/>
              </a:ext>
            </a:extLst>
          </p:cNvPr>
          <p:cNvSpPr>
            <a:spLocks noGrp="1"/>
          </p:cNvSpPr>
          <p:nvPr>
            <p:ph type="title"/>
          </p:nvPr>
        </p:nvSpPr>
        <p:spPr/>
        <p:txBody>
          <a:bodyPr/>
          <a:lstStyle/>
          <a:p>
            <a:r>
              <a:rPr lang="en-US" dirty="0"/>
              <a:t>Complications</a:t>
            </a:r>
          </a:p>
        </p:txBody>
      </p:sp>
      <p:sp>
        <p:nvSpPr>
          <p:cNvPr id="3" name="Content Placeholder 2">
            <a:extLst>
              <a:ext uri="{FF2B5EF4-FFF2-40B4-BE49-F238E27FC236}">
                <a16:creationId xmlns:a16="http://schemas.microsoft.com/office/drawing/2014/main" id="{5CC0500B-61AA-407C-A75A-2BCDBAC7D0C2}"/>
              </a:ext>
            </a:extLst>
          </p:cNvPr>
          <p:cNvSpPr>
            <a:spLocks noGrp="1"/>
          </p:cNvSpPr>
          <p:nvPr>
            <p:ph idx="1"/>
          </p:nvPr>
        </p:nvSpPr>
        <p:spPr>
          <a:xfrm>
            <a:off x="152400" y="1600200"/>
            <a:ext cx="8534400" cy="4114799"/>
          </a:xfrm>
        </p:spPr>
        <p:txBody>
          <a:bodyPr>
            <a:normAutofit/>
          </a:bodyPr>
          <a:lstStyle/>
          <a:p>
            <a:pPr marL="0" indent="0">
              <a:buNone/>
            </a:pPr>
            <a:r>
              <a:rPr lang="en-US" b="1" dirty="0"/>
              <a:t>SEQUENCE OF EXTENSOR IMBALANCE</a:t>
            </a:r>
          </a:p>
          <a:p>
            <a:r>
              <a:rPr lang="en-US" dirty="0"/>
              <a:t>Swan neck deformity</a:t>
            </a:r>
          </a:p>
          <a:p>
            <a:r>
              <a:rPr lang="en-US" dirty="0"/>
              <a:t>Boutonniere deformity</a:t>
            </a:r>
          </a:p>
          <a:p>
            <a:r>
              <a:rPr lang="en-US" dirty="0"/>
              <a:t>Extrinsic tightness</a:t>
            </a:r>
          </a:p>
          <a:p>
            <a:r>
              <a:rPr lang="en-US" dirty="0"/>
              <a:t>Intrinsic tightness</a:t>
            </a:r>
          </a:p>
          <a:p>
            <a:r>
              <a:rPr lang="en-US" dirty="0"/>
              <a:t>Extensor tendon subluxation with ulnar drift</a:t>
            </a:r>
          </a:p>
        </p:txBody>
      </p:sp>
    </p:spTree>
    <p:extLst>
      <p:ext uri="{BB962C8B-B14F-4D97-AF65-F5344CB8AC3E}">
        <p14:creationId xmlns:p14="http://schemas.microsoft.com/office/powerpoint/2010/main" val="135917388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1600-E68B-46AE-8406-C7E31A3D9108}"/>
              </a:ext>
            </a:extLst>
          </p:cNvPr>
          <p:cNvSpPr>
            <a:spLocks noGrp="1"/>
          </p:cNvSpPr>
          <p:nvPr>
            <p:ph type="title"/>
          </p:nvPr>
        </p:nvSpPr>
        <p:spPr/>
        <p:txBody>
          <a:bodyPr/>
          <a:lstStyle/>
          <a:p>
            <a:r>
              <a:rPr lang="en-US" dirty="0"/>
              <a:t>Approach to Stiff Finger</a:t>
            </a:r>
          </a:p>
        </p:txBody>
      </p:sp>
      <p:sp>
        <p:nvSpPr>
          <p:cNvPr id="3" name="Content Placeholder 2">
            <a:extLst>
              <a:ext uri="{FF2B5EF4-FFF2-40B4-BE49-F238E27FC236}">
                <a16:creationId xmlns:a16="http://schemas.microsoft.com/office/drawing/2014/main" id="{A219FB7D-ECC6-4673-965F-4004F1D5AC0A}"/>
              </a:ext>
            </a:extLst>
          </p:cNvPr>
          <p:cNvSpPr>
            <a:spLocks noGrp="1"/>
          </p:cNvSpPr>
          <p:nvPr>
            <p:ph idx="1"/>
          </p:nvPr>
        </p:nvSpPr>
        <p:spPr>
          <a:xfrm>
            <a:off x="152400" y="1600200"/>
            <a:ext cx="8839200" cy="4343399"/>
          </a:xfrm>
        </p:spPr>
        <p:txBody>
          <a:bodyPr>
            <a:normAutofit/>
          </a:bodyPr>
          <a:lstStyle/>
          <a:p>
            <a:r>
              <a:rPr lang="en-US" dirty="0"/>
              <a:t>Elective procedure, therefore choose patients wisely/carefully</a:t>
            </a:r>
          </a:p>
          <a:p>
            <a:pPr lvl="1"/>
            <a:r>
              <a:rPr lang="en-US" dirty="0"/>
              <a:t>Compliant patient</a:t>
            </a:r>
          </a:p>
          <a:p>
            <a:pPr lvl="1"/>
            <a:r>
              <a:rPr lang="en-US" dirty="0"/>
              <a:t>Pain controllable- anesthetics, narcotics, NSAIDs</a:t>
            </a:r>
          </a:p>
          <a:p>
            <a:pPr lvl="1"/>
            <a:r>
              <a:rPr lang="en-US" dirty="0"/>
              <a:t>Employers’ understanding</a:t>
            </a:r>
          </a:p>
          <a:p>
            <a:pPr lvl="1"/>
            <a:r>
              <a:rPr lang="en-US" dirty="0"/>
              <a:t>Have focused goals</a:t>
            </a:r>
          </a:p>
          <a:p>
            <a:pPr lvl="2"/>
            <a:r>
              <a:rPr lang="en-US" dirty="0"/>
              <a:t>Restore power grip</a:t>
            </a:r>
          </a:p>
          <a:p>
            <a:pPr lvl="2"/>
            <a:r>
              <a:rPr lang="en-US" dirty="0"/>
              <a:t>Restore active extension </a:t>
            </a:r>
          </a:p>
          <a:p>
            <a:pPr lvl="2"/>
            <a:r>
              <a:rPr lang="en-US" dirty="0"/>
              <a:t>Restore hand’s ability to get into tight spaces</a:t>
            </a:r>
          </a:p>
        </p:txBody>
      </p:sp>
    </p:spTree>
    <p:extLst>
      <p:ext uri="{BB962C8B-B14F-4D97-AF65-F5344CB8AC3E}">
        <p14:creationId xmlns:p14="http://schemas.microsoft.com/office/powerpoint/2010/main" val="31560660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8E524-1430-4F2A-9E3F-3B7E658FADFC}"/>
              </a:ext>
            </a:extLst>
          </p:cNvPr>
          <p:cNvSpPr>
            <a:spLocks noGrp="1"/>
          </p:cNvSpPr>
          <p:nvPr>
            <p:ph type="title"/>
          </p:nvPr>
        </p:nvSpPr>
        <p:spPr/>
        <p:txBody>
          <a:bodyPr>
            <a:normAutofit fontScale="90000"/>
          </a:bodyPr>
          <a:lstStyle/>
          <a:p>
            <a:r>
              <a:rPr lang="en-US" dirty="0"/>
              <a:t>Stiffness Following Extensor Tendon Repair</a:t>
            </a:r>
          </a:p>
        </p:txBody>
      </p:sp>
      <p:sp>
        <p:nvSpPr>
          <p:cNvPr id="3" name="Content Placeholder 2">
            <a:extLst>
              <a:ext uri="{FF2B5EF4-FFF2-40B4-BE49-F238E27FC236}">
                <a16:creationId xmlns:a16="http://schemas.microsoft.com/office/drawing/2014/main" id="{C310D4CF-D1AF-46B7-8E6F-09A5F2144024}"/>
              </a:ext>
            </a:extLst>
          </p:cNvPr>
          <p:cNvSpPr>
            <a:spLocks noGrp="1"/>
          </p:cNvSpPr>
          <p:nvPr>
            <p:ph idx="1"/>
          </p:nvPr>
        </p:nvSpPr>
        <p:spPr/>
        <p:txBody>
          <a:bodyPr>
            <a:normAutofit lnSpcReduction="10000"/>
          </a:bodyPr>
          <a:lstStyle/>
          <a:p>
            <a:r>
              <a:rPr lang="en-US" dirty="0"/>
              <a:t>Loss of MCP, PIP, or DIP flexion can be due to:</a:t>
            </a:r>
          </a:p>
          <a:p>
            <a:pPr lvl="1"/>
            <a:r>
              <a:rPr lang="en-US" dirty="0"/>
              <a:t>Loss of tendon excursion</a:t>
            </a:r>
          </a:p>
          <a:p>
            <a:pPr lvl="2"/>
            <a:r>
              <a:rPr lang="en-US" dirty="0"/>
              <a:t>Shortening</a:t>
            </a:r>
          </a:p>
          <a:p>
            <a:pPr lvl="2"/>
            <a:r>
              <a:rPr lang="en-US" dirty="0"/>
              <a:t>Adhesions</a:t>
            </a:r>
          </a:p>
          <a:p>
            <a:pPr lvl="1"/>
            <a:r>
              <a:rPr lang="en-US" dirty="0" err="1"/>
              <a:t>Jt</a:t>
            </a:r>
            <a:r>
              <a:rPr lang="en-US" dirty="0"/>
              <a:t> contracture</a:t>
            </a:r>
          </a:p>
          <a:p>
            <a:pPr lvl="1"/>
            <a:endParaRPr lang="en-US" dirty="0"/>
          </a:p>
          <a:p>
            <a:r>
              <a:rPr lang="en-US" dirty="0"/>
              <a:t>Restoration of functional ROM may require multiple procedures</a:t>
            </a:r>
          </a:p>
        </p:txBody>
      </p:sp>
    </p:spTree>
    <p:extLst>
      <p:ext uri="{BB962C8B-B14F-4D97-AF65-F5344CB8AC3E}">
        <p14:creationId xmlns:p14="http://schemas.microsoft.com/office/powerpoint/2010/main" val="73084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827E95D-DC1A-489F-93B9-585A7BE9E643}"/>
              </a:ext>
            </a:extLst>
          </p:cNvPr>
          <p:cNvSpPr/>
          <p:nvPr/>
        </p:nvSpPr>
        <p:spPr>
          <a:xfrm>
            <a:off x="-533400" y="3048000"/>
            <a:ext cx="3540224" cy="2585323"/>
          </a:xfrm>
          <a:prstGeom prst="rect">
            <a:avLst/>
          </a:prstGeom>
        </p:spPr>
        <p:txBody>
          <a:bodyPr wrap="square">
            <a:spAutoFit/>
          </a:bodyPr>
          <a:lstStyle/>
          <a:p>
            <a:pPr marL="742950" lvl="1" indent="-285750">
              <a:buFont typeface="Arial" panose="020B0604020202020204" pitchFamily="34" charset="0"/>
              <a:buChar char="•"/>
            </a:pPr>
            <a:r>
              <a:rPr lang="en-US" dirty="0"/>
              <a:t>inserts into base of thumb metacarpal</a:t>
            </a:r>
          </a:p>
          <a:p>
            <a:pPr marL="742950" lvl="1" indent="-285750">
              <a:buFont typeface="Arial" panose="020B0604020202020204" pitchFamily="34" charset="0"/>
              <a:buChar char="•"/>
            </a:pPr>
            <a:r>
              <a:rPr lang="en-US" dirty="0"/>
              <a:t>Action: </a:t>
            </a:r>
            <a:r>
              <a:rPr lang="en-US" dirty="0" err="1"/>
              <a:t>aBduct</a:t>
            </a:r>
            <a:r>
              <a:rPr lang="en-US" dirty="0"/>
              <a:t> the thumb at the CMC </a:t>
            </a:r>
            <a:r>
              <a:rPr lang="en-US" dirty="0" err="1"/>
              <a:t>jt</a:t>
            </a:r>
            <a:r>
              <a:rPr lang="en-US" dirty="0">
                <a:sym typeface="Wingdings" panose="05000000000000000000" pitchFamily="2" charset="2"/>
              </a:rPr>
              <a:t></a:t>
            </a:r>
            <a:r>
              <a:rPr lang="en-US" dirty="0"/>
              <a:t> thereby moving the thumb anteriorly </a:t>
            </a:r>
          </a:p>
          <a:p>
            <a:pPr marL="1200150" lvl="2" indent="-285750">
              <a:buFont typeface="Arial" panose="020B0604020202020204" pitchFamily="34" charset="0"/>
              <a:buChar char="•"/>
            </a:pPr>
            <a:r>
              <a:rPr lang="en-US" dirty="0"/>
              <a:t>also assists in extending and rotating the thumb.</a:t>
            </a:r>
          </a:p>
        </p:txBody>
      </p:sp>
    </p:spTree>
    <p:extLst>
      <p:ext uri="{BB962C8B-B14F-4D97-AF65-F5344CB8AC3E}">
        <p14:creationId xmlns:p14="http://schemas.microsoft.com/office/powerpoint/2010/main" val="129929668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0677D-03FA-4139-A5B4-18D3CD70AF2F}"/>
              </a:ext>
            </a:extLst>
          </p:cNvPr>
          <p:cNvSpPr>
            <a:spLocks noGrp="1"/>
          </p:cNvSpPr>
          <p:nvPr>
            <p:ph type="title"/>
          </p:nvPr>
        </p:nvSpPr>
        <p:spPr/>
        <p:txBody>
          <a:bodyPr/>
          <a:lstStyle/>
          <a:p>
            <a:r>
              <a:rPr lang="en-US" dirty="0"/>
              <a:t>Extensor Tendon Adhesions</a:t>
            </a:r>
          </a:p>
        </p:txBody>
      </p:sp>
      <p:sp>
        <p:nvSpPr>
          <p:cNvPr id="3" name="Content Placeholder 2">
            <a:extLst>
              <a:ext uri="{FF2B5EF4-FFF2-40B4-BE49-F238E27FC236}">
                <a16:creationId xmlns:a16="http://schemas.microsoft.com/office/drawing/2014/main" id="{1182D640-C70B-42B0-BBED-1A9203259C5A}"/>
              </a:ext>
            </a:extLst>
          </p:cNvPr>
          <p:cNvSpPr>
            <a:spLocks noGrp="1"/>
          </p:cNvSpPr>
          <p:nvPr>
            <p:ph idx="1"/>
          </p:nvPr>
        </p:nvSpPr>
        <p:spPr/>
        <p:txBody>
          <a:bodyPr/>
          <a:lstStyle/>
          <a:p>
            <a:r>
              <a:rPr lang="en-US" dirty="0"/>
              <a:t>Timing of </a:t>
            </a:r>
            <a:r>
              <a:rPr lang="en-US" dirty="0" err="1"/>
              <a:t>tenolysis</a:t>
            </a:r>
            <a:endParaRPr lang="en-US" dirty="0"/>
          </a:p>
          <a:p>
            <a:pPr lvl="1"/>
            <a:r>
              <a:rPr lang="en-US" dirty="0"/>
              <a:t>3 months or longer depending on tissue quality</a:t>
            </a:r>
          </a:p>
          <a:p>
            <a:pPr lvl="1"/>
            <a:r>
              <a:rPr lang="en-US" dirty="0"/>
              <a:t>Need to achieve tissue equilibrium before exploration/repair</a:t>
            </a:r>
          </a:p>
          <a:p>
            <a:r>
              <a:rPr lang="en-US" dirty="0"/>
              <a:t>Early intensive post-op therapy</a:t>
            </a:r>
          </a:p>
          <a:p>
            <a:pPr lvl="1"/>
            <a:r>
              <a:rPr lang="en-US" dirty="0"/>
              <a:t>Essential to maintain the regained ROM</a:t>
            </a:r>
          </a:p>
        </p:txBody>
      </p:sp>
    </p:spTree>
    <p:extLst>
      <p:ext uri="{BB962C8B-B14F-4D97-AF65-F5344CB8AC3E}">
        <p14:creationId xmlns:p14="http://schemas.microsoft.com/office/powerpoint/2010/main" val="299321194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4A6F5-C362-45B4-A5E1-8E6F434F96EE}"/>
              </a:ext>
            </a:extLst>
          </p:cNvPr>
          <p:cNvSpPr>
            <a:spLocks noGrp="1"/>
          </p:cNvSpPr>
          <p:nvPr>
            <p:ph type="title"/>
          </p:nvPr>
        </p:nvSpPr>
        <p:spPr/>
        <p:txBody>
          <a:bodyPr/>
          <a:lstStyle/>
          <a:p>
            <a:r>
              <a:rPr lang="en-US" dirty="0"/>
              <a:t>Joint Contracture</a:t>
            </a:r>
          </a:p>
        </p:txBody>
      </p:sp>
      <p:sp>
        <p:nvSpPr>
          <p:cNvPr id="3" name="Content Placeholder 2">
            <a:extLst>
              <a:ext uri="{FF2B5EF4-FFF2-40B4-BE49-F238E27FC236}">
                <a16:creationId xmlns:a16="http://schemas.microsoft.com/office/drawing/2014/main" id="{E17D98E5-3445-460C-9CC0-8C65443F3D55}"/>
              </a:ext>
            </a:extLst>
          </p:cNvPr>
          <p:cNvSpPr>
            <a:spLocks noGrp="1"/>
          </p:cNvSpPr>
          <p:nvPr>
            <p:ph idx="1"/>
          </p:nvPr>
        </p:nvSpPr>
        <p:spPr/>
        <p:txBody>
          <a:bodyPr/>
          <a:lstStyle/>
          <a:p>
            <a:r>
              <a:rPr lang="en-US" dirty="0"/>
              <a:t>May require:</a:t>
            </a:r>
          </a:p>
          <a:p>
            <a:pPr lvl="1"/>
            <a:r>
              <a:rPr lang="en-US" dirty="0"/>
              <a:t>Open release of Collateral ligaments</a:t>
            </a:r>
          </a:p>
          <a:p>
            <a:pPr lvl="1"/>
            <a:r>
              <a:rPr lang="en-US" dirty="0"/>
              <a:t>Dorsal Capsular release</a:t>
            </a:r>
          </a:p>
        </p:txBody>
      </p:sp>
      <p:pic>
        <p:nvPicPr>
          <p:cNvPr id="4" name="Picture 3">
            <a:extLst>
              <a:ext uri="{FF2B5EF4-FFF2-40B4-BE49-F238E27FC236}">
                <a16:creationId xmlns:a16="http://schemas.microsoft.com/office/drawing/2014/main" id="{34E40CC3-16C8-46FF-B112-816DD1A1FA6E}"/>
              </a:ext>
            </a:extLst>
          </p:cNvPr>
          <p:cNvPicPr>
            <a:picLocks noChangeAspect="1"/>
          </p:cNvPicPr>
          <p:nvPr/>
        </p:nvPicPr>
        <p:blipFill rotWithShape="1">
          <a:blip r:embed="rId2"/>
          <a:srcRect l="18425" t="54444" r="21933" b="16667"/>
          <a:stretch/>
        </p:blipFill>
        <p:spPr>
          <a:xfrm>
            <a:off x="1371600" y="3124200"/>
            <a:ext cx="6019801" cy="3068918"/>
          </a:xfrm>
          <a:prstGeom prst="rect">
            <a:avLst/>
          </a:prstGeom>
        </p:spPr>
      </p:pic>
    </p:spTree>
    <p:extLst>
      <p:ext uri="{BB962C8B-B14F-4D97-AF65-F5344CB8AC3E}">
        <p14:creationId xmlns:p14="http://schemas.microsoft.com/office/powerpoint/2010/main" val="348752029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9344-14D8-4FF0-9572-9560EA12A93B}"/>
              </a:ext>
            </a:extLst>
          </p:cNvPr>
          <p:cNvSpPr>
            <a:spLocks noGrp="1"/>
          </p:cNvSpPr>
          <p:nvPr>
            <p:ph type="title"/>
          </p:nvPr>
        </p:nvSpPr>
        <p:spPr/>
        <p:txBody>
          <a:bodyPr/>
          <a:lstStyle/>
          <a:p>
            <a:r>
              <a:rPr lang="en-US" dirty="0"/>
              <a:t>Summary </a:t>
            </a:r>
          </a:p>
        </p:txBody>
      </p:sp>
      <p:sp>
        <p:nvSpPr>
          <p:cNvPr id="3" name="Content Placeholder 2">
            <a:extLst>
              <a:ext uri="{FF2B5EF4-FFF2-40B4-BE49-F238E27FC236}">
                <a16:creationId xmlns:a16="http://schemas.microsoft.com/office/drawing/2014/main" id="{CFA82EF6-5972-4F42-83BB-EF9FFE738BA4}"/>
              </a:ext>
            </a:extLst>
          </p:cNvPr>
          <p:cNvSpPr>
            <a:spLocks noGrp="1"/>
          </p:cNvSpPr>
          <p:nvPr>
            <p:ph idx="1"/>
          </p:nvPr>
        </p:nvSpPr>
        <p:spPr/>
        <p:txBody>
          <a:bodyPr/>
          <a:lstStyle/>
          <a:p>
            <a:r>
              <a:rPr lang="en-US" dirty="0"/>
              <a:t>Extensor injuries can be as debilitating as flexor injuries</a:t>
            </a:r>
          </a:p>
          <a:p>
            <a:r>
              <a:rPr lang="en-US" dirty="0"/>
              <a:t>Even a small </a:t>
            </a:r>
            <a:r>
              <a:rPr lang="en-US" dirty="0" err="1"/>
              <a:t>ga</a:t>
            </a:r>
            <a:r>
              <a:rPr lang="en-US" dirty="0"/>
              <a:t> formation can lead to extensor lag</a:t>
            </a:r>
          </a:p>
          <a:p>
            <a:r>
              <a:rPr lang="en-US" dirty="0"/>
              <a:t>If external splints cannot keep the digit immobilized consider tendon repair with or without trans-articular fixation with k wires</a:t>
            </a:r>
          </a:p>
          <a:p>
            <a:endParaRPr lang="en-US" dirty="0"/>
          </a:p>
        </p:txBody>
      </p:sp>
    </p:spTree>
    <p:extLst>
      <p:ext uri="{BB962C8B-B14F-4D97-AF65-F5344CB8AC3E}">
        <p14:creationId xmlns:p14="http://schemas.microsoft.com/office/powerpoint/2010/main" val="63533697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9344-14D8-4FF0-9572-9560EA12A93B}"/>
              </a:ext>
            </a:extLst>
          </p:cNvPr>
          <p:cNvSpPr>
            <a:spLocks noGrp="1"/>
          </p:cNvSpPr>
          <p:nvPr>
            <p:ph type="title"/>
          </p:nvPr>
        </p:nvSpPr>
        <p:spPr/>
        <p:txBody>
          <a:bodyPr/>
          <a:lstStyle/>
          <a:p>
            <a:r>
              <a:rPr lang="en-US" dirty="0"/>
              <a:t>Summary </a:t>
            </a:r>
          </a:p>
        </p:txBody>
      </p:sp>
      <p:sp>
        <p:nvSpPr>
          <p:cNvPr id="3" name="Content Placeholder 2">
            <a:extLst>
              <a:ext uri="{FF2B5EF4-FFF2-40B4-BE49-F238E27FC236}">
                <a16:creationId xmlns:a16="http://schemas.microsoft.com/office/drawing/2014/main" id="{CFA82EF6-5972-4F42-83BB-EF9FFE738BA4}"/>
              </a:ext>
            </a:extLst>
          </p:cNvPr>
          <p:cNvSpPr>
            <a:spLocks noGrp="1"/>
          </p:cNvSpPr>
          <p:nvPr>
            <p:ph idx="1"/>
          </p:nvPr>
        </p:nvSpPr>
        <p:spPr/>
        <p:txBody>
          <a:bodyPr>
            <a:normAutofit lnSpcReduction="10000"/>
          </a:bodyPr>
          <a:lstStyle/>
          <a:p>
            <a:r>
              <a:rPr lang="en-US" dirty="0"/>
              <a:t>Digital stiffness following extensor tendon repair can often be treated successfully with </a:t>
            </a:r>
            <a:r>
              <a:rPr lang="en-US" dirty="0" err="1"/>
              <a:t>outpt</a:t>
            </a:r>
            <a:r>
              <a:rPr lang="en-US" dirty="0"/>
              <a:t> hand therapy</a:t>
            </a:r>
          </a:p>
          <a:p>
            <a:r>
              <a:rPr lang="en-US" dirty="0"/>
              <a:t>In treating the “stiff finger”, extensor </a:t>
            </a:r>
            <a:r>
              <a:rPr lang="en-US" dirty="0" err="1"/>
              <a:t>tenolysis</a:t>
            </a:r>
            <a:r>
              <a:rPr lang="en-US" dirty="0"/>
              <a:t> can be useful to regain digital flexion and extension</a:t>
            </a:r>
          </a:p>
          <a:p>
            <a:r>
              <a:rPr lang="en-US" dirty="0"/>
              <a:t>Detailed understanding of the anatomy is critical before undertaking surgical releases of adhesion and joint contractures</a:t>
            </a:r>
          </a:p>
        </p:txBody>
      </p:sp>
    </p:spTree>
    <p:extLst>
      <p:ext uri="{BB962C8B-B14F-4D97-AF65-F5344CB8AC3E}">
        <p14:creationId xmlns:p14="http://schemas.microsoft.com/office/powerpoint/2010/main" val="194640636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0ED1-EF70-4496-8B6C-3EA83CEA38D9}"/>
              </a:ext>
            </a:extLst>
          </p:cNvPr>
          <p:cNvSpPr>
            <a:spLocks noGrp="1"/>
          </p:cNvSpPr>
          <p:nvPr>
            <p:ph type="title"/>
          </p:nvPr>
        </p:nvSpPr>
        <p:spPr/>
        <p:txBody>
          <a:bodyPr>
            <a:normAutofit/>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F3D95C70-CD91-4AEA-8286-D55908A96C42}"/>
              </a:ext>
            </a:extLst>
          </p:cNvPr>
          <p:cNvSpPr>
            <a:spLocks noGrp="1"/>
          </p:cNvSpPr>
          <p:nvPr>
            <p:ph idx="1"/>
          </p:nvPr>
        </p:nvSpPr>
        <p:spPr>
          <a:xfrm>
            <a:off x="76200" y="1295400"/>
            <a:ext cx="8915400" cy="4572000"/>
          </a:xfrm>
        </p:spPr>
        <p:txBody>
          <a:bodyPr>
            <a:normAutofit fontScale="92500" lnSpcReduction="10000"/>
          </a:bodyPr>
          <a:lstStyle/>
          <a:p>
            <a:r>
              <a:rPr lang="en-US" dirty="0"/>
              <a:t>characterized by flexion at the PIP joint and hyperextension of the DIP joint. </a:t>
            </a:r>
          </a:p>
          <a:p>
            <a:pPr lvl="1"/>
            <a:r>
              <a:rPr lang="en-US" dirty="0"/>
              <a:t>results from initial loss of extensor force at the PIP joint</a:t>
            </a:r>
          </a:p>
          <a:p>
            <a:pPr lvl="1"/>
            <a:r>
              <a:rPr lang="en-US" dirty="0"/>
              <a:t>subsequent palmar migration of the conjoined lateral band of the extensor mechanism secondary to triangular ligament insufficiency</a:t>
            </a:r>
          </a:p>
          <a:p>
            <a:pPr lvl="1"/>
            <a:r>
              <a:rPr lang="en-US" dirty="0"/>
              <a:t>increased or concentrated extensor force at the DIP joint.</a:t>
            </a:r>
          </a:p>
          <a:p>
            <a:endParaRPr lang="en-US" dirty="0"/>
          </a:p>
          <a:p>
            <a:r>
              <a:rPr lang="en-US" dirty="0"/>
              <a:t>In a chronic condition, the digit may be stiff and the deformity fixed, that is, it cannot be actively or passively correctable.</a:t>
            </a:r>
          </a:p>
        </p:txBody>
      </p:sp>
    </p:spTree>
    <p:extLst>
      <p:ext uri="{BB962C8B-B14F-4D97-AF65-F5344CB8AC3E}">
        <p14:creationId xmlns:p14="http://schemas.microsoft.com/office/powerpoint/2010/main" val="326744470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0ED1-EF70-4496-8B6C-3EA83CEA38D9}"/>
              </a:ext>
            </a:extLst>
          </p:cNvPr>
          <p:cNvSpPr>
            <a:spLocks noGrp="1"/>
          </p:cNvSpPr>
          <p:nvPr>
            <p:ph type="title"/>
          </p:nvPr>
        </p:nvSpPr>
        <p:spPr/>
        <p:txBody>
          <a:bodyPr>
            <a:normAutofit/>
          </a:bodyPr>
          <a:lstStyle/>
          <a:p>
            <a:r>
              <a:rPr lang="en-US" b="1" dirty="0"/>
              <a:t>Boutonniere Deformity</a:t>
            </a:r>
            <a:endParaRPr lang="en-US" dirty="0"/>
          </a:p>
        </p:txBody>
      </p:sp>
      <p:pic>
        <p:nvPicPr>
          <p:cNvPr id="6" name="Picture 5">
            <a:extLst>
              <a:ext uri="{FF2B5EF4-FFF2-40B4-BE49-F238E27FC236}">
                <a16:creationId xmlns:a16="http://schemas.microsoft.com/office/drawing/2014/main" id="{0041EF23-7F4E-4AE4-B57D-7E214162AD78}"/>
              </a:ext>
            </a:extLst>
          </p:cNvPr>
          <p:cNvPicPr>
            <a:picLocks noChangeAspect="1"/>
          </p:cNvPicPr>
          <p:nvPr/>
        </p:nvPicPr>
        <p:blipFill rotWithShape="1">
          <a:blip r:embed="rId2"/>
          <a:srcRect l="31967" t="27319" r="13115" b="18673"/>
          <a:stretch/>
        </p:blipFill>
        <p:spPr>
          <a:xfrm>
            <a:off x="1219200" y="1524000"/>
            <a:ext cx="6705600" cy="4203512"/>
          </a:xfrm>
          <a:prstGeom prst="rect">
            <a:avLst/>
          </a:prstGeom>
        </p:spPr>
      </p:pic>
    </p:spTree>
    <p:extLst>
      <p:ext uri="{BB962C8B-B14F-4D97-AF65-F5344CB8AC3E}">
        <p14:creationId xmlns:p14="http://schemas.microsoft.com/office/powerpoint/2010/main" val="353435070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0ED1-EF70-4496-8B6C-3EA83CEA38D9}"/>
              </a:ext>
            </a:extLst>
          </p:cNvPr>
          <p:cNvSpPr>
            <a:spLocks noGrp="1"/>
          </p:cNvSpPr>
          <p:nvPr>
            <p:ph type="title"/>
          </p:nvPr>
        </p:nvSpPr>
        <p:spPr>
          <a:xfrm>
            <a:off x="304800" y="76200"/>
            <a:ext cx="8229600" cy="1143000"/>
          </a:xfrm>
        </p:spPr>
        <p:txBody>
          <a:bodyPr>
            <a:normAutofit/>
          </a:bodyPr>
          <a:lstStyle/>
          <a:p>
            <a:r>
              <a:rPr lang="en-US" b="1" dirty="0"/>
              <a:t>Boutonniere Deformity - Etiology</a:t>
            </a:r>
            <a:endParaRPr lang="en-US" dirty="0"/>
          </a:p>
        </p:txBody>
      </p:sp>
      <p:sp>
        <p:nvSpPr>
          <p:cNvPr id="3" name="Content Placeholder 2">
            <a:extLst>
              <a:ext uri="{FF2B5EF4-FFF2-40B4-BE49-F238E27FC236}">
                <a16:creationId xmlns:a16="http://schemas.microsoft.com/office/drawing/2014/main" id="{F3D95C70-CD91-4AEA-8286-D55908A96C42}"/>
              </a:ext>
            </a:extLst>
          </p:cNvPr>
          <p:cNvSpPr>
            <a:spLocks noGrp="1"/>
          </p:cNvSpPr>
          <p:nvPr>
            <p:ph idx="1"/>
          </p:nvPr>
        </p:nvSpPr>
        <p:spPr>
          <a:xfrm>
            <a:off x="76200" y="1219200"/>
            <a:ext cx="8991600" cy="4724399"/>
          </a:xfrm>
        </p:spPr>
        <p:txBody>
          <a:bodyPr>
            <a:normAutofit fontScale="85000" lnSpcReduction="20000"/>
          </a:bodyPr>
          <a:lstStyle/>
          <a:p>
            <a:r>
              <a:rPr lang="en-US" dirty="0"/>
              <a:t>A boutonnière deformity is caused by imbalance of the extensor mechanism, usually initiated by loss of extensor mechanism’s attachment at the middle phalanx (central slip).</a:t>
            </a:r>
          </a:p>
          <a:p>
            <a:endParaRPr lang="en-US" dirty="0"/>
          </a:p>
          <a:p>
            <a:r>
              <a:rPr lang="en-US" dirty="0"/>
              <a:t>The central slip can be injured by:</a:t>
            </a:r>
          </a:p>
          <a:p>
            <a:pPr lvl="1"/>
            <a:r>
              <a:rPr lang="en-US" dirty="0"/>
              <a:t>Laceration</a:t>
            </a:r>
          </a:p>
          <a:p>
            <a:pPr lvl="1"/>
            <a:r>
              <a:rPr lang="en-US" dirty="0"/>
              <a:t>Closed avulsion</a:t>
            </a:r>
          </a:p>
          <a:p>
            <a:pPr lvl="2"/>
            <a:r>
              <a:rPr lang="en-US" dirty="0"/>
              <a:t>Direct blow to the distal end of the outstretched digit, forcing the PIP joint into flexion while there is tension on the central slip (thus avulsing the central slip off of the middle phalanx)</a:t>
            </a:r>
          </a:p>
          <a:p>
            <a:pPr lvl="1"/>
            <a:r>
              <a:rPr lang="en-US" dirty="0"/>
              <a:t>Attrition by weakening from chronic inflammation at the PIP joint</a:t>
            </a:r>
          </a:p>
          <a:p>
            <a:pPr lvl="2"/>
            <a:r>
              <a:rPr lang="en-US" dirty="0"/>
              <a:t>Rheumatoid arthritis</a:t>
            </a:r>
          </a:p>
          <a:p>
            <a:pPr lvl="2"/>
            <a:r>
              <a:rPr lang="en-US" dirty="0"/>
              <a:t>Other chronic inflammatory afflictions</a:t>
            </a:r>
          </a:p>
          <a:p>
            <a:pPr lvl="1"/>
            <a:r>
              <a:rPr lang="en-US" dirty="0"/>
              <a:t>Burns</a:t>
            </a:r>
          </a:p>
        </p:txBody>
      </p:sp>
    </p:spTree>
    <p:extLst>
      <p:ext uri="{BB962C8B-B14F-4D97-AF65-F5344CB8AC3E}">
        <p14:creationId xmlns:p14="http://schemas.microsoft.com/office/powerpoint/2010/main" val="123677657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0ED1-EF70-4496-8B6C-3EA83CEA38D9}"/>
              </a:ext>
            </a:extLst>
          </p:cNvPr>
          <p:cNvSpPr>
            <a:spLocks noGrp="1"/>
          </p:cNvSpPr>
          <p:nvPr>
            <p:ph type="title"/>
          </p:nvPr>
        </p:nvSpPr>
        <p:spPr>
          <a:xfrm>
            <a:off x="304800" y="76200"/>
            <a:ext cx="8229600" cy="1143000"/>
          </a:xfrm>
        </p:spPr>
        <p:txBody>
          <a:bodyPr>
            <a:normAutofit/>
          </a:bodyPr>
          <a:lstStyle/>
          <a:p>
            <a:r>
              <a:rPr lang="en-US" b="1" dirty="0"/>
              <a:t>Boutonniere Deformity - Etiology</a:t>
            </a:r>
            <a:endParaRPr lang="en-US" dirty="0"/>
          </a:p>
        </p:txBody>
      </p:sp>
      <p:sp>
        <p:nvSpPr>
          <p:cNvPr id="3" name="Content Placeholder 2">
            <a:extLst>
              <a:ext uri="{FF2B5EF4-FFF2-40B4-BE49-F238E27FC236}">
                <a16:creationId xmlns:a16="http://schemas.microsoft.com/office/drawing/2014/main" id="{F3D95C70-CD91-4AEA-8286-D55908A96C42}"/>
              </a:ext>
            </a:extLst>
          </p:cNvPr>
          <p:cNvSpPr>
            <a:spLocks noGrp="1"/>
          </p:cNvSpPr>
          <p:nvPr>
            <p:ph idx="1"/>
          </p:nvPr>
        </p:nvSpPr>
        <p:spPr>
          <a:xfrm>
            <a:off x="76200" y="1219200"/>
            <a:ext cx="8991600" cy="4724399"/>
          </a:xfrm>
        </p:spPr>
        <p:txBody>
          <a:bodyPr>
            <a:normAutofit fontScale="77500" lnSpcReduction="20000"/>
          </a:bodyPr>
          <a:lstStyle/>
          <a:p>
            <a:r>
              <a:rPr lang="en-US" dirty="0"/>
              <a:t>The loss of the central slip results in active loss of extension at the PIP joint.</a:t>
            </a:r>
          </a:p>
          <a:p>
            <a:pPr lvl="1"/>
            <a:r>
              <a:rPr lang="en-US" dirty="0"/>
              <a:t>Unopposed motion of the digital flexors (flexor digitorum </a:t>
            </a:r>
            <a:r>
              <a:rPr lang="en-US" dirty="0" err="1"/>
              <a:t>sublimis</a:t>
            </a:r>
            <a:r>
              <a:rPr lang="en-US" dirty="0"/>
              <a:t> and </a:t>
            </a:r>
            <a:r>
              <a:rPr lang="en-US" dirty="0" err="1"/>
              <a:t>profundus</a:t>
            </a:r>
            <a:r>
              <a:rPr lang="en-US" dirty="0"/>
              <a:t>) will result in the PIP joint assuming a flexed position.</a:t>
            </a:r>
          </a:p>
          <a:p>
            <a:pPr lvl="1"/>
            <a:r>
              <a:rPr lang="en-US" dirty="0"/>
              <a:t>Progressive palmar migration of the adjacent portions of the extensor mechanism (lateral conjoined bands) at the PIP joint results in further PIP joint flexion.</a:t>
            </a:r>
          </a:p>
          <a:p>
            <a:pPr lvl="1"/>
            <a:r>
              <a:rPr lang="en-US" dirty="0"/>
              <a:t>The extensor force becomes concentrated at the distal phalanx, resulting in hyperextension of the DIP joint due to the conjoined lateral bands remaining dorsal to the axis of rotation of the DIP joint.</a:t>
            </a:r>
          </a:p>
          <a:p>
            <a:endParaRPr lang="en-US" dirty="0"/>
          </a:p>
          <a:p>
            <a:r>
              <a:rPr lang="en-US" dirty="0"/>
              <a:t>In the chronic state, the deformity may become fixed, and not passively correctable</a:t>
            </a:r>
          </a:p>
          <a:p>
            <a:pPr lvl="1"/>
            <a:r>
              <a:rPr lang="en-US" dirty="0"/>
              <a:t>In long-standing conditions, the chronic, fixed contractures at the PIP (or DIP) joint can lead to secondary arthrosis and associated joint pain.</a:t>
            </a:r>
          </a:p>
        </p:txBody>
      </p:sp>
    </p:spTree>
    <p:extLst>
      <p:ext uri="{BB962C8B-B14F-4D97-AF65-F5344CB8AC3E}">
        <p14:creationId xmlns:p14="http://schemas.microsoft.com/office/powerpoint/2010/main" val="190292661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336C-A9C1-4615-8B7D-A1FFCEAABDFA}"/>
              </a:ext>
            </a:extLst>
          </p:cNvPr>
          <p:cNvSpPr>
            <a:spLocks noGrp="1"/>
          </p:cNvSpPr>
          <p:nvPr>
            <p:ph type="title"/>
          </p:nvPr>
        </p:nvSpPr>
        <p:spPr/>
        <p:txBody>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AB42E0F1-4E3F-443A-AD78-16694099A658}"/>
              </a:ext>
            </a:extLst>
          </p:cNvPr>
          <p:cNvSpPr>
            <a:spLocks noGrp="1"/>
          </p:cNvSpPr>
          <p:nvPr>
            <p:ph idx="1"/>
          </p:nvPr>
        </p:nvSpPr>
        <p:spPr>
          <a:xfrm>
            <a:off x="76200" y="1219200"/>
            <a:ext cx="8610600" cy="4572000"/>
          </a:xfrm>
        </p:spPr>
        <p:txBody>
          <a:bodyPr>
            <a:normAutofit fontScale="85000" lnSpcReduction="20000"/>
          </a:bodyPr>
          <a:lstStyle/>
          <a:p>
            <a:pPr marL="0" indent="0">
              <a:buNone/>
            </a:pPr>
            <a:r>
              <a:rPr lang="en-US" b="1" dirty="0"/>
              <a:t>Clinical problems and patients’ complaints</a:t>
            </a:r>
          </a:p>
          <a:p>
            <a:r>
              <a:rPr lang="en-US" dirty="0"/>
              <a:t>Patients will usually have complaints regarding inability to flex DIP joint and inability to fully extend the PIP joint.</a:t>
            </a:r>
          </a:p>
          <a:p>
            <a:endParaRPr lang="en-US" dirty="0"/>
          </a:p>
          <a:p>
            <a:r>
              <a:rPr lang="en-US" dirty="0"/>
              <a:t>Often, the fixed hyperextension at the DIP joint is the main complaint, because it interferes with the DIP joint flexion needed for grasping objects.</a:t>
            </a:r>
          </a:p>
          <a:p>
            <a:endParaRPr lang="en-US" dirty="0"/>
          </a:p>
          <a:p>
            <a:r>
              <a:rPr lang="en-US" dirty="0"/>
              <a:t>In the chronic state, there is usually little or no associated pain or tenderness at the central slip.</a:t>
            </a:r>
          </a:p>
          <a:p>
            <a:endParaRPr lang="en-US" dirty="0"/>
          </a:p>
          <a:p>
            <a:r>
              <a:rPr lang="en-US" dirty="0"/>
              <a:t>In the chronic state, if arthrosis develops at the PIP joint, associated joint pain and swelling will usually occur.</a:t>
            </a:r>
          </a:p>
        </p:txBody>
      </p:sp>
    </p:spTree>
    <p:extLst>
      <p:ext uri="{BB962C8B-B14F-4D97-AF65-F5344CB8AC3E}">
        <p14:creationId xmlns:p14="http://schemas.microsoft.com/office/powerpoint/2010/main" val="373875294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336C-A9C1-4615-8B7D-A1FFCEAABDFA}"/>
              </a:ext>
            </a:extLst>
          </p:cNvPr>
          <p:cNvSpPr>
            <a:spLocks noGrp="1"/>
          </p:cNvSpPr>
          <p:nvPr>
            <p:ph type="title"/>
          </p:nvPr>
        </p:nvSpPr>
        <p:spPr/>
        <p:txBody>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AB42E0F1-4E3F-443A-AD78-16694099A658}"/>
              </a:ext>
            </a:extLst>
          </p:cNvPr>
          <p:cNvSpPr>
            <a:spLocks noGrp="1"/>
          </p:cNvSpPr>
          <p:nvPr>
            <p:ph idx="1"/>
          </p:nvPr>
        </p:nvSpPr>
        <p:spPr>
          <a:xfrm>
            <a:off x="152400" y="1295400"/>
            <a:ext cx="8763000" cy="4572000"/>
          </a:xfrm>
        </p:spPr>
        <p:txBody>
          <a:bodyPr>
            <a:normAutofit fontScale="55000" lnSpcReduction="20000"/>
          </a:bodyPr>
          <a:lstStyle/>
          <a:p>
            <a:pPr marL="0" indent="0">
              <a:buNone/>
            </a:pPr>
            <a:r>
              <a:rPr lang="en-US" b="1" dirty="0"/>
              <a:t>Physical examination</a:t>
            </a:r>
          </a:p>
          <a:p>
            <a:r>
              <a:rPr lang="en-US" dirty="0"/>
              <a:t>Acute setting:</a:t>
            </a:r>
          </a:p>
          <a:p>
            <a:pPr lvl="1"/>
            <a:r>
              <a:rPr lang="en-US" dirty="0"/>
              <a:t>the digit should be anesthetized and the PIP joint extended passively to full extension. </a:t>
            </a:r>
          </a:p>
          <a:p>
            <a:pPr lvl="1"/>
            <a:r>
              <a:rPr lang="en-US" dirty="0"/>
              <a:t>The patient is then asked to extend the PIP fully:</a:t>
            </a:r>
          </a:p>
          <a:p>
            <a:pPr lvl="2"/>
            <a:r>
              <a:rPr lang="en-US" dirty="0"/>
              <a:t>if the patient cannot maintain active extension, incompetence of the triangular ligament is diagnosed </a:t>
            </a:r>
          </a:p>
          <a:p>
            <a:pPr lvl="1"/>
            <a:r>
              <a:rPr lang="en-US" dirty="0"/>
              <a:t>simple orthosis or PIP pinning will not lead to reliable active PIP extension at the completion of treatment.</a:t>
            </a:r>
          </a:p>
          <a:p>
            <a:endParaRPr lang="en-US" dirty="0"/>
          </a:p>
          <a:p>
            <a:r>
              <a:rPr lang="en-US" dirty="0"/>
              <a:t>On inspection, the digit will have the visible classic boutonnière deformity of flexion at the PIP joint and hyperextension at the DIP joint.</a:t>
            </a:r>
          </a:p>
          <a:p>
            <a:r>
              <a:rPr lang="en-US" dirty="0"/>
              <a:t>The sensate pad of the pulp of the digit is not used for object grasp.</a:t>
            </a:r>
          </a:p>
          <a:p>
            <a:endParaRPr lang="en-US" dirty="0"/>
          </a:p>
          <a:p>
            <a:r>
              <a:rPr lang="en-US" dirty="0"/>
              <a:t>There may be varying degrees of flexibility, that is, active or passive motion. If mild, and passively correctible, the digit will reassume the deformity position when released or relaxed.</a:t>
            </a:r>
          </a:p>
          <a:p>
            <a:endParaRPr lang="en-US" dirty="0"/>
          </a:p>
          <a:p>
            <a:r>
              <a:rPr lang="en-US" dirty="0"/>
              <a:t>In the advanced or chronic condition, the deformity may be stiff and fixed. It will not be passively correctible.</a:t>
            </a:r>
          </a:p>
          <a:p>
            <a:pPr lvl="1"/>
            <a:r>
              <a:rPr lang="en-US" dirty="0"/>
              <a:t>Secondary arthrosis at the PIP (or DIP) joint leads to painful attempted motion, and/or further loss of function.</a:t>
            </a:r>
          </a:p>
        </p:txBody>
      </p:sp>
    </p:spTree>
    <p:extLst>
      <p:ext uri="{BB962C8B-B14F-4D97-AF65-F5344CB8AC3E}">
        <p14:creationId xmlns:p14="http://schemas.microsoft.com/office/powerpoint/2010/main" val="3135586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906136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336C-A9C1-4615-8B7D-A1FFCEAABDFA}"/>
              </a:ext>
            </a:extLst>
          </p:cNvPr>
          <p:cNvSpPr>
            <a:spLocks noGrp="1"/>
          </p:cNvSpPr>
          <p:nvPr>
            <p:ph type="title"/>
          </p:nvPr>
        </p:nvSpPr>
        <p:spPr/>
        <p:txBody>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AB42E0F1-4E3F-443A-AD78-16694099A658}"/>
              </a:ext>
            </a:extLst>
          </p:cNvPr>
          <p:cNvSpPr>
            <a:spLocks noGrp="1"/>
          </p:cNvSpPr>
          <p:nvPr>
            <p:ph idx="1"/>
          </p:nvPr>
        </p:nvSpPr>
        <p:spPr>
          <a:xfrm>
            <a:off x="76200" y="1219200"/>
            <a:ext cx="8915400" cy="4724400"/>
          </a:xfrm>
        </p:spPr>
        <p:txBody>
          <a:bodyPr>
            <a:normAutofit/>
          </a:bodyPr>
          <a:lstStyle/>
          <a:p>
            <a:pPr marL="0" indent="0">
              <a:buNone/>
            </a:pPr>
            <a:r>
              <a:rPr lang="en-US" b="1" dirty="0"/>
              <a:t>Treatment of Boutonnière Deformity</a:t>
            </a:r>
          </a:p>
          <a:p>
            <a:r>
              <a:rPr lang="en-US" u="sng" dirty="0"/>
              <a:t>Conservative (nonsurgical)</a:t>
            </a:r>
          </a:p>
          <a:p>
            <a:pPr lvl="1"/>
            <a:r>
              <a:rPr lang="en-US" dirty="0"/>
              <a:t>Hand therapy for passive stretching, combined with corrective orthosis, may increase mobility and flexibility at both the DIP and PIP joints.</a:t>
            </a:r>
          </a:p>
          <a:p>
            <a:pPr lvl="1"/>
            <a:endParaRPr lang="en-US" dirty="0"/>
          </a:p>
          <a:p>
            <a:pPr lvl="1"/>
            <a:r>
              <a:rPr lang="en-US" dirty="0"/>
              <a:t>In the chronic state, achieving true correction may not be possible without surgery.</a:t>
            </a:r>
          </a:p>
          <a:p>
            <a:pPr lvl="2"/>
            <a:r>
              <a:rPr lang="en-US" dirty="0"/>
              <a:t>stretching and orthosis that increase mobility may facilitate surgical correction.</a:t>
            </a:r>
          </a:p>
          <a:p>
            <a:endParaRPr lang="en-US" dirty="0"/>
          </a:p>
          <a:p>
            <a:pPr marL="0" indent="0">
              <a:buNone/>
            </a:pPr>
            <a:endParaRPr lang="en-US" b="1" dirty="0"/>
          </a:p>
        </p:txBody>
      </p:sp>
    </p:spTree>
    <p:extLst>
      <p:ext uri="{BB962C8B-B14F-4D97-AF65-F5344CB8AC3E}">
        <p14:creationId xmlns:p14="http://schemas.microsoft.com/office/powerpoint/2010/main" val="424024093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336C-A9C1-4615-8B7D-A1FFCEAABDFA}"/>
              </a:ext>
            </a:extLst>
          </p:cNvPr>
          <p:cNvSpPr>
            <a:spLocks noGrp="1"/>
          </p:cNvSpPr>
          <p:nvPr>
            <p:ph type="title"/>
          </p:nvPr>
        </p:nvSpPr>
        <p:spPr/>
        <p:txBody>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AB42E0F1-4E3F-443A-AD78-16694099A658}"/>
              </a:ext>
            </a:extLst>
          </p:cNvPr>
          <p:cNvSpPr>
            <a:spLocks noGrp="1"/>
          </p:cNvSpPr>
          <p:nvPr>
            <p:ph idx="1"/>
          </p:nvPr>
        </p:nvSpPr>
        <p:spPr>
          <a:xfrm>
            <a:off x="0" y="1219200"/>
            <a:ext cx="9144000" cy="4800600"/>
          </a:xfrm>
        </p:spPr>
        <p:txBody>
          <a:bodyPr>
            <a:normAutofit fontScale="62500" lnSpcReduction="20000"/>
          </a:bodyPr>
          <a:lstStyle/>
          <a:p>
            <a:pPr marL="0" indent="0">
              <a:buNone/>
            </a:pPr>
            <a:r>
              <a:rPr lang="en-US" b="1" dirty="0"/>
              <a:t>Treatment of Boutonnière Deformity</a:t>
            </a:r>
          </a:p>
          <a:p>
            <a:r>
              <a:rPr lang="en-US" u="sng" dirty="0"/>
              <a:t>Operative management</a:t>
            </a:r>
          </a:p>
          <a:p>
            <a:pPr lvl="1"/>
            <a:r>
              <a:rPr lang="en-US" dirty="0"/>
              <a:t>To address the hyperextension at the DIP joint</a:t>
            </a:r>
          </a:p>
          <a:p>
            <a:pPr lvl="2"/>
            <a:r>
              <a:rPr lang="en-US" dirty="0"/>
              <a:t>surgical lengthening of the terminal tendon is performed (Fowler procedure). </a:t>
            </a:r>
          </a:p>
          <a:p>
            <a:pPr lvl="3"/>
            <a:r>
              <a:rPr lang="en-US" dirty="0"/>
              <a:t>Lengthening of the terminal tendon decreases the hyperextension force, and also can potentially allow some of the extensor force to be transferred to the PIP joint, and the flexion deformity may be decreased.</a:t>
            </a:r>
          </a:p>
          <a:p>
            <a:pPr lvl="3"/>
            <a:endParaRPr lang="en-US" dirty="0"/>
          </a:p>
          <a:p>
            <a:pPr lvl="1"/>
            <a:r>
              <a:rPr lang="en-US" dirty="0"/>
              <a:t>To address the flexion at the PIP joint, multiple procedures may be necessary. </a:t>
            </a:r>
          </a:p>
          <a:p>
            <a:pPr lvl="2"/>
            <a:r>
              <a:rPr lang="en-US" dirty="0"/>
              <a:t>mobilization and dorsal repositioning of the subluxated lateral tendons</a:t>
            </a:r>
          </a:p>
          <a:p>
            <a:pPr lvl="2"/>
            <a:r>
              <a:rPr lang="en-US" dirty="0"/>
              <a:t>repair, tightening, or tendon grafting of the central slip (Littler procedure). </a:t>
            </a:r>
          </a:p>
          <a:p>
            <a:pPr lvl="2"/>
            <a:r>
              <a:rPr lang="en-US" dirty="0"/>
              <a:t>Tendon transfers using the lateral bands (</a:t>
            </a:r>
            <a:r>
              <a:rPr lang="en-US" dirty="0" err="1"/>
              <a:t>Matev</a:t>
            </a:r>
            <a:r>
              <a:rPr lang="en-US" dirty="0"/>
              <a:t>)</a:t>
            </a:r>
          </a:p>
          <a:p>
            <a:pPr lvl="2"/>
            <a:endParaRPr lang="en-US" dirty="0"/>
          </a:p>
          <a:p>
            <a:pPr lvl="1"/>
            <a:r>
              <a:rPr lang="en-US" dirty="0"/>
              <a:t>Contracture release of the palmar aspect of the PIP joint (volar plate release) may be required if full passive correction cannot be achieved.</a:t>
            </a:r>
          </a:p>
          <a:p>
            <a:pPr lvl="1"/>
            <a:endParaRPr lang="en-US" dirty="0"/>
          </a:p>
          <a:p>
            <a:pPr lvl="1"/>
            <a:r>
              <a:rPr lang="en-US" dirty="0"/>
              <a:t>Palmar release and dorsal reconstruction would usually occur in two stages temporally separated by three months. </a:t>
            </a:r>
          </a:p>
          <a:p>
            <a:pPr lvl="1"/>
            <a:endParaRPr lang="en-US" dirty="0"/>
          </a:p>
          <a:p>
            <a:pPr lvl="1"/>
            <a:r>
              <a:rPr lang="en-US" dirty="0"/>
              <a:t>If PIP or DIP joint arthrosis has developed, arthrodesis or arthroplasty may be performed, along with repositioning of the lateral tendons and rebalancing the extensor mechanism.</a:t>
            </a:r>
          </a:p>
          <a:p>
            <a:pPr marL="0" indent="0">
              <a:buNone/>
            </a:pPr>
            <a:endParaRPr lang="en-US" b="1" dirty="0"/>
          </a:p>
        </p:txBody>
      </p:sp>
    </p:spTree>
    <p:extLst>
      <p:ext uri="{BB962C8B-B14F-4D97-AF65-F5344CB8AC3E}">
        <p14:creationId xmlns:p14="http://schemas.microsoft.com/office/powerpoint/2010/main" val="303088884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C336C-A9C1-4615-8B7D-A1FFCEAABDFA}"/>
              </a:ext>
            </a:extLst>
          </p:cNvPr>
          <p:cNvSpPr>
            <a:spLocks noGrp="1"/>
          </p:cNvSpPr>
          <p:nvPr>
            <p:ph type="title"/>
          </p:nvPr>
        </p:nvSpPr>
        <p:spPr/>
        <p:txBody>
          <a:bodyPr/>
          <a:lstStyle/>
          <a:p>
            <a:r>
              <a:rPr lang="en-US" b="1" dirty="0"/>
              <a:t>Boutonniere Deformity</a:t>
            </a:r>
            <a:endParaRPr lang="en-US" dirty="0"/>
          </a:p>
        </p:txBody>
      </p:sp>
      <p:sp>
        <p:nvSpPr>
          <p:cNvPr id="3" name="Content Placeholder 2">
            <a:extLst>
              <a:ext uri="{FF2B5EF4-FFF2-40B4-BE49-F238E27FC236}">
                <a16:creationId xmlns:a16="http://schemas.microsoft.com/office/drawing/2014/main" id="{AB42E0F1-4E3F-443A-AD78-16694099A658}"/>
              </a:ext>
            </a:extLst>
          </p:cNvPr>
          <p:cNvSpPr>
            <a:spLocks noGrp="1"/>
          </p:cNvSpPr>
          <p:nvPr>
            <p:ph idx="1"/>
          </p:nvPr>
        </p:nvSpPr>
        <p:spPr>
          <a:xfrm>
            <a:off x="152400" y="1600200"/>
            <a:ext cx="8534400" cy="4343399"/>
          </a:xfrm>
        </p:spPr>
        <p:txBody>
          <a:bodyPr>
            <a:normAutofit fontScale="85000" lnSpcReduction="20000"/>
          </a:bodyPr>
          <a:lstStyle/>
          <a:p>
            <a:pPr marL="0" indent="0">
              <a:buNone/>
            </a:pPr>
            <a:r>
              <a:rPr lang="en-US" b="1" dirty="0"/>
              <a:t>Complications of Treatment</a:t>
            </a:r>
          </a:p>
          <a:p>
            <a:r>
              <a:rPr lang="en-US" dirty="0"/>
              <a:t>Boutonnière deformity is one of the most difficult hand deformities to correct. Often the surgical results are less than optimal, leaving the patient with a residual deformity.</a:t>
            </a:r>
          </a:p>
          <a:p>
            <a:endParaRPr lang="en-US" dirty="0"/>
          </a:p>
          <a:p>
            <a:r>
              <a:rPr lang="en-US" dirty="0"/>
              <a:t>Postoperative complications include:</a:t>
            </a:r>
          </a:p>
          <a:p>
            <a:pPr lvl="1"/>
            <a:r>
              <a:rPr lang="en-US" dirty="0"/>
              <a:t>Incomplete correction of deformity</a:t>
            </a:r>
          </a:p>
          <a:p>
            <a:pPr lvl="1"/>
            <a:r>
              <a:rPr lang="en-US" dirty="0"/>
              <a:t>Recurrence of deformity</a:t>
            </a:r>
          </a:p>
          <a:p>
            <a:pPr lvl="1"/>
            <a:r>
              <a:rPr lang="en-US" dirty="0"/>
              <a:t>Overcorrection of the DIP joint, resulting in residual flexion at the DIP joint</a:t>
            </a:r>
          </a:p>
          <a:p>
            <a:pPr lvl="1"/>
            <a:r>
              <a:rPr lang="en-US" dirty="0"/>
              <a:t>Residual stiffness at the PIP joint, loss of flexion</a:t>
            </a:r>
          </a:p>
          <a:p>
            <a:pPr lvl="1"/>
            <a:r>
              <a:rPr lang="en-US" dirty="0"/>
              <a:t>Chronic pain at the PIP joint secondary to joint arthrosis</a:t>
            </a:r>
          </a:p>
        </p:txBody>
      </p:sp>
    </p:spTree>
    <p:extLst>
      <p:ext uri="{BB962C8B-B14F-4D97-AF65-F5344CB8AC3E}">
        <p14:creationId xmlns:p14="http://schemas.microsoft.com/office/powerpoint/2010/main" val="352362491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descr="Image result for swan neck deformity">
            <a:extLst>
              <a:ext uri="{FF2B5EF4-FFF2-40B4-BE49-F238E27FC236}">
                <a16:creationId xmlns:a16="http://schemas.microsoft.com/office/drawing/2014/main" id="{CED0A58B-06E8-467D-94DA-D3CEF53DAB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304800"/>
            <a:ext cx="7981950" cy="539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1732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152400" y="1600200"/>
            <a:ext cx="8839200" cy="4267199"/>
          </a:xfrm>
        </p:spPr>
        <p:txBody>
          <a:bodyPr>
            <a:normAutofit fontScale="85000" lnSpcReduction="10000"/>
          </a:bodyPr>
          <a:lstStyle/>
          <a:p>
            <a:r>
              <a:rPr lang="en-US" dirty="0"/>
              <a:t>characterized by flexion at the DIP joint and hyperextension at the PIP joint. </a:t>
            </a:r>
          </a:p>
          <a:p>
            <a:pPr lvl="1"/>
            <a:r>
              <a:rPr lang="en-US" dirty="0"/>
              <a:t>results from imbalance of the extensor mechanism of the digit </a:t>
            </a:r>
          </a:p>
          <a:p>
            <a:pPr lvl="2"/>
            <a:r>
              <a:rPr lang="en-US" dirty="0"/>
              <a:t>from either laceration or incompetence (stretch) of the extrinsic tendon force on the distal phalanx</a:t>
            </a:r>
          </a:p>
          <a:p>
            <a:pPr lvl="2"/>
            <a:r>
              <a:rPr lang="en-US" dirty="0"/>
              <a:t>or from over-pull of the extensor mechanism (intrinsic and extrinsic) at the PIP</a:t>
            </a:r>
          </a:p>
          <a:p>
            <a:endParaRPr lang="en-US" b="1" dirty="0"/>
          </a:p>
          <a:p>
            <a:r>
              <a:rPr lang="en-US" dirty="0"/>
              <a:t>Initially the deformity may be flexible and passively correctable. </a:t>
            </a:r>
          </a:p>
          <a:p>
            <a:r>
              <a:rPr lang="en-US" dirty="0"/>
              <a:t>In the chronic condition, the deformity may become fixed.</a:t>
            </a:r>
          </a:p>
        </p:txBody>
      </p:sp>
    </p:spTree>
    <p:extLst>
      <p:ext uri="{BB962C8B-B14F-4D97-AF65-F5344CB8AC3E}">
        <p14:creationId xmlns:p14="http://schemas.microsoft.com/office/powerpoint/2010/main" val="277231457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a:t>
            </a:r>
            <a:endParaRPr lang="en-US" dirty="0"/>
          </a:p>
        </p:txBody>
      </p:sp>
      <p:pic>
        <p:nvPicPr>
          <p:cNvPr id="6" name="Picture 5">
            <a:extLst>
              <a:ext uri="{FF2B5EF4-FFF2-40B4-BE49-F238E27FC236}">
                <a16:creationId xmlns:a16="http://schemas.microsoft.com/office/drawing/2014/main" id="{6848B2C4-086D-4893-A418-CD4FB7BA613D}"/>
              </a:ext>
            </a:extLst>
          </p:cNvPr>
          <p:cNvPicPr>
            <a:picLocks noChangeAspect="1"/>
          </p:cNvPicPr>
          <p:nvPr/>
        </p:nvPicPr>
        <p:blipFill rotWithShape="1">
          <a:blip r:embed="rId2"/>
          <a:srcRect l="33333" t="31697" r="12500" b="34312"/>
          <a:stretch/>
        </p:blipFill>
        <p:spPr>
          <a:xfrm>
            <a:off x="1143000" y="2209800"/>
            <a:ext cx="7010400" cy="2804160"/>
          </a:xfrm>
          <a:prstGeom prst="rect">
            <a:avLst/>
          </a:prstGeom>
        </p:spPr>
      </p:pic>
    </p:spTree>
    <p:extLst>
      <p:ext uri="{BB962C8B-B14F-4D97-AF65-F5344CB8AC3E}">
        <p14:creationId xmlns:p14="http://schemas.microsoft.com/office/powerpoint/2010/main" val="266276778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 - Etiology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600200"/>
            <a:ext cx="8839200" cy="4343399"/>
          </a:xfrm>
        </p:spPr>
        <p:txBody>
          <a:bodyPr>
            <a:normAutofit/>
          </a:bodyPr>
          <a:lstStyle/>
          <a:p>
            <a:r>
              <a:rPr lang="en-US" dirty="0"/>
              <a:t>develops from either loss of extension force at the distal phalanx</a:t>
            </a:r>
          </a:p>
          <a:p>
            <a:pPr marL="0" indent="0">
              <a:buNone/>
            </a:pPr>
            <a:r>
              <a:rPr lang="en-US" dirty="0"/>
              <a:t>		 </a:t>
            </a:r>
          </a:p>
          <a:p>
            <a:pPr marL="0" indent="0" algn="ctr">
              <a:buNone/>
            </a:pPr>
            <a:r>
              <a:rPr lang="en-US" dirty="0"/>
              <a:t>or </a:t>
            </a:r>
          </a:p>
          <a:p>
            <a:pPr marL="0" indent="0" algn="ctr">
              <a:buNone/>
            </a:pPr>
            <a:endParaRPr lang="en-US" dirty="0"/>
          </a:p>
          <a:p>
            <a:r>
              <a:rPr lang="en-US" dirty="0"/>
              <a:t>from over-pull of extensor force on the proximal phalanx. </a:t>
            </a:r>
          </a:p>
          <a:p>
            <a:endParaRPr lang="en-US" dirty="0"/>
          </a:p>
        </p:txBody>
      </p:sp>
    </p:spTree>
    <p:extLst>
      <p:ext uri="{BB962C8B-B14F-4D97-AF65-F5344CB8AC3E}">
        <p14:creationId xmlns:p14="http://schemas.microsoft.com/office/powerpoint/2010/main" val="55334695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 - Etiology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295400"/>
            <a:ext cx="8839200" cy="4648199"/>
          </a:xfrm>
        </p:spPr>
        <p:txBody>
          <a:bodyPr>
            <a:normAutofit fontScale="85000" lnSpcReduction="10000"/>
          </a:bodyPr>
          <a:lstStyle/>
          <a:p>
            <a:r>
              <a:rPr lang="en-US" dirty="0"/>
              <a:t>can develop initially from loss of the extensor tendon at the terminal tendon at the distal phalanx </a:t>
            </a:r>
          </a:p>
          <a:p>
            <a:pPr lvl="1"/>
            <a:r>
              <a:rPr lang="en-US" dirty="0"/>
              <a:t>resulting in extensor force transferred to the proximal phalanx</a:t>
            </a:r>
          </a:p>
          <a:p>
            <a:pPr lvl="1"/>
            <a:endParaRPr lang="en-US" dirty="0"/>
          </a:p>
          <a:p>
            <a:pPr lvl="1"/>
            <a:r>
              <a:rPr lang="en-US" dirty="0"/>
              <a:t>The terminal tendon can be injured initially by:</a:t>
            </a:r>
          </a:p>
          <a:p>
            <a:pPr lvl="2"/>
            <a:r>
              <a:rPr lang="en-US" dirty="0"/>
              <a:t>Closed avulsion from direct blow on the distal phalanx of the outstretched digit, forcing the distal phalanx into flexion and rupturing or stretching the taught extensor tendon (mallet finger)</a:t>
            </a:r>
          </a:p>
          <a:p>
            <a:pPr lvl="2"/>
            <a:r>
              <a:rPr lang="en-US" dirty="0"/>
              <a:t>Open laceration of the terminal tendon</a:t>
            </a:r>
          </a:p>
          <a:p>
            <a:pPr lvl="2"/>
            <a:r>
              <a:rPr lang="en-US" dirty="0"/>
              <a:t>Attrition by weakening from chronic inflammation at the DIP joint, along with extensor tendon subluxation and intrinsic tightness:</a:t>
            </a:r>
          </a:p>
          <a:p>
            <a:pPr lvl="3"/>
            <a:r>
              <a:rPr lang="en-US" dirty="0" err="1"/>
              <a:t>i</a:t>
            </a:r>
            <a:r>
              <a:rPr lang="en-US" dirty="0"/>
              <a:t>. Rheumatoid arthritis</a:t>
            </a:r>
          </a:p>
          <a:p>
            <a:pPr lvl="3"/>
            <a:r>
              <a:rPr lang="en-US" dirty="0"/>
              <a:t>ii. Other inflammatory conditions.</a:t>
            </a:r>
          </a:p>
        </p:txBody>
      </p:sp>
    </p:spTree>
    <p:extLst>
      <p:ext uri="{BB962C8B-B14F-4D97-AF65-F5344CB8AC3E}">
        <p14:creationId xmlns:p14="http://schemas.microsoft.com/office/powerpoint/2010/main" val="353951007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a:xfrm>
            <a:off x="457200" y="0"/>
            <a:ext cx="8229600" cy="1143000"/>
          </a:xfrm>
        </p:spPr>
        <p:txBody>
          <a:bodyPr/>
          <a:lstStyle/>
          <a:p>
            <a:r>
              <a:rPr lang="en-US" b="1" dirty="0"/>
              <a:t>Swan Neck Deformity - Etiology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143000"/>
            <a:ext cx="8839200" cy="4800599"/>
          </a:xfrm>
        </p:spPr>
        <p:txBody>
          <a:bodyPr>
            <a:normAutofit lnSpcReduction="10000"/>
          </a:bodyPr>
          <a:lstStyle/>
          <a:p>
            <a:r>
              <a:rPr lang="en-US" dirty="0">
                <a:solidFill>
                  <a:schemeClr val="tx1"/>
                </a:solidFill>
              </a:rPr>
              <a:t>can also develop form at the PIP joint </a:t>
            </a:r>
          </a:p>
          <a:p>
            <a:pPr lvl="1"/>
            <a:r>
              <a:rPr lang="en-US" dirty="0">
                <a:solidFill>
                  <a:schemeClr val="tx1"/>
                </a:solidFill>
              </a:rPr>
              <a:t>from over-pull of the intrinsic muscles and increased pull at the central slip (spasm and spasticity)</a:t>
            </a:r>
          </a:p>
          <a:p>
            <a:pPr lvl="2"/>
            <a:r>
              <a:rPr lang="en-US" dirty="0">
                <a:solidFill>
                  <a:schemeClr val="tx1"/>
                </a:solidFill>
              </a:rPr>
              <a:t>Rheumatoid arthritis.	</a:t>
            </a:r>
          </a:p>
          <a:p>
            <a:pPr lvl="2"/>
            <a:r>
              <a:rPr lang="en-US" dirty="0">
                <a:solidFill>
                  <a:schemeClr val="tx1"/>
                </a:solidFill>
              </a:rPr>
              <a:t>Spasticity from traumatic brain injury or stroke.</a:t>
            </a:r>
          </a:p>
          <a:p>
            <a:pPr lvl="2"/>
            <a:r>
              <a:rPr lang="en-US" dirty="0">
                <a:solidFill>
                  <a:schemeClr val="tx1"/>
                </a:solidFill>
              </a:rPr>
              <a:t>Intrinsic tightness. </a:t>
            </a:r>
          </a:p>
          <a:p>
            <a:pPr lvl="3"/>
            <a:r>
              <a:rPr lang="en-US" dirty="0">
                <a:solidFill>
                  <a:schemeClr val="tx1"/>
                </a:solidFill>
              </a:rPr>
              <a:t>Bunnell intrinsic tightness test:</a:t>
            </a:r>
          </a:p>
          <a:p>
            <a:pPr lvl="4"/>
            <a:r>
              <a:rPr lang="en-US" dirty="0">
                <a:solidFill>
                  <a:schemeClr val="tx1"/>
                </a:solidFill>
              </a:rPr>
              <a:t>performed to compare the tightness of the PIP joints when the MP joint is extended and the MP joint is flexed. </a:t>
            </a:r>
          </a:p>
          <a:p>
            <a:pPr lvl="4"/>
            <a:r>
              <a:rPr lang="en-US" dirty="0">
                <a:solidFill>
                  <a:schemeClr val="tx1"/>
                </a:solidFill>
              </a:rPr>
              <a:t>If the PIP joint is tighter with the MP joints </a:t>
            </a:r>
            <a:r>
              <a:rPr lang="en-US" dirty="0" err="1">
                <a:solidFill>
                  <a:schemeClr val="tx1"/>
                </a:solidFill>
              </a:rPr>
              <a:t>extended</a:t>
            </a:r>
            <a:r>
              <a:rPr lang="en-US" dirty="0" err="1">
                <a:solidFill>
                  <a:schemeClr val="tx1"/>
                </a:solidFill>
                <a:sym typeface="Wingdings" panose="05000000000000000000" pitchFamily="2" charset="2"/>
              </a:rPr>
              <a:t></a:t>
            </a:r>
            <a:r>
              <a:rPr lang="en-US" dirty="0" err="1">
                <a:solidFill>
                  <a:schemeClr val="tx1"/>
                </a:solidFill>
              </a:rPr>
              <a:t>indication</a:t>
            </a:r>
            <a:r>
              <a:rPr lang="en-US" dirty="0">
                <a:solidFill>
                  <a:schemeClr val="tx1"/>
                </a:solidFill>
              </a:rPr>
              <a:t> of intrinsic tightness </a:t>
            </a:r>
          </a:p>
          <a:p>
            <a:pPr lvl="5"/>
            <a:r>
              <a:rPr lang="en-US" dirty="0"/>
              <a:t>should be addressed when addressing the swan neck deformity.</a:t>
            </a:r>
          </a:p>
        </p:txBody>
      </p:sp>
    </p:spTree>
    <p:extLst>
      <p:ext uri="{BB962C8B-B14F-4D97-AF65-F5344CB8AC3E}">
        <p14:creationId xmlns:p14="http://schemas.microsoft.com/office/powerpoint/2010/main" val="326144818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 - Etiology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295400"/>
            <a:ext cx="9067800" cy="4648199"/>
          </a:xfrm>
        </p:spPr>
        <p:txBody>
          <a:bodyPr>
            <a:normAutofit fontScale="62500" lnSpcReduction="20000"/>
          </a:bodyPr>
          <a:lstStyle/>
          <a:p>
            <a:r>
              <a:rPr lang="en-US" dirty="0"/>
              <a:t>Volar subluxation of the MCP joints in inflammatory conditions </a:t>
            </a:r>
          </a:p>
          <a:p>
            <a:pPr lvl="1"/>
            <a:r>
              <a:rPr lang="en-US" dirty="0"/>
              <a:t>rheumatoid arthritis </a:t>
            </a:r>
          </a:p>
          <a:p>
            <a:pPr lvl="2"/>
            <a:r>
              <a:rPr lang="en-US" dirty="0"/>
              <a:t>lead to an increased pull on the central slip through the tethered common extensor</a:t>
            </a:r>
          </a:p>
          <a:p>
            <a:pPr lvl="2"/>
            <a:endParaRPr lang="en-US" dirty="0"/>
          </a:p>
          <a:p>
            <a:r>
              <a:rPr lang="en-US" dirty="0"/>
              <a:t>Loss of the pull of the FDS</a:t>
            </a:r>
          </a:p>
          <a:p>
            <a:pPr lvl="1"/>
            <a:r>
              <a:rPr lang="en-US" dirty="0"/>
              <a:t>laceration, closed rupture, or iatrogenic tendon harvest</a:t>
            </a:r>
          </a:p>
          <a:p>
            <a:pPr lvl="1"/>
            <a:endParaRPr lang="en-US" dirty="0"/>
          </a:p>
          <a:p>
            <a:r>
              <a:rPr lang="en-US" dirty="0"/>
              <a:t>Congenital laxity of the volar plate of the PIP joint may lead to joint hyperextension</a:t>
            </a:r>
          </a:p>
          <a:p>
            <a:endParaRPr lang="en-US" dirty="0"/>
          </a:p>
          <a:p>
            <a:r>
              <a:rPr lang="en-US" dirty="0"/>
              <a:t>The deformity, in an advanced or chronic state, is accompanied by stretch or rupture of the volar plate of the PIP joint.</a:t>
            </a:r>
          </a:p>
          <a:p>
            <a:pPr lvl="1"/>
            <a:r>
              <a:rPr lang="en-US" dirty="0"/>
              <a:t>In the chronic condition</a:t>
            </a:r>
          </a:p>
          <a:p>
            <a:pPr lvl="2"/>
            <a:r>
              <a:rPr lang="en-US" dirty="0"/>
              <a:t>The deformity may develop secondary fixed joint contractures.</a:t>
            </a:r>
          </a:p>
          <a:p>
            <a:pPr lvl="2"/>
            <a:r>
              <a:rPr lang="en-US" dirty="0"/>
              <a:t>Chronic hyperextension at the PIP joint (or flexion at the DIP joints) leads to abnormal mechanical stresses of the joints and secondary degenerative arthrosis. </a:t>
            </a:r>
          </a:p>
          <a:p>
            <a:pPr lvl="3"/>
            <a:r>
              <a:rPr lang="en-US" dirty="0"/>
              <a:t>Associated pain of the PIP (or DIP) joint usually develops.</a:t>
            </a:r>
          </a:p>
        </p:txBody>
      </p:sp>
    </p:spTree>
    <p:extLst>
      <p:ext uri="{BB962C8B-B14F-4D97-AF65-F5344CB8AC3E}">
        <p14:creationId xmlns:p14="http://schemas.microsoft.com/office/powerpoint/2010/main" val="2871857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5C5CE56-7353-4D5B-AB50-237591E95957}"/>
              </a:ext>
            </a:extLst>
          </p:cNvPr>
          <p:cNvSpPr/>
          <p:nvPr/>
        </p:nvSpPr>
        <p:spPr>
          <a:xfrm>
            <a:off x="-446893" y="3059668"/>
            <a:ext cx="3266293" cy="1477328"/>
          </a:xfrm>
          <a:prstGeom prst="rect">
            <a:avLst/>
          </a:prstGeom>
        </p:spPr>
        <p:txBody>
          <a:bodyPr wrap="square">
            <a:spAutoFit/>
          </a:bodyPr>
          <a:lstStyle/>
          <a:p>
            <a:pPr marL="742950" lvl="1" indent="-285750">
              <a:buFont typeface="Arial" panose="020B0604020202020204" pitchFamily="34" charset="0"/>
              <a:buChar char="•"/>
            </a:pPr>
            <a:r>
              <a:rPr lang="en-US" dirty="0"/>
              <a:t>Inserts into base of thumb proximal</a:t>
            </a:r>
          </a:p>
          <a:p>
            <a:pPr marL="742950" lvl="1" indent="-285750">
              <a:buFont typeface="Arial" panose="020B0604020202020204" pitchFamily="34" charset="0"/>
              <a:buChar char="•"/>
            </a:pPr>
            <a:r>
              <a:rPr lang="en-US" dirty="0"/>
              <a:t>Action:</a:t>
            </a:r>
          </a:p>
          <a:p>
            <a:pPr marL="1200150" lvl="2" indent="-285750">
              <a:buFont typeface="Arial" panose="020B0604020202020204" pitchFamily="34" charset="0"/>
              <a:buChar char="•"/>
            </a:pPr>
            <a:r>
              <a:rPr lang="en-US" dirty="0"/>
              <a:t>extend and </a:t>
            </a:r>
            <a:r>
              <a:rPr lang="en-US" dirty="0" err="1"/>
              <a:t>aBduct</a:t>
            </a:r>
            <a:r>
              <a:rPr lang="en-US" dirty="0"/>
              <a:t> the thumb</a:t>
            </a:r>
          </a:p>
        </p:txBody>
      </p:sp>
    </p:spTree>
    <p:extLst>
      <p:ext uri="{BB962C8B-B14F-4D97-AF65-F5344CB8AC3E}">
        <p14:creationId xmlns:p14="http://schemas.microsoft.com/office/powerpoint/2010/main" val="2545770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600200"/>
            <a:ext cx="8839200" cy="4343399"/>
          </a:xfrm>
        </p:spPr>
        <p:txBody>
          <a:bodyPr>
            <a:normAutofit fontScale="85000" lnSpcReduction="20000"/>
          </a:bodyPr>
          <a:lstStyle/>
          <a:p>
            <a:pPr marL="0" indent="0">
              <a:buNone/>
            </a:pPr>
            <a:r>
              <a:rPr lang="en-US" b="1" dirty="0"/>
              <a:t>Clinical Problems and Patients’ Complaints</a:t>
            </a:r>
          </a:p>
          <a:p>
            <a:r>
              <a:rPr lang="en-US" dirty="0"/>
              <a:t>Patients usually complain of inability to flex the PIP joint.</a:t>
            </a:r>
          </a:p>
          <a:p>
            <a:pPr lvl="1"/>
            <a:r>
              <a:rPr lang="en-US" dirty="0"/>
              <a:t>The digits may become “locked” in hyperextension at the PIP joint, and, to initiate digital flexion, the patient must manually bring the digit out of hyperextension with the contralateral hand.</a:t>
            </a:r>
          </a:p>
          <a:p>
            <a:pPr lvl="1"/>
            <a:endParaRPr lang="en-US" dirty="0"/>
          </a:p>
          <a:p>
            <a:r>
              <a:rPr lang="en-US" dirty="0"/>
              <a:t>Grasp is weak from inability to flex the PIP joint.</a:t>
            </a:r>
          </a:p>
          <a:p>
            <a:endParaRPr lang="en-US" dirty="0"/>
          </a:p>
          <a:p>
            <a:r>
              <a:rPr lang="en-US" dirty="0"/>
              <a:t>In the chronic state, </a:t>
            </a:r>
          </a:p>
          <a:p>
            <a:pPr lvl="1"/>
            <a:r>
              <a:rPr lang="en-US" dirty="0"/>
              <a:t>secondary contracture of the ligaments of the PIP joint leads to a fixed extension deformity.</a:t>
            </a:r>
          </a:p>
          <a:p>
            <a:pPr lvl="1"/>
            <a:r>
              <a:rPr lang="en-US" dirty="0"/>
              <a:t>secondary arthrosis of the PIP (or DIP) joint leads to pain, and further weakness of flexion.</a:t>
            </a:r>
          </a:p>
        </p:txBody>
      </p:sp>
    </p:spTree>
    <p:extLst>
      <p:ext uri="{BB962C8B-B14F-4D97-AF65-F5344CB8AC3E}">
        <p14:creationId xmlns:p14="http://schemas.microsoft.com/office/powerpoint/2010/main" val="290493442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p:txBody>
          <a:bodyPr/>
          <a:lstStyle/>
          <a:p>
            <a:r>
              <a:rPr lang="en-US" b="1" dirty="0"/>
              <a:t>Swan Neck Deformity</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600200"/>
            <a:ext cx="8991600" cy="4495800"/>
          </a:xfrm>
        </p:spPr>
        <p:txBody>
          <a:bodyPr>
            <a:normAutofit fontScale="55000" lnSpcReduction="20000"/>
          </a:bodyPr>
          <a:lstStyle/>
          <a:p>
            <a:pPr marL="0" indent="0">
              <a:buNone/>
            </a:pPr>
            <a:r>
              <a:rPr lang="en-US" b="1" dirty="0"/>
              <a:t>Physical Examination</a:t>
            </a:r>
          </a:p>
          <a:p>
            <a:r>
              <a:rPr lang="en-US" dirty="0"/>
              <a:t>On inspection, the digit will have the visible classic swan neck deformity of hyperextension at the PIP joint and flexion at the DIP joint.</a:t>
            </a:r>
          </a:p>
          <a:p>
            <a:endParaRPr lang="en-US" dirty="0"/>
          </a:p>
          <a:p>
            <a:r>
              <a:rPr lang="en-US" dirty="0"/>
              <a:t>In the early stages</a:t>
            </a:r>
          </a:p>
          <a:p>
            <a:pPr lvl="1"/>
            <a:r>
              <a:rPr lang="en-US" dirty="0"/>
              <a:t>may be varying degrees of flexibility, active or passive motion. </a:t>
            </a:r>
          </a:p>
          <a:p>
            <a:pPr lvl="1"/>
            <a:r>
              <a:rPr lang="en-US" dirty="0"/>
              <a:t>If passively correctible, the digit will reassume the deformity position when released or relaxed.</a:t>
            </a:r>
          </a:p>
          <a:p>
            <a:endParaRPr lang="en-US" dirty="0"/>
          </a:p>
          <a:p>
            <a:r>
              <a:rPr lang="en-US" dirty="0"/>
              <a:t>To initiate PIP flexion, the patient often uses the contralateral hand to bring the PIP joint out of locked hyperextension. </a:t>
            </a:r>
          </a:p>
          <a:p>
            <a:pPr lvl="1"/>
            <a:r>
              <a:rPr lang="en-US" dirty="0"/>
              <a:t>Once the joint is out of hyperextension, active flexion of the joint is often possible.</a:t>
            </a:r>
          </a:p>
          <a:p>
            <a:endParaRPr lang="en-US" dirty="0"/>
          </a:p>
          <a:p>
            <a:r>
              <a:rPr lang="en-US" dirty="0"/>
              <a:t>In the advanced or chronic condition, </a:t>
            </a:r>
          </a:p>
          <a:p>
            <a:pPr lvl="1"/>
            <a:r>
              <a:rPr lang="en-US" dirty="0"/>
              <a:t>the deformity may be stiff and fixed. </a:t>
            </a:r>
          </a:p>
          <a:p>
            <a:pPr lvl="2"/>
            <a:r>
              <a:rPr lang="en-US" dirty="0"/>
              <a:t>It will not be passively correctible.</a:t>
            </a:r>
          </a:p>
          <a:p>
            <a:endParaRPr lang="en-US" dirty="0"/>
          </a:p>
          <a:p>
            <a:r>
              <a:rPr lang="en-US" dirty="0"/>
              <a:t>Secondary degenerative arthrosis at the PIP joint leads to joint pain and/or further loss of motion.</a:t>
            </a:r>
          </a:p>
        </p:txBody>
      </p:sp>
    </p:spTree>
    <p:extLst>
      <p:ext uri="{BB962C8B-B14F-4D97-AF65-F5344CB8AC3E}">
        <p14:creationId xmlns:p14="http://schemas.microsoft.com/office/powerpoint/2010/main" val="239345652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a:xfrm>
            <a:off x="152400" y="274638"/>
            <a:ext cx="8763000" cy="1325562"/>
          </a:xfrm>
        </p:spPr>
        <p:txBody>
          <a:bodyPr>
            <a:normAutofit fontScale="90000"/>
          </a:bodyPr>
          <a:lstStyle/>
          <a:p>
            <a:r>
              <a:rPr lang="en-US" b="1" dirty="0"/>
              <a:t>Swan Neck Deformity – </a:t>
            </a:r>
            <a:br>
              <a:rPr lang="en-US" b="1" dirty="0"/>
            </a:br>
            <a:r>
              <a:rPr lang="en-US" sz="3600" b="1" dirty="0"/>
              <a:t>Treatment of Chronic Swan Neck Deformity</a:t>
            </a:r>
            <a:br>
              <a:rPr lang="en-US" b="1" dirty="0"/>
            </a:b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600200"/>
            <a:ext cx="8839200" cy="4343399"/>
          </a:xfrm>
        </p:spPr>
        <p:txBody>
          <a:bodyPr>
            <a:normAutofit fontScale="77500" lnSpcReduction="20000"/>
          </a:bodyPr>
          <a:lstStyle/>
          <a:p>
            <a:pPr marL="0" indent="0">
              <a:buNone/>
            </a:pPr>
            <a:r>
              <a:rPr lang="en-US" b="1" u="sng" dirty="0"/>
              <a:t>Conservative (nonsurgical)</a:t>
            </a:r>
          </a:p>
          <a:p>
            <a:pPr lvl="1"/>
            <a:r>
              <a:rPr lang="en-US" dirty="0"/>
              <a:t>Even in the chronic condition, hand therapy for passive stretching, combined with corrective orthosis, may increase mobility and flexibility at both the DIP and PIP joints.</a:t>
            </a:r>
          </a:p>
          <a:p>
            <a:pPr lvl="1"/>
            <a:endParaRPr lang="en-US" dirty="0"/>
          </a:p>
          <a:p>
            <a:pPr lvl="1"/>
            <a:r>
              <a:rPr lang="en-US" dirty="0"/>
              <a:t>Extension block orthoses will help correct or manage hyperextension at the PIP joint.</a:t>
            </a:r>
          </a:p>
          <a:p>
            <a:pPr lvl="1"/>
            <a:endParaRPr lang="en-US" dirty="0"/>
          </a:p>
          <a:p>
            <a:pPr lvl="1"/>
            <a:r>
              <a:rPr lang="en-US" dirty="0"/>
              <a:t>Progressive extension orthosis at the DIP joint will help correct the flexion deformity.</a:t>
            </a:r>
          </a:p>
          <a:p>
            <a:pPr lvl="1"/>
            <a:endParaRPr lang="en-US" dirty="0"/>
          </a:p>
          <a:p>
            <a:pPr lvl="1"/>
            <a:r>
              <a:rPr lang="en-US" dirty="0"/>
              <a:t>In the severe or long-standing condition, achieving true correction is usually not possible without surgery.</a:t>
            </a:r>
          </a:p>
          <a:p>
            <a:pPr lvl="2"/>
            <a:r>
              <a:rPr lang="en-US" dirty="0"/>
              <a:t>However, stretching and orthosis that increase mobility may facilitate operative correction.</a:t>
            </a:r>
          </a:p>
        </p:txBody>
      </p:sp>
    </p:spTree>
    <p:extLst>
      <p:ext uri="{BB962C8B-B14F-4D97-AF65-F5344CB8AC3E}">
        <p14:creationId xmlns:p14="http://schemas.microsoft.com/office/powerpoint/2010/main" val="248118467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a:xfrm>
            <a:off x="152400" y="274638"/>
            <a:ext cx="8763000" cy="1325562"/>
          </a:xfrm>
        </p:spPr>
        <p:txBody>
          <a:bodyPr>
            <a:normAutofit fontScale="90000"/>
          </a:bodyPr>
          <a:lstStyle/>
          <a:p>
            <a:r>
              <a:rPr lang="en-US" b="1" dirty="0"/>
              <a:t>Swan Neck Deformity – </a:t>
            </a:r>
            <a:br>
              <a:rPr lang="en-US" b="1" dirty="0"/>
            </a:br>
            <a:r>
              <a:rPr lang="en-US" sz="3600" b="1" dirty="0"/>
              <a:t>Treatment of Chronic Swan Neck Deformity</a:t>
            </a:r>
            <a:br>
              <a:rPr lang="en-US" b="1" dirty="0"/>
            </a:b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0" y="1447800"/>
            <a:ext cx="9067800" cy="4800599"/>
          </a:xfrm>
        </p:spPr>
        <p:txBody>
          <a:bodyPr>
            <a:normAutofit fontScale="70000" lnSpcReduction="20000"/>
          </a:bodyPr>
          <a:lstStyle/>
          <a:p>
            <a:pPr marL="0" indent="0">
              <a:buNone/>
            </a:pPr>
            <a:r>
              <a:rPr lang="en-US" b="1" u="sng" dirty="0"/>
              <a:t>Operative management: </a:t>
            </a:r>
          </a:p>
          <a:p>
            <a:r>
              <a:rPr lang="en-US" dirty="0"/>
              <a:t>Because there are many initiating causes of the swan neck deformity, many surgical procedures have been described. Different procedures address different causes.</a:t>
            </a:r>
          </a:p>
          <a:p>
            <a:endParaRPr lang="en-US" dirty="0"/>
          </a:p>
          <a:p>
            <a:pPr lvl="1"/>
            <a:r>
              <a:rPr lang="en-US" dirty="0"/>
              <a:t>Hyperextension at the PIP joint can be addressed by lengthening the central slip. </a:t>
            </a:r>
          </a:p>
          <a:p>
            <a:pPr lvl="2"/>
            <a:r>
              <a:rPr lang="en-US" dirty="0"/>
              <a:t>If intrinsic tightness is present, lengthening or release of the intrinsic muscle contributing to the central slip is performed.</a:t>
            </a:r>
          </a:p>
          <a:p>
            <a:pPr lvl="1"/>
            <a:endParaRPr lang="en-US" dirty="0"/>
          </a:p>
          <a:p>
            <a:pPr lvl="1"/>
            <a:r>
              <a:rPr lang="en-US" dirty="0"/>
              <a:t>Hyperextension at the PIP joint may also be addressed from the volar aspect of the joint, </a:t>
            </a:r>
          </a:p>
          <a:p>
            <a:pPr lvl="2"/>
            <a:r>
              <a:rPr lang="en-US" dirty="0"/>
              <a:t>tethering the joint in partial flexion using the FDS tendon (FDS tenodesis), </a:t>
            </a:r>
          </a:p>
          <a:p>
            <a:pPr lvl="2"/>
            <a:r>
              <a:rPr lang="en-US" dirty="0"/>
              <a:t>removing an ellipse of skin on the volar aspect of the joint (</a:t>
            </a:r>
            <a:r>
              <a:rPr lang="en-US" dirty="0" err="1"/>
              <a:t>dermodesis</a:t>
            </a:r>
            <a:r>
              <a:rPr lang="en-US" dirty="0"/>
              <a:t>). </a:t>
            </a:r>
          </a:p>
          <a:p>
            <a:pPr lvl="2"/>
            <a:r>
              <a:rPr lang="en-US" dirty="0"/>
              <a:t>Both of these procedures are directed to creating a mild flexion contracture at the PIP joint, which is preferable to hyperextension</a:t>
            </a:r>
          </a:p>
          <a:p>
            <a:pPr lvl="2"/>
            <a:endParaRPr lang="en-US" dirty="0"/>
          </a:p>
        </p:txBody>
      </p:sp>
    </p:spTree>
    <p:extLst>
      <p:ext uri="{BB962C8B-B14F-4D97-AF65-F5344CB8AC3E}">
        <p14:creationId xmlns:p14="http://schemas.microsoft.com/office/powerpoint/2010/main" val="321657662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a:xfrm>
            <a:off x="152400" y="274638"/>
            <a:ext cx="8763000" cy="1325562"/>
          </a:xfrm>
        </p:spPr>
        <p:txBody>
          <a:bodyPr>
            <a:normAutofit fontScale="90000"/>
          </a:bodyPr>
          <a:lstStyle/>
          <a:p>
            <a:r>
              <a:rPr lang="en-US" b="1" dirty="0"/>
              <a:t>Swan Neck Deformity – </a:t>
            </a:r>
            <a:br>
              <a:rPr lang="en-US" b="1" dirty="0"/>
            </a:br>
            <a:r>
              <a:rPr lang="en-US" sz="3600" b="1" dirty="0"/>
              <a:t>Treatment of Chronic Swan Neck Deformity</a:t>
            </a:r>
            <a:br>
              <a:rPr lang="en-US" b="1" dirty="0"/>
            </a:b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0" y="1143000"/>
            <a:ext cx="8915400" cy="4800599"/>
          </a:xfrm>
        </p:spPr>
        <p:txBody>
          <a:bodyPr>
            <a:normAutofit/>
          </a:bodyPr>
          <a:lstStyle/>
          <a:p>
            <a:r>
              <a:rPr lang="en-US" b="1" u="sng" dirty="0"/>
              <a:t>Operative management: </a:t>
            </a:r>
          </a:p>
          <a:p>
            <a:pPr lvl="1"/>
            <a:r>
              <a:rPr lang="en-US" dirty="0"/>
              <a:t>In the chronic state,</a:t>
            </a:r>
          </a:p>
          <a:p>
            <a:pPr lvl="2"/>
            <a:r>
              <a:rPr lang="en-US" dirty="0"/>
              <a:t>if PIP (or DIP) arthrosis is present, </a:t>
            </a:r>
          </a:p>
          <a:p>
            <a:pPr lvl="3"/>
            <a:r>
              <a:rPr lang="en-US" dirty="0"/>
              <a:t>joint arthrodesis or replacement (arthroplasty) may be indicated. </a:t>
            </a:r>
          </a:p>
          <a:p>
            <a:pPr lvl="3"/>
            <a:r>
              <a:rPr lang="en-US" dirty="0"/>
              <a:t>Soft tissue rebalancing is also necessary.</a:t>
            </a:r>
          </a:p>
          <a:p>
            <a:pPr lvl="1"/>
            <a:endParaRPr lang="en-US" dirty="0"/>
          </a:p>
          <a:p>
            <a:pPr lvl="1"/>
            <a:r>
              <a:rPr lang="en-US" dirty="0"/>
              <a:t>If there are accompanying associated problems such as MCP subluxation from arthritis, </a:t>
            </a:r>
          </a:p>
          <a:p>
            <a:pPr lvl="2"/>
            <a:r>
              <a:rPr lang="en-US" dirty="0"/>
              <a:t>these joints are addressed as well (usually including MCP arthroplasty).</a:t>
            </a:r>
          </a:p>
        </p:txBody>
      </p:sp>
    </p:spTree>
    <p:extLst>
      <p:ext uri="{BB962C8B-B14F-4D97-AF65-F5344CB8AC3E}">
        <p14:creationId xmlns:p14="http://schemas.microsoft.com/office/powerpoint/2010/main" val="246281369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5322-EDB0-47B8-8075-A9F47B187730}"/>
              </a:ext>
            </a:extLst>
          </p:cNvPr>
          <p:cNvSpPr>
            <a:spLocks noGrp="1"/>
          </p:cNvSpPr>
          <p:nvPr>
            <p:ph type="title"/>
          </p:nvPr>
        </p:nvSpPr>
        <p:spPr>
          <a:xfrm>
            <a:off x="152400" y="274638"/>
            <a:ext cx="8763000" cy="1325562"/>
          </a:xfrm>
        </p:spPr>
        <p:txBody>
          <a:bodyPr>
            <a:normAutofit/>
          </a:bodyPr>
          <a:lstStyle/>
          <a:p>
            <a:r>
              <a:rPr lang="en-US" b="1" dirty="0"/>
              <a:t>Swan Neck Deformity – </a:t>
            </a:r>
            <a:br>
              <a:rPr lang="en-US" b="1" dirty="0"/>
            </a:br>
            <a:r>
              <a:rPr lang="en-US" b="1" dirty="0"/>
              <a:t>Complications of </a:t>
            </a:r>
            <a:r>
              <a:rPr lang="en-US" sz="3600" b="1" dirty="0"/>
              <a:t>Treatment</a:t>
            </a:r>
            <a:endParaRPr lang="en-US" dirty="0"/>
          </a:p>
        </p:txBody>
      </p:sp>
      <p:sp>
        <p:nvSpPr>
          <p:cNvPr id="3" name="Content Placeholder 2">
            <a:extLst>
              <a:ext uri="{FF2B5EF4-FFF2-40B4-BE49-F238E27FC236}">
                <a16:creationId xmlns:a16="http://schemas.microsoft.com/office/drawing/2014/main" id="{87C4B815-2318-4260-BD1F-3D24C38E44AE}"/>
              </a:ext>
            </a:extLst>
          </p:cNvPr>
          <p:cNvSpPr>
            <a:spLocks noGrp="1"/>
          </p:cNvSpPr>
          <p:nvPr>
            <p:ph idx="1"/>
          </p:nvPr>
        </p:nvSpPr>
        <p:spPr>
          <a:xfrm>
            <a:off x="76200" y="1600200"/>
            <a:ext cx="8839200" cy="4343399"/>
          </a:xfrm>
        </p:spPr>
        <p:txBody>
          <a:bodyPr>
            <a:normAutofit fontScale="70000" lnSpcReduction="20000"/>
          </a:bodyPr>
          <a:lstStyle/>
          <a:p>
            <a:r>
              <a:rPr lang="en-US" dirty="0"/>
              <a:t>Like the chronic boutonnière deformity, chronic swan neck deformity is considered one of the most difficult hand deformities to correct.</a:t>
            </a:r>
          </a:p>
          <a:p>
            <a:endParaRPr lang="en-US" dirty="0"/>
          </a:p>
          <a:p>
            <a:r>
              <a:rPr lang="en-US" dirty="0"/>
              <a:t>Postoperative complications include:</a:t>
            </a:r>
          </a:p>
          <a:p>
            <a:pPr lvl="1"/>
            <a:r>
              <a:rPr lang="en-US" dirty="0"/>
              <a:t>Incomplete correction of deformity.</a:t>
            </a:r>
          </a:p>
          <a:p>
            <a:pPr lvl="1"/>
            <a:r>
              <a:rPr lang="en-US" dirty="0"/>
              <a:t>Recurrence of deformity.</a:t>
            </a:r>
          </a:p>
          <a:p>
            <a:pPr lvl="1"/>
            <a:r>
              <a:rPr lang="en-US" dirty="0"/>
              <a:t>Residual stiffness at the PIP joint.</a:t>
            </a:r>
          </a:p>
          <a:p>
            <a:pPr lvl="1"/>
            <a:r>
              <a:rPr lang="en-US" dirty="0"/>
              <a:t>Tenodesis or </a:t>
            </a:r>
            <a:r>
              <a:rPr lang="en-US" dirty="0" err="1"/>
              <a:t>dermodesis</a:t>
            </a:r>
            <a:r>
              <a:rPr lang="en-US" dirty="0"/>
              <a:t> at the PIP joint result in a flexion contracture at the joint </a:t>
            </a:r>
          </a:p>
          <a:p>
            <a:pPr lvl="2"/>
            <a:r>
              <a:rPr lang="en-US" dirty="0"/>
              <a:t>which is still preferable to hyperextension deformity, as long as DIP hyperextension does not develop secondarily.</a:t>
            </a:r>
          </a:p>
          <a:p>
            <a:pPr lvl="1"/>
            <a:r>
              <a:rPr lang="en-US" dirty="0"/>
              <a:t>Residual or chronic pain at the PIP or DIP joint secondary to joint arthrosis.</a:t>
            </a:r>
          </a:p>
          <a:p>
            <a:pPr lvl="1"/>
            <a:r>
              <a:rPr lang="en-US" dirty="0"/>
              <a:t>Persistent loss of extension at the DIP joint due to over correction.</a:t>
            </a:r>
          </a:p>
        </p:txBody>
      </p:sp>
    </p:spTree>
    <p:extLst>
      <p:ext uri="{BB962C8B-B14F-4D97-AF65-F5344CB8AC3E}">
        <p14:creationId xmlns:p14="http://schemas.microsoft.com/office/powerpoint/2010/main" val="854335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142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CF4C9F6-189E-4951-BAB3-B3A35B6EF43F}"/>
              </a:ext>
            </a:extLst>
          </p:cNvPr>
          <p:cNvSpPr/>
          <p:nvPr/>
        </p:nvSpPr>
        <p:spPr>
          <a:xfrm>
            <a:off x="-457200" y="2057400"/>
            <a:ext cx="3429000" cy="2862322"/>
          </a:xfrm>
          <a:prstGeom prst="rect">
            <a:avLst/>
          </a:prstGeom>
        </p:spPr>
        <p:txBody>
          <a:bodyPr wrap="square">
            <a:spAutoFit/>
          </a:bodyPr>
          <a:lstStyle/>
          <a:p>
            <a:pPr marL="742950" lvl="1" indent="-285750">
              <a:buFont typeface="Arial" panose="020B0604020202020204" pitchFamily="34" charset="0"/>
              <a:buChar char="•"/>
            </a:pPr>
            <a:r>
              <a:rPr lang="en-US" dirty="0"/>
              <a:t>Inserts into base of thumb distal phalanx</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It uses listers tubercle as fulcrum to help EPB extend and </a:t>
            </a:r>
            <a:r>
              <a:rPr lang="en-US" dirty="0" err="1"/>
              <a:t>aBduct</a:t>
            </a:r>
            <a:r>
              <a:rPr lang="en-US" dirty="0"/>
              <a:t> the thumb</a:t>
            </a:r>
          </a:p>
          <a:p>
            <a:pPr marL="1200150" lvl="2" indent="-285750">
              <a:buFont typeface="Arial" panose="020B0604020202020204" pitchFamily="34" charset="0"/>
              <a:buChar char="•"/>
            </a:pPr>
            <a:r>
              <a:rPr lang="en-US" dirty="0"/>
              <a:t>as well as extend the thumb distal phalanx</a:t>
            </a:r>
          </a:p>
        </p:txBody>
      </p:sp>
    </p:spTree>
    <p:extLst>
      <p:ext uri="{BB962C8B-B14F-4D97-AF65-F5344CB8AC3E}">
        <p14:creationId xmlns:p14="http://schemas.microsoft.com/office/powerpoint/2010/main" val="655339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C1AF7D2-E4CC-4D44-B252-05106B363A7C}"/>
              </a:ext>
            </a:extLst>
          </p:cNvPr>
          <p:cNvSpPr/>
          <p:nvPr/>
        </p:nvSpPr>
        <p:spPr>
          <a:xfrm>
            <a:off x="4191000" y="803911"/>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2EC840-A7FC-474B-92B9-5CA347A96A67}"/>
              </a:ext>
            </a:extLst>
          </p:cNvPr>
          <p:cNvSpPr/>
          <p:nvPr/>
        </p:nvSpPr>
        <p:spPr>
          <a:xfrm>
            <a:off x="4114800" y="1055530"/>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B236BF-A750-496F-971B-A20C6F0877A5}"/>
              </a:ext>
            </a:extLst>
          </p:cNvPr>
          <p:cNvSpPr/>
          <p:nvPr/>
        </p:nvSpPr>
        <p:spPr>
          <a:xfrm>
            <a:off x="4191000" y="12426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9828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62400" y="110489"/>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1EC211-5969-43A8-99E4-B1F734C6A9EA}"/>
              </a:ext>
            </a:extLst>
          </p:cNvPr>
          <p:cNvSpPr txBox="1"/>
          <p:nvPr/>
        </p:nvSpPr>
        <p:spPr>
          <a:xfrm>
            <a:off x="67207" y="1676400"/>
            <a:ext cx="4568302" cy="3970318"/>
          </a:xfrm>
          <a:prstGeom prst="rect">
            <a:avLst/>
          </a:prstGeom>
          <a:noFill/>
        </p:spPr>
        <p:txBody>
          <a:bodyPr wrap="none" rtlCol="0">
            <a:spAutoFit/>
          </a:bodyPr>
          <a:lstStyle/>
          <a:p>
            <a:r>
              <a:rPr lang="en-US" b="1" u="sng" dirty="0"/>
              <a:t>Deep Muscles</a:t>
            </a:r>
          </a:p>
          <a:p>
            <a:pPr marL="285750" indent="-285750">
              <a:buFont typeface="Arial" panose="020B0604020202020204" pitchFamily="34" charset="0"/>
              <a:buChar char="•"/>
            </a:pPr>
            <a:r>
              <a:rPr lang="en-US" dirty="0"/>
              <a:t>APL – Abductor Pollicis Longus</a:t>
            </a:r>
          </a:p>
          <a:p>
            <a:pPr marL="285750" indent="-285750">
              <a:buFont typeface="Arial" panose="020B0604020202020204" pitchFamily="34" charset="0"/>
              <a:buChar char="•"/>
            </a:pPr>
            <a:r>
              <a:rPr lang="en-US" dirty="0"/>
              <a:t>EPB – Extensor Pollicis Brevis</a:t>
            </a:r>
          </a:p>
          <a:p>
            <a:pPr marL="285750" indent="-285750">
              <a:buFont typeface="Arial" panose="020B0604020202020204" pitchFamily="34" charset="0"/>
              <a:buChar char="•"/>
            </a:pPr>
            <a:r>
              <a:rPr lang="en-US" dirty="0"/>
              <a:t>EPL – Extensor Pollicis Longus</a:t>
            </a:r>
          </a:p>
          <a:p>
            <a:pPr marL="285750" indent="-285750">
              <a:buFont typeface="Arial" panose="020B0604020202020204" pitchFamily="34" charset="0"/>
              <a:buChar char="•"/>
            </a:pPr>
            <a:r>
              <a:rPr lang="en-US" dirty="0"/>
              <a:t>EIP – Extensor Indicis </a:t>
            </a:r>
            <a:r>
              <a:rPr lang="en-US" dirty="0" err="1"/>
              <a:t>Propius</a:t>
            </a:r>
            <a:endParaRPr lang="en-US" dirty="0"/>
          </a:p>
          <a:p>
            <a:endParaRPr lang="en-US" dirty="0"/>
          </a:p>
          <a:p>
            <a:r>
              <a:rPr lang="en-US" b="1" u="sng" dirty="0"/>
              <a:t>Superficial Muscles</a:t>
            </a:r>
          </a:p>
          <a:p>
            <a:pPr marL="285750" indent="-285750">
              <a:buFont typeface="Arial" panose="020B0604020202020204" pitchFamily="34" charset="0"/>
              <a:buChar char="•"/>
            </a:pPr>
            <a:r>
              <a:rPr lang="en-US" dirty="0"/>
              <a:t>ERCL – Extensor Carpi Radialis Longus</a:t>
            </a:r>
          </a:p>
          <a:p>
            <a:pPr marL="285750" indent="-285750">
              <a:buFont typeface="Arial" panose="020B0604020202020204" pitchFamily="34" charset="0"/>
              <a:buChar char="•"/>
            </a:pPr>
            <a:r>
              <a:rPr lang="en-US" dirty="0"/>
              <a:t>ERCB – Extensor Carpi Radialis Brevis</a:t>
            </a:r>
          </a:p>
          <a:p>
            <a:pPr marL="285750" indent="-285750">
              <a:buFont typeface="Arial" panose="020B0604020202020204" pitchFamily="34" charset="0"/>
              <a:buChar char="•"/>
            </a:pPr>
            <a:r>
              <a:rPr lang="en-US" dirty="0"/>
              <a:t>EDC – Extensor Digitorum </a:t>
            </a:r>
            <a:r>
              <a:rPr lang="en-US" dirty="0" err="1"/>
              <a:t>Communis</a:t>
            </a:r>
            <a:endParaRPr lang="en-US" dirty="0"/>
          </a:p>
          <a:p>
            <a:pPr marL="285750" indent="-285750">
              <a:buFont typeface="Arial" panose="020B0604020202020204" pitchFamily="34" charset="0"/>
              <a:buChar char="•"/>
            </a:pPr>
            <a:r>
              <a:rPr lang="en-US" dirty="0"/>
              <a:t>EDM – Extensor Digit </a:t>
            </a:r>
            <a:r>
              <a:rPr lang="en-US" dirty="0" err="1"/>
              <a:t>Minimi</a:t>
            </a:r>
            <a:endParaRPr lang="en-US" dirty="0"/>
          </a:p>
          <a:p>
            <a:pPr marL="285750" indent="-285750">
              <a:buFont typeface="Arial" panose="020B0604020202020204" pitchFamily="34" charset="0"/>
              <a:buChar char="•"/>
            </a:pPr>
            <a:r>
              <a:rPr lang="en-US" dirty="0"/>
              <a:t>ECU – Extensor Carpi Ulnaris</a:t>
            </a:r>
          </a:p>
          <a:p>
            <a:endParaRPr lang="en-US" dirty="0"/>
          </a:p>
          <a:p>
            <a:r>
              <a:rPr lang="en-US" dirty="0"/>
              <a:t>Radial n. innervation</a:t>
            </a:r>
          </a:p>
        </p:txBody>
      </p:sp>
    </p:spTree>
    <p:extLst>
      <p:ext uri="{BB962C8B-B14F-4D97-AF65-F5344CB8AC3E}">
        <p14:creationId xmlns:p14="http://schemas.microsoft.com/office/powerpoint/2010/main" val="1876859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A220D5-1319-4BD1-A317-8CA9B70F2377}"/>
              </a:ext>
            </a:extLst>
          </p:cNvPr>
          <p:cNvSpPr>
            <a:spLocks noGrp="1"/>
          </p:cNvSpPr>
          <p:nvPr>
            <p:ph idx="1"/>
          </p:nvPr>
        </p:nvSpPr>
        <p:spPr>
          <a:xfrm>
            <a:off x="0" y="152400"/>
            <a:ext cx="8915400" cy="5791200"/>
          </a:xfrm>
        </p:spPr>
        <p:txBody>
          <a:bodyPr>
            <a:normAutofit/>
          </a:bodyPr>
          <a:lstStyle/>
          <a:p>
            <a:pPr marL="0" indent="0">
              <a:buNone/>
            </a:pPr>
            <a:r>
              <a:rPr lang="en-US" dirty="0">
                <a:solidFill>
                  <a:schemeClr val="tx1"/>
                </a:solidFill>
              </a:rPr>
              <a:t>A 62-year-old woman is evaluated for acute rupture of an extensor tendon after undergoing closed treatment of a nondisplaced distal radius fracture 6 months ago. The tendon most likely to be involved is located in which of the following extensor compartments?</a:t>
            </a:r>
          </a:p>
          <a:p>
            <a:pPr marL="0" indent="0">
              <a:buNone/>
            </a:pPr>
            <a:endParaRPr lang="en-US" dirty="0">
              <a:solidFill>
                <a:schemeClr val="tx1"/>
              </a:solidFill>
            </a:endParaRPr>
          </a:p>
          <a:p>
            <a:pPr marL="0" indent="0">
              <a:buNone/>
            </a:pPr>
            <a:r>
              <a:rPr lang="en-US" dirty="0">
                <a:solidFill>
                  <a:schemeClr val="tx1"/>
                </a:solidFill>
              </a:rPr>
              <a:t>A) First</a:t>
            </a:r>
            <a:br>
              <a:rPr lang="en-US" dirty="0">
                <a:solidFill>
                  <a:schemeClr val="tx1"/>
                </a:solidFill>
              </a:rPr>
            </a:br>
            <a:r>
              <a:rPr lang="en-US" dirty="0">
                <a:solidFill>
                  <a:schemeClr val="tx1"/>
                </a:solidFill>
              </a:rPr>
              <a:t>B) Second</a:t>
            </a:r>
            <a:br>
              <a:rPr lang="en-US" dirty="0">
                <a:solidFill>
                  <a:schemeClr val="tx1"/>
                </a:solidFill>
              </a:rPr>
            </a:br>
            <a:r>
              <a:rPr lang="en-US" dirty="0">
                <a:solidFill>
                  <a:schemeClr val="tx1"/>
                </a:solidFill>
              </a:rPr>
              <a:t>C) Third</a:t>
            </a:r>
            <a:br>
              <a:rPr lang="en-US" dirty="0">
                <a:solidFill>
                  <a:schemeClr val="tx1"/>
                </a:solidFill>
              </a:rPr>
            </a:br>
            <a:r>
              <a:rPr lang="en-US" dirty="0">
                <a:solidFill>
                  <a:schemeClr val="tx1"/>
                </a:solidFill>
              </a:rPr>
              <a:t>D) Fourth</a:t>
            </a:r>
            <a:br>
              <a:rPr lang="en-US" dirty="0">
                <a:solidFill>
                  <a:schemeClr val="tx1"/>
                </a:solidFill>
              </a:rPr>
            </a:br>
            <a:r>
              <a:rPr lang="en-US" dirty="0">
                <a:solidFill>
                  <a:schemeClr val="tx1"/>
                </a:solidFill>
              </a:rPr>
              <a:t>E) Fifth</a:t>
            </a:r>
          </a:p>
          <a:p>
            <a:endParaRPr lang="en-US" dirty="0">
              <a:solidFill>
                <a:schemeClr val="tx1"/>
              </a:solidFill>
            </a:endParaRPr>
          </a:p>
        </p:txBody>
      </p:sp>
    </p:spTree>
    <p:extLst>
      <p:ext uri="{BB962C8B-B14F-4D97-AF65-F5344CB8AC3E}">
        <p14:creationId xmlns:p14="http://schemas.microsoft.com/office/powerpoint/2010/main" val="3187850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A220D5-1319-4BD1-A317-8CA9B70F2377}"/>
              </a:ext>
            </a:extLst>
          </p:cNvPr>
          <p:cNvSpPr>
            <a:spLocks noGrp="1"/>
          </p:cNvSpPr>
          <p:nvPr>
            <p:ph idx="1"/>
          </p:nvPr>
        </p:nvSpPr>
        <p:spPr>
          <a:xfrm>
            <a:off x="0" y="152400"/>
            <a:ext cx="8915400" cy="5791200"/>
          </a:xfrm>
        </p:spPr>
        <p:txBody>
          <a:bodyPr>
            <a:normAutofit fontScale="62500" lnSpcReduction="20000"/>
          </a:bodyPr>
          <a:lstStyle/>
          <a:p>
            <a:r>
              <a:rPr lang="en-US" dirty="0"/>
              <a:t>A 62-year-old woman is evaluated for acute rupture of an extensor tendon after undergoing closed treatment of a nondisplaced distal radius fracture 6 months ago. The tendon most likely to be involved is located in which of the following extensor compartments?</a:t>
            </a:r>
          </a:p>
          <a:p>
            <a:pPr marL="0" indent="0">
              <a:buNone/>
            </a:pPr>
            <a:r>
              <a:rPr lang="en-US" dirty="0"/>
              <a:t>A) First</a:t>
            </a:r>
            <a:br>
              <a:rPr lang="en-US" dirty="0"/>
            </a:br>
            <a:r>
              <a:rPr lang="en-US" dirty="0"/>
              <a:t>B) Second</a:t>
            </a:r>
            <a:br>
              <a:rPr lang="en-US" dirty="0"/>
            </a:br>
            <a:r>
              <a:rPr lang="en-US" b="1" dirty="0"/>
              <a:t>C) Third</a:t>
            </a:r>
            <a:br>
              <a:rPr lang="en-US" dirty="0"/>
            </a:br>
            <a:r>
              <a:rPr lang="en-US" dirty="0"/>
              <a:t>D) Fourth</a:t>
            </a:r>
            <a:br>
              <a:rPr lang="en-US" dirty="0"/>
            </a:br>
            <a:r>
              <a:rPr lang="en-US" dirty="0"/>
              <a:t>E) Fifth</a:t>
            </a:r>
          </a:p>
          <a:p>
            <a:endParaRPr lang="en-US" dirty="0"/>
          </a:p>
          <a:p>
            <a:r>
              <a:rPr lang="en-US" dirty="0"/>
              <a:t>Spontaneous rupture of the extensor pollicis longus (EPL) tendon is reported to occur in approximately 0.3 to 5% of nondisplaced or minimally displaced distal radius fractures, but it can also occur without trauma or in patients with inflammatory conditions such as rheumatoid arthritis. </a:t>
            </a:r>
          </a:p>
          <a:p>
            <a:pPr lvl="1"/>
            <a:r>
              <a:rPr lang="en-US" dirty="0"/>
              <a:t>This is thought to arise from a loss of vascularity and atrophic changes in the compartment, and, because the tendon substance is usually degenerated, primary repair of the tendon is usually not possible. </a:t>
            </a:r>
          </a:p>
          <a:p>
            <a:r>
              <a:rPr lang="en-US" dirty="0"/>
              <a:t>Tendon transfer using the extensor indicis </a:t>
            </a:r>
            <a:r>
              <a:rPr lang="en-US" dirty="0" err="1"/>
              <a:t>proprius</a:t>
            </a:r>
            <a:r>
              <a:rPr lang="en-US" dirty="0"/>
              <a:t> is the standard of care.</a:t>
            </a:r>
          </a:p>
          <a:p>
            <a:r>
              <a:rPr lang="en-US" dirty="0"/>
              <a:t>Spontaneous rupture of other extensor tendons can occur in association with other conditions (e.g., rheumatoid arthritis), but would be exceedingly uncommon in the clinical scenario presented. </a:t>
            </a:r>
          </a:p>
          <a:p>
            <a:r>
              <a:rPr lang="en-US" dirty="0"/>
              <a:t>The EPL passes through the third extensor compartment. Extensor tendon-compartment relationships include the following:</a:t>
            </a:r>
          </a:p>
          <a:p>
            <a:endParaRPr lang="en-US" dirty="0"/>
          </a:p>
        </p:txBody>
      </p:sp>
    </p:spTree>
    <p:extLst>
      <p:ext uri="{BB962C8B-B14F-4D97-AF65-F5344CB8AC3E}">
        <p14:creationId xmlns:p14="http://schemas.microsoft.com/office/powerpoint/2010/main" val="3970502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08F9D-1559-40C8-88E6-279DCC41A936}"/>
              </a:ext>
            </a:extLst>
          </p:cNvPr>
          <p:cNvSpPr>
            <a:spLocks noGrp="1"/>
          </p:cNvSpPr>
          <p:nvPr>
            <p:ph type="title"/>
          </p:nvPr>
        </p:nvSpPr>
        <p:spPr/>
        <p:txBody>
          <a:bodyPr/>
          <a:lstStyle/>
          <a:p>
            <a:r>
              <a:rPr lang="en-US" dirty="0"/>
              <a:t>Extensor Compartments</a:t>
            </a:r>
          </a:p>
        </p:txBody>
      </p:sp>
      <p:pic>
        <p:nvPicPr>
          <p:cNvPr id="4" name="Content Placeholder 3">
            <a:extLst>
              <a:ext uri="{FF2B5EF4-FFF2-40B4-BE49-F238E27FC236}">
                <a16:creationId xmlns:a16="http://schemas.microsoft.com/office/drawing/2014/main" id="{74399006-D859-42B8-A84C-0BBE40ACD747}"/>
              </a:ext>
            </a:extLst>
          </p:cNvPr>
          <p:cNvPicPr>
            <a:picLocks noGrp="1" noChangeAspect="1"/>
          </p:cNvPicPr>
          <p:nvPr>
            <p:ph idx="1"/>
          </p:nvPr>
        </p:nvPicPr>
        <p:blipFill rotWithShape="1">
          <a:blip r:embed="rId3"/>
          <a:srcRect l="30487" t="28571" r="21381" b="14286"/>
          <a:stretch/>
        </p:blipFill>
        <p:spPr>
          <a:xfrm>
            <a:off x="3886200" y="1219200"/>
            <a:ext cx="4724400" cy="3575222"/>
          </a:xfrm>
          <a:prstGeom prst="rect">
            <a:avLst/>
          </a:prstGeom>
        </p:spPr>
      </p:pic>
      <p:sp>
        <p:nvSpPr>
          <p:cNvPr id="5" name="TextBox 4">
            <a:extLst>
              <a:ext uri="{FF2B5EF4-FFF2-40B4-BE49-F238E27FC236}">
                <a16:creationId xmlns:a16="http://schemas.microsoft.com/office/drawing/2014/main" id="{2D3A6B3D-C924-4119-A641-8013DBB30F32}"/>
              </a:ext>
            </a:extLst>
          </p:cNvPr>
          <p:cNvSpPr txBox="1"/>
          <p:nvPr/>
        </p:nvSpPr>
        <p:spPr>
          <a:xfrm>
            <a:off x="228600" y="1600200"/>
            <a:ext cx="3450688" cy="646331"/>
          </a:xfrm>
          <a:prstGeom prst="rect">
            <a:avLst/>
          </a:prstGeom>
          <a:noFill/>
        </p:spPr>
        <p:txBody>
          <a:bodyPr wrap="none" rtlCol="0">
            <a:spAutoFit/>
          </a:bodyPr>
          <a:lstStyle/>
          <a:p>
            <a:r>
              <a:rPr lang="en-US" dirty="0"/>
              <a:t>Compartment 1: APL, EPB</a:t>
            </a:r>
          </a:p>
          <a:p>
            <a:r>
              <a:rPr lang="en-US" dirty="0"/>
              <a:t>	(Volar snuffbox border)</a:t>
            </a:r>
          </a:p>
        </p:txBody>
      </p:sp>
      <p:sp>
        <p:nvSpPr>
          <p:cNvPr id="6" name="TextBox 5">
            <a:extLst>
              <a:ext uri="{FF2B5EF4-FFF2-40B4-BE49-F238E27FC236}">
                <a16:creationId xmlns:a16="http://schemas.microsoft.com/office/drawing/2014/main" id="{5A8CAEBA-2C19-4D2E-AF0E-4A38A475B5F9}"/>
              </a:ext>
            </a:extLst>
          </p:cNvPr>
          <p:cNvSpPr txBox="1"/>
          <p:nvPr/>
        </p:nvSpPr>
        <p:spPr>
          <a:xfrm>
            <a:off x="228600" y="2286000"/>
            <a:ext cx="3288080" cy="369332"/>
          </a:xfrm>
          <a:prstGeom prst="rect">
            <a:avLst/>
          </a:prstGeom>
          <a:noFill/>
        </p:spPr>
        <p:txBody>
          <a:bodyPr wrap="none" rtlCol="0">
            <a:spAutoFit/>
          </a:bodyPr>
          <a:lstStyle/>
          <a:p>
            <a:r>
              <a:rPr lang="en-US" dirty="0"/>
              <a:t>Compartment 2: ECRL, ECRB</a:t>
            </a:r>
          </a:p>
        </p:txBody>
      </p:sp>
      <p:sp>
        <p:nvSpPr>
          <p:cNvPr id="7" name="TextBox 6">
            <a:extLst>
              <a:ext uri="{FF2B5EF4-FFF2-40B4-BE49-F238E27FC236}">
                <a16:creationId xmlns:a16="http://schemas.microsoft.com/office/drawing/2014/main" id="{D1213E0A-D48F-4F1F-B106-F7ED00DB9504}"/>
              </a:ext>
            </a:extLst>
          </p:cNvPr>
          <p:cNvSpPr txBox="1"/>
          <p:nvPr/>
        </p:nvSpPr>
        <p:spPr>
          <a:xfrm>
            <a:off x="228600" y="3276600"/>
            <a:ext cx="3591689" cy="646331"/>
          </a:xfrm>
          <a:prstGeom prst="rect">
            <a:avLst/>
          </a:prstGeom>
          <a:noFill/>
        </p:spPr>
        <p:txBody>
          <a:bodyPr wrap="none" rtlCol="0">
            <a:spAutoFit/>
          </a:bodyPr>
          <a:lstStyle/>
          <a:p>
            <a:r>
              <a:rPr lang="en-US" dirty="0"/>
              <a:t>Compartment 3: EPL</a:t>
            </a:r>
          </a:p>
          <a:p>
            <a:r>
              <a:rPr lang="en-US" dirty="0"/>
              <a:t>	(Dorsal snuffbox border)</a:t>
            </a:r>
          </a:p>
        </p:txBody>
      </p:sp>
      <p:sp>
        <p:nvSpPr>
          <p:cNvPr id="8" name="TextBox 7">
            <a:extLst>
              <a:ext uri="{FF2B5EF4-FFF2-40B4-BE49-F238E27FC236}">
                <a16:creationId xmlns:a16="http://schemas.microsoft.com/office/drawing/2014/main" id="{0811E025-B3CF-468E-B6C0-313ED3AE6B14}"/>
              </a:ext>
            </a:extLst>
          </p:cNvPr>
          <p:cNvSpPr txBox="1"/>
          <p:nvPr/>
        </p:nvSpPr>
        <p:spPr>
          <a:xfrm>
            <a:off x="609600" y="2777974"/>
            <a:ext cx="1869101" cy="369332"/>
          </a:xfrm>
          <a:prstGeom prst="rect">
            <a:avLst/>
          </a:prstGeom>
          <a:noFill/>
        </p:spPr>
        <p:txBody>
          <a:bodyPr wrap="none" rtlCol="0">
            <a:spAutoFit/>
          </a:bodyPr>
          <a:lstStyle/>
          <a:p>
            <a:r>
              <a:rPr lang="en-US" dirty="0"/>
              <a:t>Lister’s Tubercle</a:t>
            </a:r>
          </a:p>
        </p:txBody>
      </p:sp>
      <p:sp>
        <p:nvSpPr>
          <p:cNvPr id="9" name="TextBox 8">
            <a:extLst>
              <a:ext uri="{FF2B5EF4-FFF2-40B4-BE49-F238E27FC236}">
                <a16:creationId xmlns:a16="http://schemas.microsoft.com/office/drawing/2014/main" id="{03755E23-1C34-44FE-AC70-F44694C9FC3C}"/>
              </a:ext>
            </a:extLst>
          </p:cNvPr>
          <p:cNvSpPr txBox="1"/>
          <p:nvPr/>
        </p:nvSpPr>
        <p:spPr>
          <a:xfrm>
            <a:off x="228600" y="3962400"/>
            <a:ext cx="2860783" cy="369332"/>
          </a:xfrm>
          <a:prstGeom prst="rect">
            <a:avLst/>
          </a:prstGeom>
          <a:noFill/>
        </p:spPr>
        <p:txBody>
          <a:bodyPr wrap="none" rtlCol="0">
            <a:spAutoFit/>
          </a:bodyPr>
          <a:lstStyle/>
          <a:p>
            <a:r>
              <a:rPr lang="en-US" dirty="0"/>
              <a:t>Compartment 4: EIP, EDC</a:t>
            </a:r>
          </a:p>
        </p:txBody>
      </p:sp>
      <p:sp>
        <p:nvSpPr>
          <p:cNvPr id="10" name="TextBox 9">
            <a:extLst>
              <a:ext uri="{FF2B5EF4-FFF2-40B4-BE49-F238E27FC236}">
                <a16:creationId xmlns:a16="http://schemas.microsoft.com/office/drawing/2014/main" id="{7B343DCE-254A-4537-B144-DE3E2B466C09}"/>
              </a:ext>
            </a:extLst>
          </p:cNvPr>
          <p:cNvSpPr txBox="1"/>
          <p:nvPr/>
        </p:nvSpPr>
        <p:spPr>
          <a:xfrm>
            <a:off x="228600" y="4425090"/>
            <a:ext cx="2416046" cy="369332"/>
          </a:xfrm>
          <a:prstGeom prst="rect">
            <a:avLst/>
          </a:prstGeom>
          <a:noFill/>
        </p:spPr>
        <p:txBody>
          <a:bodyPr wrap="none" rtlCol="0">
            <a:spAutoFit/>
          </a:bodyPr>
          <a:lstStyle/>
          <a:p>
            <a:r>
              <a:rPr lang="en-US" dirty="0"/>
              <a:t>Compartment 5: EDM</a:t>
            </a:r>
          </a:p>
        </p:txBody>
      </p:sp>
      <p:sp>
        <p:nvSpPr>
          <p:cNvPr id="11" name="TextBox 10">
            <a:extLst>
              <a:ext uri="{FF2B5EF4-FFF2-40B4-BE49-F238E27FC236}">
                <a16:creationId xmlns:a16="http://schemas.microsoft.com/office/drawing/2014/main" id="{4975A5F7-7292-4C4F-88FB-AC82F8CB65D9}"/>
              </a:ext>
            </a:extLst>
          </p:cNvPr>
          <p:cNvSpPr txBox="1"/>
          <p:nvPr/>
        </p:nvSpPr>
        <p:spPr>
          <a:xfrm>
            <a:off x="239012" y="4887780"/>
            <a:ext cx="2390398" cy="369332"/>
          </a:xfrm>
          <a:prstGeom prst="rect">
            <a:avLst/>
          </a:prstGeom>
          <a:noFill/>
        </p:spPr>
        <p:txBody>
          <a:bodyPr wrap="none" rtlCol="0">
            <a:spAutoFit/>
          </a:bodyPr>
          <a:lstStyle/>
          <a:p>
            <a:r>
              <a:rPr lang="en-US" dirty="0"/>
              <a:t>Compartment 6: ECU</a:t>
            </a:r>
          </a:p>
        </p:txBody>
      </p:sp>
    </p:spTree>
    <p:extLst>
      <p:ext uri="{BB962C8B-B14F-4D97-AF65-F5344CB8AC3E}">
        <p14:creationId xmlns:p14="http://schemas.microsoft.com/office/powerpoint/2010/main" val="239088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heel(1)">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anim calcmode="lin" valueType="num">
                                      <p:cBhvr>
                                        <p:cTn id="35" dur="2000" fill="hold"/>
                                        <p:tgtEl>
                                          <p:spTgt spid="10"/>
                                        </p:tgtEl>
                                        <p:attrNameLst>
                                          <p:attrName>ppt_w</p:attrName>
                                        </p:attrNameLst>
                                      </p:cBhvr>
                                      <p:tavLst>
                                        <p:tav tm="0" fmla="#ppt_w*sin(2.5*pi*$)">
                                          <p:val>
                                            <p:fltVal val="0"/>
                                          </p:val>
                                        </p:tav>
                                        <p:tav tm="100000">
                                          <p:val>
                                            <p:fltVal val="1"/>
                                          </p:val>
                                        </p:tav>
                                      </p:tavLst>
                                    </p:anim>
                                    <p:anim calcmode="lin" valueType="num">
                                      <p:cBhvr>
                                        <p:cTn id="3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circle(in)">
                                      <p:cBhvr>
                                        <p:cTn id="4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DE2D425-C654-431E-9EC6-09A3490E8B6C}"/>
              </a:ext>
            </a:extLst>
          </p:cNvPr>
          <p:cNvPicPr>
            <a:picLocks noGrp="1" noChangeAspect="1"/>
          </p:cNvPicPr>
          <p:nvPr>
            <p:ph idx="1"/>
          </p:nvPr>
        </p:nvPicPr>
        <p:blipFill rotWithShape="1">
          <a:blip r:embed="rId2"/>
          <a:srcRect l="38292" t="34694" r="20080" b="28571"/>
          <a:stretch/>
        </p:blipFill>
        <p:spPr>
          <a:xfrm>
            <a:off x="334243" y="1295400"/>
            <a:ext cx="8335433" cy="4688682"/>
          </a:xfrm>
          <a:prstGeom prst="rect">
            <a:avLst/>
          </a:prstGeom>
        </p:spPr>
      </p:pic>
    </p:spTree>
    <p:extLst>
      <p:ext uri="{BB962C8B-B14F-4D97-AF65-F5344CB8AC3E}">
        <p14:creationId xmlns:p14="http://schemas.microsoft.com/office/powerpoint/2010/main" val="1132710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9CA615-3331-4249-8AB1-5142FE101B6C}"/>
              </a:ext>
            </a:extLst>
          </p:cNvPr>
          <p:cNvPicPr>
            <a:picLocks noChangeAspect="1"/>
          </p:cNvPicPr>
          <p:nvPr/>
        </p:nvPicPr>
        <p:blipFill>
          <a:blip r:embed="rId2"/>
          <a:stretch>
            <a:fillRect/>
          </a:stretch>
        </p:blipFill>
        <p:spPr>
          <a:xfrm>
            <a:off x="838200" y="929734"/>
            <a:ext cx="7162800" cy="5928266"/>
          </a:xfrm>
          <a:prstGeom prst="rect">
            <a:avLst/>
          </a:prstGeom>
        </p:spPr>
      </p:pic>
      <p:sp>
        <p:nvSpPr>
          <p:cNvPr id="2" name="Title 1">
            <a:extLst>
              <a:ext uri="{FF2B5EF4-FFF2-40B4-BE49-F238E27FC236}">
                <a16:creationId xmlns:a16="http://schemas.microsoft.com/office/drawing/2014/main" id="{0CEB40A4-031E-4017-8967-08BE2BED8FFA}"/>
              </a:ext>
            </a:extLst>
          </p:cNvPr>
          <p:cNvSpPr>
            <a:spLocks noGrp="1"/>
          </p:cNvSpPr>
          <p:nvPr>
            <p:ph type="title"/>
          </p:nvPr>
        </p:nvSpPr>
        <p:spPr>
          <a:xfrm>
            <a:off x="381000" y="0"/>
            <a:ext cx="8229600" cy="1143000"/>
          </a:xfrm>
        </p:spPr>
        <p:txBody>
          <a:bodyPr/>
          <a:lstStyle/>
          <a:p>
            <a:r>
              <a:rPr lang="en-US" dirty="0"/>
              <a:t>Surface Landmarks</a:t>
            </a:r>
          </a:p>
        </p:txBody>
      </p:sp>
    </p:spTree>
    <p:extLst>
      <p:ext uri="{BB962C8B-B14F-4D97-AF65-F5344CB8AC3E}">
        <p14:creationId xmlns:p14="http://schemas.microsoft.com/office/powerpoint/2010/main" val="3269391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1st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152400" y="1752600"/>
            <a:ext cx="4724400"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t>Abductor pollicis longus - APL</a:t>
            </a:r>
          </a:p>
          <a:p>
            <a:pPr marL="742950" lvl="1" indent="-285750">
              <a:buFont typeface="Arial" panose="020B0604020202020204" pitchFamily="34" charset="0"/>
              <a:buChar char="•"/>
            </a:pPr>
            <a:r>
              <a:rPr lang="en-US" dirty="0"/>
              <a:t>inserts into base of thumb metacarpal</a:t>
            </a:r>
          </a:p>
          <a:p>
            <a:pPr marL="742950" lvl="1" indent="-285750">
              <a:buFont typeface="Arial" panose="020B0604020202020204" pitchFamily="34" charset="0"/>
              <a:buChar char="•"/>
            </a:pPr>
            <a:r>
              <a:rPr lang="en-US" dirty="0"/>
              <a:t>almost always has multiple slips</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Extensor pollicis brevis - EPB</a:t>
            </a:r>
          </a:p>
          <a:p>
            <a:pPr marL="742950" lvl="1" indent="-285750">
              <a:buFont typeface="Arial" panose="020B0604020202020204" pitchFamily="34" charset="0"/>
              <a:buChar char="•"/>
            </a:pPr>
            <a:r>
              <a:rPr lang="en-US" dirty="0"/>
              <a:t>Inserts into base of thumb proximal</a:t>
            </a:r>
          </a:p>
          <a:p>
            <a:pPr marL="742950" lvl="1" indent="-285750">
              <a:buFont typeface="Arial" panose="020B0604020202020204" pitchFamily="34" charset="0"/>
              <a:buChar char="•"/>
            </a:pPr>
            <a:r>
              <a:rPr lang="en-US" dirty="0"/>
              <a:t>rarely multiple slips</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38007051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2nd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152400" y="1752600"/>
            <a:ext cx="4724400" cy="2031325"/>
          </a:xfrm>
          <a:prstGeom prst="rect">
            <a:avLst/>
          </a:prstGeom>
          <a:noFill/>
        </p:spPr>
        <p:txBody>
          <a:bodyPr wrap="square" rtlCol="0">
            <a:spAutoFit/>
          </a:bodyPr>
          <a:lstStyle/>
          <a:p>
            <a:pPr marL="285750" indent="-285750">
              <a:buFont typeface="Arial" panose="020B0604020202020204" pitchFamily="34" charset="0"/>
              <a:buChar char="•"/>
            </a:pPr>
            <a:r>
              <a:rPr lang="en-US" b="1" i="1" dirty="0"/>
              <a:t>Extensor carpi radialis longus </a:t>
            </a:r>
            <a:r>
              <a:rPr lang="en-US" b="1" dirty="0"/>
              <a:t>(ECRL)</a:t>
            </a:r>
          </a:p>
          <a:p>
            <a:pPr marL="742950" lvl="1" indent="-285750">
              <a:buFont typeface="Arial" panose="020B0604020202020204" pitchFamily="34" charset="0"/>
              <a:buChar char="•"/>
            </a:pPr>
            <a:r>
              <a:rPr lang="en-US" dirty="0"/>
              <a:t>Inserts into base of index finger metacarpal</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pt-BR" b="1" i="1" dirty="0"/>
              <a:t>Extensor carpi radialis brevis </a:t>
            </a:r>
            <a:r>
              <a:rPr lang="pt-BR" b="1" dirty="0"/>
              <a:t>(ECRB)</a:t>
            </a:r>
          </a:p>
          <a:p>
            <a:pPr marL="742950" lvl="1" indent="-285750">
              <a:buFont typeface="Arial" panose="020B0604020202020204" pitchFamily="34" charset="0"/>
              <a:buChar char="•"/>
            </a:pPr>
            <a:r>
              <a:rPr lang="en-US" dirty="0"/>
              <a:t>Inserts into base of middle finger metacarpal</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1727421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3rd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0" y="1752600"/>
            <a:ext cx="4953000" cy="2031325"/>
          </a:xfrm>
          <a:prstGeom prst="rect">
            <a:avLst/>
          </a:prstGeom>
          <a:noFill/>
        </p:spPr>
        <p:txBody>
          <a:bodyPr wrap="square" rtlCol="0">
            <a:spAutoFit/>
          </a:bodyPr>
          <a:lstStyle/>
          <a:p>
            <a:pPr marL="285750" indent="-285750">
              <a:buFont typeface="Arial" panose="020B0604020202020204" pitchFamily="34" charset="0"/>
              <a:buChar char="•"/>
            </a:pPr>
            <a:r>
              <a:rPr lang="en-US" b="1" i="1" dirty="0"/>
              <a:t>Extensor pollicis longus </a:t>
            </a:r>
            <a:r>
              <a:rPr lang="en-US" b="1" dirty="0"/>
              <a:t>(EPL)</a:t>
            </a:r>
          </a:p>
          <a:p>
            <a:pPr marL="742950" lvl="1" indent="-285750">
              <a:buFont typeface="Arial" panose="020B0604020202020204" pitchFamily="34" charset="0"/>
              <a:buChar char="•"/>
            </a:pPr>
            <a:r>
              <a:rPr lang="en-US" dirty="0"/>
              <a:t>Inserts into base of thumb distal phalanx</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Relative independence of action across all three joints because of multiple attachments to dorsal apparatus</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402050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4th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0" y="1752600"/>
            <a:ext cx="4953000" cy="2308324"/>
          </a:xfrm>
          <a:prstGeom prst="rect">
            <a:avLst/>
          </a:prstGeom>
          <a:noFill/>
        </p:spPr>
        <p:txBody>
          <a:bodyPr wrap="square" rtlCol="0">
            <a:spAutoFit/>
          </a:bodyPr>
          <a:lstStyle/>
          <a:p>
            <a:r>
              <a:rPr lang="en-US" b="1" i="1" dirty="0"/>
              <a:t>Extensor digitorum </a:t>
            </a:r>
            <a:r>
              <a:rPr lang="en-US" b="1" i="1" dirty="0" err="1"/>
              <a:t>communis</a:t>
            </a:r>
            <a:r>
              <a:rPr lang="en-US" b="1" i="1" dirty="0"/>
              <a:t> </a:t>
            </a:r>
            <a:r>
              <a:rPr lang="en-US" b="1" dirty="0"/>
              <a:t>(EDC)</a:t>
            </a:r>
          </a:p>
          <a:p>
            <a:pPr marL="285750" indent="-285750">
              <a:buFont typeface="Arial" panose="020B0604020202020204" pitchFamily="34" charset="0"/>
              <a:buChar char="•"/>
            </a:pPr>
            <a:r>
              <a:rPr lang="en-US" dirty="0"/>
              <a:t>Often has two slips to ring finger</a:t>
            </a:r>
          </a:p>
          <a:p>
            <a:pPr marL="285750" indent="-285750">
              <a:buFont typeface="Arial" panose="020B0604020202020204" pitchFamily="34" charset="0"/>
              <a:buChar char="•"/>
            </a:pPr>
            <a:r>
              <a:rPr lang="en-US" dirty="0"/>
              <a:t>Slip to small finger absent in up to </a:t>
            </a:r>
            <a:r>
              <a:rPr lang="en-US" b="1" dirty="0"/>
              <a:t>56% </a:t>
            </a:r>
            <a:r>
              <a:rPr lang="en-US" dirty="0"/>
              <a:t>of population</a:t>
            </a:r>
          </a:p>
          <a:p>
            <a:endParaRPr lang="en-US" b="1" i="1" dirty="0"/>
          </a:p>
          <a:p>
            <a:r>
              <a:rPr lang="en-US" b="1" i="1" dirty="0"/>
              <a:t>Extensor indicis </a:t>
            </a:r>
            <a:r>
              <a:rPr lang="en-US" b="1" i="1" dirty="0" err="1"/>
              <a:t>proprius</a:t>
            </a:r>
            <a:r>
              <a:rPr lang="en-US" b="1" i="1" dirty="0"/>
              <a:t> </a:t>
            </a:r>
            <a:r>
              <a:rPr lang="en-US" b="1" dirty="0"/>
              <a:t>(EIP)</a:t>
            </a:r>
          </a:p>
          <a:p>
            <a:pPr marL="285750" indent="-285750">
              <a:buFont typeface="Arial" panose="020B0604020202020204" pitchFamily="34" charset="0"/>
              <a:buChar char="•"/>
            </a:pPr>
            <a:r>
              <a:rPr lang="en-US" dirty="0"/>
              <a:t>Ulnar to EDC of index finger</a:t>
            </a:r>
          </a:p>
          <a:p>
            <a:pPr marL="285750" indent="-285750">
              <a:buFont typeface="Arial" panose="020B0604020202020204" pitchFamily="34" charset="0"/>
              <a:buChar char="•"/>
            </a:pPr>
            <a:r>
              <a:rPr lang="en-US" b="1" dirty="0"/>
              <a:t>Most distal </a:t>
            </a:r>
            <a:r>
              <a:rPr lang="en-US" dirty="0"/>
              <a:t>myotendinous junction</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449958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42EC840-A7FC-474B-92B9-5CA347A96A67}"/>
              </a:ext>
            </a:extLst>
          </p:cNvPr>
          <p:cNvSpPr/>
          <p:nvPr/>
        </p:nvSpPr>
        <p:spPr>
          <a:xfrm>
            <a:off x="4114800" y="1055530"/>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B236BF-A750-496F-971B-A20C6F0877A5}"/>
              </a:ext>
            </a:extLst>
          </p:cNvPr>
          <p:cNvSpPr/>
          <p:nvPr/>
        </p:nvSpPr>
        <p:spPr>
          <a:xfrm>
            <a:off x="4191000" y="12426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E29EBD-A990-45A0-98D8-15055D5968E5}"/>
              </a:ext>
            </a:extLst>
          </p:cNvPr>
          <p:cNvSpPr txBox="1"/>
          <p:nvPr/>
        </p:nvSpPr>
        <p:spPr>
          <a:xfrm>
            <a:off x="-76200" y="2302189"/>
            <a:ext cx="2895600" cy="1754326"/>
          </a:xfrm>
          <a:prstGeom prst="rect">
            <a:avLst/>
          </a:prstGeom>
          <a:noFill/>
          <a:ln>
            <a:noFill/>
          </a:ln>
        </p:spPr>
        <p:txBody>
          <a:bodyPr wrap="square" rtlCol="0">
            <a:spAutoFit/>
          </a:bodyPr>
          <a:lstStyle/>
          <a:p>
            <a:pPr marL="285750" indent="-285750">
              <a:buFont typeface="Arial" panose="020B0604020202020204" pitchFamily="34" charset="0"/>
              <a:buChar char="•"/>
            </a:pPr>
            <a:r>
              <a:rPr lang="en-US" dirty="0"/>
              <a:t>Inserts into base of index finger metacarpal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Action:</a:t>
            </a:r>
          </a:p>
          <a:p>
            <a:pPr marL="742950" lvl="1" indent="-285750">
              <a:buFont typeface="Arial" panose="020B0604020202020204" pitchFamily="34" charset="0"/>
              <a:buChar char="•"/>
            </a:pPr>
            <a:r>
              <a:rPr lang="en-US" dirty="0"/>
              <a:t>extend and </a:t>
            </a:r>
            <a:r>
              <a:rPr lang="en-US" dirty="0" err="1"/>
              <a:t>aBduct</a:t>
            </a:r>
            <a:r>
              <a:rPr lang="en-US" dirty="0"/>
              <a:t> the wrist.</a:t>
            </a:r>
          </a:p>
        </p:txBody>
      </p:sp>
    </p:spTree>
    <p:extLst>
      <p:ext uri="{BB962C8B-B14F-4D97-AF65-F5344CB8AC3E}">
        <p14:creationId xmlns:p14="http://schemas.microsoft.com/office/powerpoint/2010/main" val="2008321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5th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0" y="1752600"/>
            <a:ext cx="4953000" cy="923330"/>
          </a:xfrm>
          <a:prstGeom prst="rect">
            <a:avLst/>
          </a:prstGeom>
          <a:noFill/>
        </p:spPr>
        <p:txBody>
          <a:bodyPr wrap="square" rtlCol="0">
            <a:spAutoFit/>
          </a:bodyPr>
          <a:lstStyle/>
          <a:p>
            <a:r>
              <a:rPr lang="it-IT" b="1" i="1" dirty="0"/>
              <a:t>Extensor digiti minimi </a:t>
            </a:r>
            <a:r>
              <a:rPr lang="it-IT" b="1" dirty="0"/>
              <a:t>(EDM); also called </a:t>
            </a:r>
            <a:r>
              <a:rPr lang="it-IT" b="1" i="1" dirty="0"/>
              <a:t>extensor digiti quinti </a:t>
            </a:r>
            <a:r>
              <a:rPr lang="it-IT" b="1" dirty="0"/>
              <a:t>(EDQ)</a:t>
            </a:r>
          </a:p>
          <a:p>
            <a:pPr marL="285750" indent="-285750">
              <a:buFont typeface="Arial" panose="020B0604020202020204" pitchFamily="34" charset="0"/>
              <a:buChar char="•"/>
            </a:pPr>
            <a:r>
              <a:rPr lang="en-US" dirty="0"/>
              <a:t>Two slips in 80% of population</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2377329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DC46-615C-4B5F-9A52-0AF47FCF731D}"/>
              </a:ext>
            </a:extLst>
          </p:cNvPr>
          <p:cNvSpPr>
            <a:spLocks noGrp="1"/>
          </p:cNvSpPr>
          <p:nvPr>
            <p:ph type="title"/>
          </p:nvPr>
        </p:nvSpPr>
        <p:spPr>
          <a:xfrm>
            <a:off x="76201" y="228600"/>
            <a:ext cx="8229600" cy="1143000"/>
          </a:xfrm>
        </p:spPr>
        <p:txBody>
          <a:bodyPr/>
          <a:lstStyle/>
          <a:p>
            <a:r>
              <a:rPr lang="en-US" dirty="0"/>
              <a:t>6th Compartment</a:t>
            </a:r>
          </a:p>
        </p:txBody>
      </p:sp>
      <p:sp>
        <p:nvSpPr>
          <p:cNvPr id="5" name="TextBox 4">
            <a:extLst>
              <a:ext uri="{FF2B5EF4-FFF2-40B4-BE49-F238E27FC236}">
                <a16:creationId xmlns:a16="http://schemas.microsoft.com/office/drawing/2014/main" id="{8C9977D8-02EE-4923-B2FE-258610FBF117}"/>
              </a:ext>
            </a:extLst>
          </p:cNvPr>
          <p:cNvSpPr txBox="1"/>
          <p:nvPr/>
        </p:nvSpPr>
        <p:spPr>
          <a:xfrm>
            <a:off x="0" y="1752600"/>
            <a:ext cx="4953000" cy="1754326"/>
          </a:xfrm>
          <a:prstGeom prst="rect">
            <a:avLst/>
          </a:prstGeom>
          <a:noFill/>
        </p:spPr>
        <p:txBody>
          <a:bodyPr wrap="square" rtlCol="0">
            <a:spAutoFit/>
          </a:bodyPr>
          <a:lstStyle/>
          <a:p>
            <a:r>
              <a:rPr lang="en-US" b="1" i="1" dirty="0"/>
              <a:t>Extensor carpi </a:t>
            </a:r>
            <a:r>
              <a:rPr lang="en-US" b="1" i="1" dirty="0" err="1"/>
              <a:t>ulnaris</a:t>
            </a:r>
            <a:r>
              <a:rPr lang="en-US" b="1" i="1" dirty="0"/>
              <a:t> </a:t>
            </a:r>
            <a:r>
              <a:rPr lang="en-US" b="1" dirty="0"/>
              <a:t>(ECU)</a:t>
            </a:r>
          </a:p>
          <a:p>
            <a:pPr marL="285750" indent="-285750">
              <a:buFont typeface="Arial" panose="020B0604020202020204" pitchFamily="34" charset="0"/>
              <a:buChar char="•"/>
            </a:pPr>
            <a:r>
              <a:rPr lang="en-US" i="1" dirty="0"/>
              <a:t>Only extensor tendon with a true sheath</a:t>
            </a:r>
          </a:p>
          <a:p>
            <a:pPr marL="285750" indent="-285750">
              <a:buFont typeface="Arial" panose="020B0604020202020204" pitchFamily="34" charset="0"/>
              <a:buChar char="•"/>
            </a:pPr>
            <a:r>
              <a:rPr lang="en-US" dirty="0"/>
              <a:t>Tear of sheath</a:t>
            </a:r>
          </a:p>
          <a:p>
            <a:pPr marL="742950" lvl="1" indent="-285750">
              <a:buFont typeface="Arial" panose="020B0604020202020204" pitchFamily="34" charset="0"/>
              <a:buChar char="•"/>
            </a:pPr>
            <a:r>
              <a:rPr lang="en-US" dirty="0"/>
              <a:t>Leads to ulnar-sided wrist pain and popping sensation with subluxation of ECU</a:t>
            </a:r>
          </a:p>
        </p:txBody>
      </p:sp>
      <p:pic>
        <p:nvPicPr>
          <p:cNvPr id="6" name="Picture 5">
            <a:extLst>
              <a:ext uri="{FF2B5EF4-FFF2-40B4-BE49-F238E27FC236}">
                <a16:creationId xmlns:a16="http://schemas.microsoft.com/office/drawing/2014/main" id="{30B7AB67-B59E-4C0F-B90D-2A0D493A6897}"/>
              </a:ext>
            </a:extLst>
          </p:cNvPr>
          <p:cNvPicPr>
            <a:picLocks noChangeAspect="1"/>
          </p:cNvPicPr>
          <p:nvPr/>
        </p:nvPicPr>
        <p:blipFill rotWithShape="1">
          <a:blip r:embed="rId2"/>
          <a:srcRect r="63719" b="50000"/>
          <a:stretch/>
        </p:blipFill>
        <p:spPr>
          <a:xfrm>
            <a:off x="4953000" y="846138"/>
            <a:ext cx="3964114" cy="4818291"/>
          </a:xfrm>
          <a:prstGeom prst="rect">
            <a:avLst/>
          </a:prstGeom>
        </p:spPr>
      </p:pic>
    </p:spTree>
    <p:extLst>
      <p:ext uri="{BB962C8B-B14F-4D97-AF65-F5344CB8AC3E}">
        <p14:creationId xmlns:p14="http://schemas.microsoft.com/office/powerpoint/2010/main" val="2453706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7D8DBB1-73D9-4F69-AD8E-9050BB22BCFA}"/>
              </a:ext>
            </a:extLst>
          </p:cNvPr>
          <p:cNvPicPr>
            <a:picLocks noGrp="1" noChangeAspect="1"/>
          </p:cNvPicPr>
          <p:nvPr>
            <p:ph idx="1"/>
          </p:nvPr>
        </p:nvPicPr>
        <p:blipFill rotWithShape="1">
          <a:blip r:embed="rId2"/>
          <a:srcRect l="51941" t="18871" r="11427" b="13367"/>
          <a:stretch/>
        </p:blipFill>
        <p:spPr>
          <a:xfrm>
            <a:off x="2209800" y="0"/>
            <a:ext cx="5105400" cy="6019800"/>
          </a:xfrm>
          <a:prstGeom prst="rect">
            <a:avLst/>
          </a:prstGeom>
        </p:spPr>
      </p:pic>
    </p:spTree>
    <p:extLst>
      <p:ext uri="{BB962C8B-B14F-4D97-AF65-F5344CB8AC3E}">
        <p14:creationId xmlns:p14="http://schemas.microsoft.com/office/powerpoint/2010/main" val="4176704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8613B65-15D1-446F-8F0C-2D8CC77AFB8D}"/>
              </a:ext>
            </a:extLst>
          </p:cNvPr>
          <p:cNvSpPr>
            <a:spLocks noChangeArrowheads="1"/>
          </p:cNvSpPr>
          <p:nvPr/>
        </p:nvSpPr>
        <p:spPr bwMode="auto">
          <a:xfrm>
            <a:off x="36990" y="2938075"/>
            <a:ext cx="883843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b="1" i="0" u="none" strike="noStrike" cap="none" normalizeH="0" baseline="0" dirty="0">
                <a:ln>
                  <a:noFill/>
                </a:ln>
                <a:solidFill>
                  <a:srgbClr val="000000"/>
                </a:solidFill>
                <a:effectLst/>
                <a:latin typeface="Arial" panose="020B0604020202020204" pitchFamily="34" charset="0"/>
                <a:cs typeface="Arial" panose="020B0604020202020204" pitchFamily="34" charset="0"/>
              </a:rPr>
              <a:t>A 50-year-old woman comes to the emergency department after sustaining an avulsion injury of the right ring finger proximal interphalangeal (PIP) joint. A photograph is shown. Examination shows the  central slip is disrupted, and the inside of the PIP joint is visible through the dorsal wound. The patient is able to actively extend the PIP joint.  Which of the following anatomical structures allows the patient to extend the PIP joint?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Extrinsic extensor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i="0" u="none" strike="noStrike" cap="none" normalizeH="0" baseline="0" dirty="0">
                <a:ln>
                  <a:noFill/>
                </a:ln>
                <a:solidFill>
                  <a:srgbClr val="000000"/>
                </a:solidFill>
                <a:effectLst/>
                <a:latin typeface="Arial" panose="020B0604020202020204" pitchFamily="34" charset="0"/>
                <a:cs typeface="Arial" panose="020B0604020202020204" pitchFamily="34" charset="0"/>
              </a:rPr>
              <a:t>B) Interosseous muscle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 Lateral conjoined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 Oblique retinacular ligament</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 Sagittal band</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2050" name="Picture 2" descr="question 62">
            <a:extLst>
              <a:ext uri="{FF2B5EF4-FFF2-40B4-BE49-F238E27FC236}">
                <a16:creationId xmlns:a16="http://schemas.microsoft.com/office/drawing/2014/main" id="{9393CE8C-B67B-4FFD-9133-E84C5BCE6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725" y="-49098"/>
            <a:ext cx="3892550" cy="301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503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8613B65-15D1-446F-8F0C-2D8CC77AFB8D}"/>
              </a:ext>
            </a:extLst>
          </p:cNvPr>
          <p:cNvSpPr>
            <a:spLocks noChangeArrowheads="1"/>
          </p:cNvSpPr>
          <p:nvPr/>
        </p:nvSpPr>
        <p:spPr bwMode="auto">
          <a:xfrm>
            <a:off x="36990" y="2938075"/>
            <a:ext cx="883843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b="1" i="0" u="none" strike="noStrike" cap="none" normalizeH="0" baseline="0" dirty="0">
                <a:ln>
                  <a:noFill/>
                </a:ln>
                <a:solidFill>
                  <a:srgbClr val="000000"/>
                </a:solidFill>
                <a:effectLst/>
                <a:latin typeface="Arial" panose="020B0604020202020204" pitchFamily="34" charset="0"/>
                <a:cs typeface="Arial" panose="020B0604020202020204" pitchFamily="34" charset="0"/>
              </a:rPr>
              <a:t>A 50-year-old woman comes to the emergency department after sustaining an avulsion injury of the right ring finger proximal interphalangeal (PIP) joint. A photograph is shown. Examination shows the  central slip is disrupted, and the inside of the PIP joint is visible through the dorsal wound. The patient is able to actively extend the PIP joint.  Which of the following anatomical structures allows the patient to extend the PIP joint?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Extrinsic extensor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1" i="0" u="none" strike="noStrike" cap="none" normalizeH="0" baseline="0" dirty="0">
                <a:ln>
                  <a:noFill/>
                </a:ln>
                <a:solidFill>
                  <a:srgbClr val="000000"/>
                </a:solidFill>
                <a:effectLst/>
                <a:latin typeface="Arial" panose="020B0604020202020204" pitchFamily="34" charset="0"/>
                <a:cs typeface="Arial" panose="020B0604020202020204" pitchFamily="34" charset="0"/>
              </a:rPr>
              <a:t>B) Interosseous muscle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 Lateral conjoined tendon</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 Oblique retinacular ligament</a:t>
            </a:r>
            <a:b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 Sagittal band</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pic>
        <p:nvPicPr>
          <p:cNvPr id="2050" name="Picture 2" descr="question 62">
            <a:extLst>
              <a:ext uri="{FF2B5EF4-FFF2-40B4-BE49-F238E27FC236}">
                <a16:creationId xmlns:a16="http://schemas.microsoft.com/office/drawing/2014/main" id="{9393CE8C-B67B-4FFD-9133-E84C5BCE6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725" y="-49098"/>
            <a:ext cx="3892550" cy="301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878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4FD7-362F-4E91-BB53-9FEA2F330DED}"/>
              </a:ext>
            </a:extLst>
          </p:cNvPr>
          <p:cNvSpPr>
            <a:spLocks noGrp="1"/>
          </p:cNvSpPr>
          <p:nvPr>
            <p:ph type="title"/>
          </p:nvPr>
        </p:nvSpPr>
        <p:spPr/>
        <p:txBody>
          <a:bodyPr/>
          <a:lstStyle/>
          <a:p>
            <a:r>
              <a:rPr lang="en-US" dirty="0" err="1"/>
              <a:t>Intrinsics</a:t>
            </a:r>
            <a:endParaRPr lang="en-US" dirty="0"/>
          </a:p>
        </p:txBody>
      </p:sp>
      <p:sp>
        <p:nvSpPr>
          <p:cNvPr id="3" name="Content Placeholder 2">
            <a:extLst>
              <a:ext uri="{FF2B5EF4-FFF2-40B4-BE49-F238E27FC236}">
                <a16:creationId xmlns:a16="http://schemas.microsoft.com/office/drawing/2014/main" id="{2017D77F-6F9B-45CF-A0E7-49B90AD82D38}"/>
              </a:ext>
            </a:extLst>
          </p:cNvPr>
          <p:cNvSpPr>
            <a:spLocks noGrp="1"/>
          </p:cNvSpPr>
          <p:nvPr>
            <p:ph idx="1"/>
          </p:nvPr>
        </p:nvSpPr>
        <p:spPr>
          <a:xfrm>
            <a:off x="76200" y="1209048"/>
            <a:ext cx="8610600" cy="4734552"/>
          </a:xfrm>
        </p:spPr>
        <p:txBody>
          <a:bodyPr>
            <a:normAutofit fontScale="55000" lnSpcReduction="20000"/>
          </a:bodyPr>
          <a:lstStyle/>
          <a:p>
            <a:pPr marL="0" indent="0">
              <a:buNone/>
            </a:pPr>
            <a:r>
              <a:rPr lang="en-US" b="1" dirty="0"/>
              <a:t>Interossei: </a:t>
            </a:r>
          </a:p>
          <a:p>
            <a:r>
              <a:rPr lang="en-US" b="1" dirty="0"/>
              <a:t>Dorsal interossei: </a:t>
            </a:r>
          </a:p>
          <a:p>
            <a:pPr lvl="1"/>
            <a:r>
              <a:rPr lang="en-US" dirty="0"/>
              <a:t>Four muscles, bipennate </a:t>
            </a:r>
          </a:p>
          <a:p>
            <a:pPr lvl="1"/>
            <a:r>
              <a:rPr lang="en-US" dirty="0"/>
              <a:t>Actions: </a:t>
            </a:r>
          </a:p>
          <a:p>
            <a:pPr lvl="2"/>
            <a:r>
              <a:rPr lang="en-US" b="1" dirty="0" err="1"/>
              <a:t>aBduct</a:t>
            </a:r>
            <a:r>
              <a:rPr lang="en-US" b="1" dirty="0"/>
              <a:t> </a:t>
            </a:r>
            <a:r>
              <a:rPr lang="en-US" dirty="0"/>
              <a:t>fingers</a:t>
            </a:r>
          </a:p>
          <a:p>
            <a:pPr lvl="2"/>
            <a:r>
              <a:rPr lang="en-US" dirty="0"/>
              <a:t>flex MCP </a:t>
            </a:r>
            <a:r>
              <a:rPr lang="en-US" dirty="0" err="1"/>
              <a:t>jts</a:t>
            </a:r>
            <a:r>
              <a:rPr lang="en-US" dirty="0"/>
              <a:t> </a:t>
            </a:r>
          </a:p>
          <a:p>
            <a:pPr lvl="2"/>
            <a:r>
              <a:rPr lang="en-US" dirty="0"/>
              <a:t>extend IP </a:t>
            </a:r>
            <a:r>
              <a:rPr lang="en-US" dirty="0" err="1"/>
              <a:t>jts</a:t>
            </a:r>
            <a:r>
              <a:rPr lang="en-US" dirty="0"/>
              <a:t> (only with MCPs flexed)</a:t>
            </a:r>
          </a:p>
          <a:p>
            <a:pPr lvl="1"/>
            <a:r>
              <a:rPr lang="en-US" dirty="0"/>
              <a:t>Innervated by </a:t>
            </a:r>
            <a:r>
              <a:rPr lang="en-US" b="1" dirty="0"/>
              <a:t>ulnar nerve</a:t>
            </a:r>
          </a:p>
          <a:p>
            <a:endParaRPr lang="en-US" b="1" dirty="0"/>
          </a:p>
          <a:p>
            <a:r>
              <a:rPr lang="en-US" b="1" dirty="0"/>
              <a:t>Palmar (volar) interossei:</a:t>
            </a:r>
          </a:p>
          <a:p>
            <a:pPr lvl="1"/>
            <a:r>
              <a:rPr lang="en-US" dirty="0"/>
              <a:t>Three muscles, unipennate </a:t>
            </a:r>
          </a:p>
          <a:p>
            <a:pPr lvl="1"/>
            <a:r>
              <a:rPr lang="en-US" dirty="0"/>
              <a:t>Actions: </a:t>
            </a:r>
          </a:p>
          <a:p>
            <a:pPr lvl="2"/>
            <a:r>
              <a:rPr lang="en-US" b="1" i="1" dirty="0" err="1"/>
              <a:t>aDduct</a:t>
            </a:r>
            <a:r>
              <a:rPr lang="en-US" b="1" i="1" dirty="0"/>
              <a:t> </a:t>
            </a:r>
            <a:r>
              <a:rPr lang="en-US" i="1" dirty="0"/>
              <a:t>fingers</a:t>
            </a:r>
          </a:p>
          <a:p>
            <a:pPr lvl="2"/>
            <a:r>
              <a:rPr lang="en-US" i="1" dirty="0"/>
              <a:t>flex MCP </a:t>
            </a:r>
            <a:r>
              <a:rPr lang="en-US" i="1" dirty="0" err="1"/>
              <a:t>jts</a:t>
            </a:r>
            <a:r>
              <a:rPr lang="en-US" i="1" dirty="0"/>
              <a:t> </a:t>
            </a:r>
          </a:p>
          <a:p>
            <a:pPr lvl="2"/>
            <a:r>
              <a:rPr lang="en-US" i="1" dirty="0"/>
              <a:t>extend IPs (only with MCPs flexed)</a:t>
            </a:r>
          </a:p>
          <a:p>
            <a:pPr lvl="1"/>
            <a:r>
              <a:rPr lang="en-US" dirty="0"/>
              <a:t>Innervated by </a:t>
            </a:r>
            <a:r>
              <a:rPr lang="en-US" b="1" dirty="0"/>
              <a:t>ulnar nerve</a:t>
            </a:r>
          </a:p>
          <a:p>
            <a:endParaRPr lang="en-US" dirty="0"/>
          </a:p>
          <a:p>
            <a:r>
              <a:rPr lang="en-US" dirty="0"/>
              <a:t>Mnemonic: </a:t>
            </a:r>
            <a:r>
              <a:rPr lang="en-US" b="1" dirty="0"/>
              <a:t>DAB and PAD </a:t>
            </a:r>
            <a:r>
              <a:rPr lang="en-US" dirty="0"/>
              <a:t>your interossei</a:t>
            </a:r>
          </a:p>
          <a:p>
            <a:pPr lvl="1"/>
            <a:r>
              <a:rPr lang="en-US" dirty="0"/>
              <a:t>DAB (dorsal abduct)  </a:t>
            </a:r>
          </a:p>
          <a:p>
            <a:pPr lvl="1"/>
            <a:r>
              <a:rPr lang="en-US" dirty="0"/>
              <a:t>PAD (palmar adduct).</a:t>
            </a:r>
          </a:p>
          <a:p>
            <a:pPr lvl="1"/>
            <a:endParaRPr lang="en-US" dirty="0"/>
          </a:p>
          <a:p>
            <a:pPr marL="0" indent="0">
              <a:buNone/>
            </a:pPr>
            <a:endParaRPr lang="en-US" dirty="0"/>
          </a:p>
          <a:p>
            <a:endParaRPr lang="en-US" dirty="0"/>
          </a:p>
        </p:txBody>
      </p:sp>
      <p:pic>
        <p:nvPicPr>
          <p:cNvPr id="6" name="Picture 5">
            <a:extLst>
              <a:ext uri="{FF2B5EF4-FFF2-40B4-BE49-F238E27FC236}">
                <a16:creationId xmlns:a16="http://schemas.microsoft.com/office/drawing/2014/main" id="{8F4F327A-A113-4B43-BBCF-E5B697D6806A}"/>
              </a:ext>
            </a:extLst>
          </p:cNvPr>
          <p:cNvPicPr>
            <a:picLocks noChangeAspect="1"/>
          </p:cNvPicPr>
          <p:nvPr/>
        </p:nvPicPr>
        <p:blipFill rotWithShape="1">
          <a:blip r:embed="rId2"/>
          <a:srcRect l="60834" t="9473" r="6243" b="18623"/>
          <a:stretch/>
        </p:blipFill>
        <p:spPr>
          <a:xfrm>
            <a:off x="5867400" y="184868"/>
            <a:ext cx="2296221" cy="3196603"/>
          </a:xfrm>
          <a:prstGeom prst="rect">
            <a:avLst/>
          </a:prstGeom>
        </p:spPr>
      </p:pic>
      <p:pic>
        <p:nvPicPr>
          <p:cNvPr id="2050" name="Picture 2" descr="Image result for palmar interossei">
            <a:extLst>
              <a:ext uri="{FF2B5EF4-FFF2-40B4-BE49-F238E27FC236}">
                <a16:creationId xmlns:a16="http://schemas.microsoft.com/office/drawing/2014/main" id="{A4AB83B4-2801-472D-9BDC-366D13E315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20" t="-2684"/>
          <a:stretch/>
        </p:blipFill>
        <p:spPr bwMode="auto">
          <a:xfrm>
            <a:off x="6019800" y="3576324"/>
            <a:ext cx="2296221" cy="313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726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F4FD7-362F-4E91-BB53-9FEA2F330DED}"/>
              </a:ext>
            </a:extLst>
          </p:cNvPr>
          <p:cNvSpPr>
            <a:spLocks noGrp="1"/>
          </p:cNvSpPr>
          <p:nvPr>
            <p:ph type="title"/>
          </p:nvPr>
        </p:nvSpPr>
        <p:spPr>
          <a:xfrm>
            <a:off x="457200" y="274638"/>
            <a:ext cx="8229600" cy="1143000"/>
          </a:xfrm>
          <a:prstGeom prst="rect">
            <a:avLst/>
          </a:prstGeom>
        </p:spPr>
        <p:txBody>
          <a:bodyPr anchor="ctr">
            <a:normAutofit/>
          </a:bodyPr>
          <a:lstStyle/>
          <a:p>
            <a:r>
              <a:rPr lang="en-US" dirty="0" err="1"/>
              <a:t>Intrinsics</a:t>
            </a:r>
            <a:endParaRPr lang="en-US" dirty="0"/>
          </a:p>
        </p:txBody>
      </p:sp>
      <p:sp>
        <p:nvSpPr>
          <p:cNvPr id="3" name="Content Placeholder 2">
            <a:extLst>
              <a:ext uri="{FF2B5EF4-FFF2-40B4-BE49-F238E27FC236}">
                <a16:creationId xmlns:a16="http://schemas.microsoft.com/office/drawing/2014/main" id="{2017D77F-6F9B-45CF-A0E7-49B90AD82D38}"/>
              </a:ext>
            </a:extLst>
          </p:cNvPr>
          <p:cNvSpPr>
            <a:spLocks noGrp="1"/>
          </p:cNvSpPr>
          <p:nvPr>
            <p:ph sz="half" idx="1"/>
          </p:nvPr>
        </p:nvSpPr>
        <p:spPr>
          <a:xfrm>
            <a:off x="121622" y="1219200"/>
            <a:ext cx="5229584" cy="3733800"/>
          </a:xfrm>
          <a:prstGeom prst="rect">
            <a:avLst/>
          </a:prstGeom>
        </p:spPr>
        <p:txBody>
          <a:bodyPr>
            <a:normAutofit/>
          </a:bodyPr>
          <a:lstStyle/>
          <a:p>
            <a:pPr>
              <a:lnSpc>
                <a:spcPct val="90000"/>
              </a:lnSpc>
            </a:pPr>
            <a:r>
              <a:rPr lang="en-US" sz="2200" b="1" dirty="0"/>
              <a:t>Lumbricals</a:t>
            </a:r>
          </a:p>
          <a:p>
            <a:pPr lvl="1">
              <a:lnSpc>
                <a:spcPct val="90000"/>
              </a:lnSpc>
            </a:pPr>
            <a:r>
              <a:rPr lang="en-US" sz="2200" dirty="0"/>
              <a:t>Originate on the FDP tendon and insert on the extensor hood</a:t>
            </a:r>
          </a:p>
          <a:p>
            <a:pPr lvl="1"/>
            <a:r>
              <a:rPr lang="en-US" dirty="0"/>
              <a:t>Actions:</a:t>
            </a:r>
          </a:p>
          <a:p>
            <a:pPr lvl="2"/>
            <a:r>
              <a:rPr lang="en-US" dirty="0"/>
              <a:t>Prime extensors of IPs </a:t>
            </a:r>
          </a:p>
          <a:p>
            <a:pPr lvl="2"/>
            <a:r>
              <a:rPr lang="en-US" dirty="0"/>
              <a:t>weak flexors of MP joints</a:t>
            </a:r>
            <a:endParaRPr lang="en-US" sz="7200" dirty="0"/>
          </a:p>
          <a:p>
            <a:pPr lvl="1">
              <a:lnSpc>
                <a:spcPct val="90000"/>
              </a:lnSpc>
            </a:pPr>
            <a:r>
              <a:rPr lang="en-US" sz="2200" b="1" dirty="0"/>
              <a:t>Index</a:t>
            </a:r>
            <a:r>
              <a:rPr lang="en-US" sz="2200" dirty="0"/>
              <a:t> &amp; </a:t>
            </a:r>
            <a:r>
              <a:rPr lang="en-US" sz="2200" b="1" dirty="0"/>
              <a:t>long </a:t>
            </a:r>
            <a:r>
              <a:rPr lang="en-US" sz="2200" dirty="0"/>
              <a:t>finger</a:t>
            </a:r>
            <a:r>
              <a:rPr lang="en-US" sz="2200" b="1" dirty="0"/>
              <a:t> </a:t>
            </a:r>
            <a:r>
              <a:rPr lang="en-US" sz="2200" dirty="0"/>
              <a:t>lumbricals innervated by </a:t>
            </a:r>
            <a:r>
              <a:rPr lang="en-US" sz="2200" b="1" dirty="0"/>
              <a:t>median</a:t>
            </a:r>
            <a:r>
              <a:rPr lang="en-US" sz="2200" dirty="0"/>
              <a:t> n.</a:t>
            </a:r>
          </a:p>
          <a:p>
            <a:pPr lvl="1">
              <a:lnSpc>
                <a:spcPct val="90000"/>
              </a:lnSpc>
            </a:pPr>
            <a:r>
              <a:rPr lang="en-US" sz="2200" b="1" dirty="0"/>
              <a:t>Ring </a:t>
            </a:r>
            <a:r>
              <a:rPr lang="en-US" sz="2200" dirty="0"/>
              <a:t>&amp; </a:t>
            </a:r>
            <a:r>
              <a:rPr lang="en-US" sz="2200" b="1" dirty="0"/>
              <a:t>small </a:t>
            </a:r>
            <a:r>
              <a:rPr lang="en-US" sz="2200" dirty="0"/>
              <a:t>finger lumbricals innervated by </a:t>
            </a:r>
            <a:r>
              <a:rPr lang="en-US" sz="2200" b="1" dirty="0"/>
              <a:t>ulnar </a:t>
            </a:r>
            <a:r>
              <a:rPr lang="en-US" sz="2200" dirty="0"/>
              <a:t>n.</a:t>
            </a:r>
          </a:p>
          <a:p>
            <a:pPr>
              <a:lnSpc>
                <a:spcPct val="90000"/>
              </a:lnSpc>
            </a:pPr>
            <a:endParaRPr lang="en-US" sz="2200" dirty="0"/>
          </a:p>
        </p:txBody>
      </p:sp>
      <p:pic>
        <p:nvPicPr>
          <p:cNvPr id="21506" name="Picture 2" descr="Image result for lumbricals">
            <a:extLst>
              <a:ext uri="{FF2B5EF4-FFF2-40B4-BE49-F238E27FC236}">
                <a16:creationId xmlns:a16="http://schemas.microsoft.com/office/drawing/2014/main" id="{E4252F0D-6344-418C-AEE5-E3CD387895F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20185" y="0"/>
            <a:ext cx="2923815" cy="2901886"/>
          </a:xfrm>
          <a:prstGeom prst="rect">
            <a:avLst/>
          </a:prstGeom>
          <a:solidFill>
            <a:srgbClr val="FFFFFF"/>
          </a:solidFill>
        </p:spPr>
      </p:pic>
      <p:pic>
        <p:nvPicPr>
          <p:cNvPr id="4" name="Picture 3">
            <a:extLst>
              <a:ext uri="{FF2B5EF4-FFF2-40B4-BE49-F238E27FC236}">
                <a16:creationId xmlns:a16="http://schemas.microsoft.com/office/drawing/2014/main" id="{1818DF71-9D48-47B2-9E3A-B71AC5E52C22}"/>
              </a:ext>
            </a:extLst>
          </p:cNvPr>
          <p:cNvPicPr>
            <a:picLocks noChangeAspect="1"/>
          </p:cNvPicPr>
          <p:nvPr/>
        </p:nvPicPr>
        <p:blipFill rotWithShape="1">
          <a:blip r:embed="rId3"/>
          <a:srcRect l="50833" t="29083" r="13333" b="25161"/>
          <a:stretch/>
        </p:blipFill>
        <p:spPr>
          <a:xfrm>
            <a:off x="5791200" y="2819400"/>
            <a:ext cx="3276600" cy="2667000"/>
          </a:xfrm>
          <a:prstGeom prst="rect">
            <a:avLst/>
          </a:prstGeom>
        </p:spPr>
      </p:pic>
      <p:sp>
        <p:nvSpPr>
          <p:cNvPr id="7" name="TextBox 6">
            <a:extLst>
              <a:ext uri="{FF2B5EF4-FFF2-40B4-BE49-F238E27FC236}">
                <a16:creationId xmlns:a16="http://schemas.microsoft.com/office/drawing/2014/main" id="{B4559297-CD8E-46AF-B682-7686D1B98113}"/>
              </a:ext>
            </a:extLst>
          </p:cNvPr>
          <p:cNvSpPr txBox="1"/>
          <p:nvPr/>
        </p:nvSpPr>
        <p:spPr>
          <a:xfrm>
            <a:off x="348620" y="5024735"/>
            <a:ext cx="8338180" cy="923330"/>
          </a:xfrm>
          <a:prstGeom prst="rect">
            <a:avLst/>
          </a:prstGeom>
          <a:noFill/>
        </p:spPr>
        <p:txBody>
          <a:bodyPr wrap="none" rtlCol="0">
            <a:spAutoFit/>
          </a:bodyPr>
          <a:lstStyle/>
          <a:p>
            <a:r>
              <a:rPr lang="en-US" dirty="0"/>
              <a:t>*Lumbrical plus Deformity</a:t>
            </a:r>
          </a:p>
          <a:p>
            <a:pPr marL="742950" lvl="1" indent="-285750">
              <a:buFont typeface="Arial" panose="020B0604020202020204" pitchFamily="34" charset="0"/>
              <a:buChar char="•"/>
            </a:pPr>
            <a:r>
              <a:rPr lang="en-US" dirty="0"/>
              <a:t>Occurs when FDP shortens (i.e. finger amp) </a:t>
            </a:r>
            <a:r>
              <a:rPr lang="en-US" dirty="0">
                <a:sym typeface="Wingdings" panose="05000000000000000000" pitchFamily="2" charset="2"/>
              </a:rPr>
              <a:t> tension on the lumbricals</a:t>
            </a:r>
          </a:p>
          <a:p>
            <a:pPr marL="742950" lvl="1" indent="-285750">
              <a:buFont typeface="Arial" panose="020B0604020202020204" pitchFamily="34" charset="0"/>
              <a:buChar char="•"/>
            </a:pPr>
            <a:r>
              <a:rPr lang="en-US" dirty="0">
                <a:sym typeface="Wingdings" panose="05000000000000000000" pitchFamily="2" charset="2"/>
              </a:rPr>
              <a:t>Results in paradoxical extension of IP </a:t>
            </a:r>
            <a:r>
              <a:rPr lang="en-US" dirty="0" err="1">
                <a:sym typeface="Wingdings" panose="05000000000000000000" pitchFamily="2" charset="2"/>
              </a:rPr>
              <a:t>jt</a:t>
            </a:r>
            <a:r>
              <a:rPr lang="en-US" dirty="0">
                <a:sym typeface="Wingdings" panose="05000000000000000000" pitchFamily="2" charset="2"/>
              </a:rPr>
              <a:t> while attempting flexion</a:t>
            </a:r>
            <a:endParaRPr lang="en-US" dirty="0"/>
          </a:p>
        </p:txBody>
      </p:sp>
    </p:spTree>
    <p:extLst>
      <p:ext uri="{BB962C8B-B14F-4D97-AF65-F5344CB8AC3E}">
        <p14:creationId xmlns:p14="http://schemas.microsoft.com/office/powerpoint/2010/main" val="2054320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9A4F2-8B56-45DB-9935-DE1E5DE0DFB5}"/>
              </a:ext>
            </a:extLst>
          </p:cNvPr>
          <p:cNvSpPr>
            <a:spLocks noGrp="1"/>
          </p:cNvSpPr>
          <p:nvPr>
            <p:ph type="title"/>
          </p:nvPr>
        </p:nvSpPr>
        <p:spPr>
          <a:xfrm>
            <a:off x="228600" y="381000"/>
            <a:ext cx="8229600" cy="1143000"/>
          </a:xfrm>
        </p:spPr>
        <p:txBody>
          <a:bodyPr/>
          <a:lstStyle/>
          <a:p>
            <a:r>
              <a:rPr lang="en-US" dirty="0" err="1"/>
              <a:t>Juncturae</a:t>
            </a:r>
            <a:r>
              <a:rPr lang="en-US" dirty="0"/>
              <a:t> </a:t>
            </a:r>
            <a:r>
              <a:rPr lang="en-US" dirty="0" err="1"/>
              <a:t>Tendinum</a:t>
            </a:r>
            <a:endParaRPr lang="en-US" dirty="0"/>
          </a:p>
        </p:txBody>
      </p:sp>
      <p:pic>
        <p:nvPicPr>
          <p:cNvPr id="23556" name="Picture 4" descr="Image result for juncturae tendinum">
            <a:extLst>
              <a:ext uri="{FF2B5EF4-FFF2-40B4-BE49-F238E27FC236}">
                <a16:creationId xmlns:a16="http://schemas.microsoft.com/office/drawing/2014/main" id="{4FDED5DC-FE12-4155-B5E8-F76E143F9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17152"/>
            <a:ext cx="2856568" cy="249412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9A28AEB-2564-4D47-8A2E-9C7066EAD5F1}"/>
              </a:ext>
            </a:extLst>
          </p:cNvPr>
          <p:cNvSpPr>
            <a:spLocks noGrp="1"/>
          </p:cNvSpPr>
          <p:nvPr>
            <p:ph sz="half" idx="1"/>
          </p:nvPr>
        </p:nvSpPr>
        <p:spPr>
          <a:xfrm>
            <a:off x="57616" y="1787848"/>
            <a:ext cx="9028768" cy="3810000"/>
          </a:xfrm>
        </p:spPr>
        <p:txBody>
          <a:bodyPr>
            <a:normAutofit/>
          </a:bodyPr>
          <a:lstStyle/>
          <a:p>
            <a:r>
              <a:rPr lang="en-US" dirty="0"/>
              <a:t>Interconnect EDC tendons</a:t>
            </a:r>
          </a:p>
          <a:p>
            <a:endParaRPr lang="en-US" dirty="0"/>
          </a:p>
          <a:p>
            <a:r>
              <a:rPr lang="en-US" b="1" dirty="0"/>
              <a:t>Most variable anatomy of extensor system</a:t>
            </a:r>
          </a:p>
          <a:p>
            <a:pPr lvl="1"/>
            <a:r>
              <a:rPr lang="en-US" dirty="0"/>
              <a:t>Consistency varies: Fascial, ligamentous, or tendinous</a:t>
            </a:r>
          </a:p>
          <a:p>
            <a:pPr lvl="1"/>
            <a:endParaRPr lang="en-US" dirty="0"/>
          </a:p>
          <a:p>
            <a:r>
              <a:rPr lang="en-US" dirty="0"/>
              <a:t>Can provide some cross-tendon motion in cases of lacerated EDC tendons proximal to the </a:t>
            </a:r>
            <a:r>
              <a:rPr lang="en-US" dirty="0" err="1"/>
              <a:t>juncturae</a:t>
            </a:r>
            <a:endParaRPr lang="en-US" dirty="0"/>
          </a:p>
          <a:p>
            <a:pPr lvl="1"/>
            <a:r>
              <a:rPr lang="en-US" dirty="0"/>
              <a:t>leading to misdiagnosis</a:t>
            </a:r>
          </a:p>
        </p:txBody>
      </p:sp>
    </p:spTree>
    <p:extLst>
      <p:ext uri="{BB962C8B-B14F-4D97-AF65-F5344CB8AC3E}">
        <p14:creationId xmlns:p14="http://schemas.microsoft.com/office/powerpoint/2010/main" val="3569199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B588-664C-4BE7-9094-4521DBDB57DA}"/>
              </a:ext>
            </a:extLst>
          </p:cNvPr>
          <p:cNvSpPr>
            <a:spLocks noGrp="1"/>
          </p:cNvSpPr>
          <p:nvPr>
            <p:ph type="title"/>
          </p:nvPr>
        </p:nvSpPr>
        <p:spPr/>
        <p:txBody>
          <a:bodyPr/>
          <a:lstStyle/>
          <a:p>
            <a:r>
              <a:rPr lang="en-US" dirty="0"/>
              <a:t>Sagittal Band</a:t>
            </a:r>
          </a:p>
        </p:txBody>
      </p:sp>
      <p:sp>
        <p:nvSpPr>
          <p:cNvPr id="3" name="Content Placeholder 2">
            <a:extLst>
              <a:ext uri="{FF2B5EF4-FFF2-40B4-BE49-F238E27FC236}">
                <a16:creationId xmlns:a16="http://schemas.microsoft.com/office/drawing/2014/main" id="{86A1C2F4-6AE6-45BE-A2CB-38B9401F1F98}"/>
              </a:ext>
            </a:extLst>
          </p:cNvPr>
          <p:cNvSpPr>
            <a:spLocks noGrp="1"/>
          </p:cNvSpPr>
          <p:nvPr>
            <p:ph sz="half" idx="1"/>
          </p:nvPr>
        </p:nvSpPr>
        <p:spPr>
          <a:xfrm>
            <a:off x="76199" y="1600200"/>
            <a:ext cx="6109781" cy="4343399"/>
          </a:xfrm>
        </p:spPr>
        <p:txBody>
          <a:bodyPr>
            <a:normAutofit/>
          </a:bodyPr>
          <a:lstStyle/>
          <a:p>
            <a:r>
              <a:rPr lang="en-US" dirty="0"/>
              <a:t>Originate from intermetacarpal plate on either side of metacarpal head</a:t>
            </a:r>
          </a:p>
          <a:p>
            <a:r>
              <a:rPr lang="en-US" dirty="0"/>
              <a:t>Form dorsal expansion, or hood</a:t>
            </a:r>
          </a:p>
          <a:p>
            <a:r>
              <a:rPr lang="en-US" dirty="0"/>
              <a:t>Maintain central slip of extensors over MP joints, preventing lateral subluxation</a:t>
            </a:r>
          </a:p>
          <a:p>
            <a:r>
              <a:rPr lang="fr-FR" dirty="0"/>
              <a:t>Prevent MP joint hyperextension</a:t>
            </a:r>
            <a:endParaRPr lang="en-US" dirty="0"/>
          </a:p>
        </p:txBody>
      </p:sp>
      <p:pic>
        <p:nvPicPr>
          <p:cNvPr id="27650" name="Picture 2" descr="Related image">
            <a:extLst>
              <a:ext uri="{FF2B5EF4-FFF2-40B4-BE49-F238E27FC236}">
                <a16:creationId xmlns:a16="http://schemas.microsoft.com/office/drawing/2014/main" id="{6883B79D-AD60-4D9A-927C-5FCE5FC1FCA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86500" y="2714624"/>
            <a:ext cx="2857500" cy="2114550"/>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Image result for sagittal band">
            <a:extLst>
              <a:ext uri="{FF2B5EF4-FFF2-40B4-BE49-F238E27FC236}">
                <a16:creationId xmlns:a16="http://schemas.microsoft.com/office/drawing/2014/main" id="{1DAB4613-3D03-4445-9F9A-35767993E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406" y="64513"/>
            <a:ext cx="3380821"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791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33F8-5F34-4F97-98B8-7B75B4DCE5E1}"/>
              </a:ext>
            </a:extLst>
          </p:cNvPr>
          <p:cNvSpPr>
            <a:spLocks noGrp="1"/>
          </p:cNvSpPr>
          <p:nvPr>
            <p:ph type="title"/>
          </p:nvPr>
        </p:nvSpPr>
        <p:spPr/>
        <p:txBody>
          <a:bodyPr/>
          <a:lstStyle/>
          <a:p>
            <a:r>
              <a:rPr lang="en-US" dirty="0"/>
              <a:t>Anatomy</a:t>
            </a:r>
          </a:p>
        </p:txBody>
      </p:sp>
      <p:sp>
        <p:nvSpPr>
          <p:cNvPr id="3" name="Content Placeholder 2">
            <a:extLst>
              <a:ext uri="{FF2B5EF4-FFF2-40B4-BE49-F238E27FC236}">
                <a16:creationId xmlns:a16="http://schemas.microsoft.com/office/drawing/2014/main" id="{570E8698-34DC-4284-BB64-126CED3E09F7}"/>
              </a:ext>
            </a:extLst>
          </p:cNvPr>
          <p:cNvSpPr>
            <a:spLocks noGrp="1"/>
          </p:cNvSpPr>
          <p:nvPr>
            <p:ph sz="half" idx="1"/>
          </p:nvPr>
        </p:nvSpPr>
        <p:spPr>
          <a:xfrm>
            <a:off x="457200" y="1600201"/>
            <a:ext cx="8077200" cy="3733800"/>
          </a:xfrm>
        </p:spPr>
        <p:txBody>
          <a:bodyPr/>
          <a:lstStyle/>
          <a:p>
            <a:r>
              <a:rPr lang="en-US" dirty="0"/>
              <a:t>Other components of the extensor apparatus stabilize the extensor hood and co-ordinate joint movement</a:t>
            </a:r>
          </a:p>
        </p:txBody>
      </p:sp>
    </p:spTree>
    <p:extLst>
      <p:ext uri="{BB962C8B-B14F-4D97-AF65-F5344CB8AC3E}">
        <p14:creationId xmlns:p14="http://schemas.microsoft.com/office/powerpoint/2010/main" val="2833105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42EC840-A7FC-474B-92B9-5CA347A96A67}"/>
              </a:ext>
            </a:extLst>
          </p:cNvPr>
          <p:cNvSpPr/>
          <p:nvPr/>
        </p:nvSpPr>
        <p:spPr>
          <a:xfrm>
            <a:off x="4114800" y="1055530"/>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4B236BF-A750-496F-971B-A20C6F0877A5}"/>
              </a:ext>
            </a:extLst>
          </p:cNvPr>
          <p:cNvSpPr/>
          <p:nvPr/>
        </p:nvSpPr>
        <p:spPr>
          <a:xfrm>
            <a:off x="4191000" y="12426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74713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33F8-5F34-4F97-98B8-7B75B4DCE5E1}"/>
              </a:ext>
            </a:extLst>
          </p:cNvPr>
          <p:cNvSpPr>
            <a:spLocks noGrp="1"/>
          </p:cNvSpPr>
          <p:nvPr>
            <p:ph type="title"/>
          </p:nvPr>
        </p:nvSpPr>
        <p:spPr/>
        <p:txBody>
          <a:bodyPr/>
          <a:lstStyle/>
          <a:p>
            <a:r>
              <a:rPr lang="en-US" dirty="0"/>
              <a:t>Anatomy</a:t>
            </a:r>
          </a:p>
        </p:txBody>
      </p:sp>
      <p:sp>
        <p:nvSpPr>
          <p:cNvPr id="3" name="Content Placeholder 2">
            <a:extLst>
              <a:ext uri="{FF2B5EF4-FFF2-40B4-BE49-F238E27FC236}">
                <a16:creationId xmlns:a16="http://schemas.microsoft.com/office/drawing/2014/main" id="{570E8698-34DC-4284-BB64-126CED3E09F7}"/>
              </a:ext>
            </a:extLst>
          </p:cNvPr>
          <p:cNvSpPr>
            <a:spLocks noGrp="1"/>
          </p:cNvSpPr>
          <p:nvPr>
            <p:ph sz="half" idx="1"/>
          </p:nvPr>
        </p:nvSpPr>
        <p:spPr>
          <a:xfrm>
            <a:off x="457200" y="1600201"/>
            <a:ext cx="8077200" cy="3733800"/>
          </a:xfrm>
        </p:spPr>
        <p:txBody>
          <a:bodyPr/>
          <a:lstStyle/>
          <a:p>
            <a:r>
              <a:rPr lang="en-US" dirty="0"/>
              <a:t>Triangular Ligament</a:t>
            </a:r>
          </a:p>
          <a:p>
            <a:pPr lvl="1"/>
            <a:r>
              <a:rPr lang="en-US" dirty="0"/>
              <a:t>A thin tissue connecting the conjoined lateral bands over the middle phalanx</a:t>
            </a:r>
          </a:p>
          <a:p>
            <a:pPr lvl="1"/>
            <a:r>
              <a:rPr lang="en-US" dirty="0"/>
              <a:t>Prevents separation and volar migration of the lateral bands when the PIP is flexed</a:t>
            </a:r>
          </a:p>
        </p:txBody>
      </p:sp>
    </p:spTree>
    <p:extLst>
      <p:ext uri="{BB962C8B-B14F-4D97-AF65-F5344CB8AC3E}">
        <p14:creationId xmlns:p14="http://schemas.microsoft.com/office/powerpoint/2010/main" val="1490522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33F8-5F34-4F97-98B8-7B75B4DCE5E1}"/>
              </a:ext>
            </a:extLst>
          </p:cNvPr>
          <p:cNvSpPr>
            <a:spLocks noGrp="1"/>
          </p:cNvSpPr>
          <p:nvPr>
            <p:ph type="title"/>
          </p:nvPr>
        </p:nvSpPr>
        <p:spPr/>
        <p:txBody>
          <a:bodyPr/>
          <a:lstStyle/>
          <a:p>
            <a:r>
              <a:rPr lang="en-US" dirty="0"/>
              <a:t>Anatomy</a:t>
            </a:r>
          </a:p>
        </p:txBody>
      </p:sp>
      <p:sp>
        <p:nvSpPr>
          <p:cNvPr id="3" name="Content Placeholder 2">
            <a:extLst>
              <a:ext uri="{FF2B5EF4-FFF2-40B4-BE49-F238E27FC236}">
                <a16:creationId xmlns:a16="http://schemas.microsoft.com/office/drawing/2014/main" id="{570E8698-34DC-4284-BB64-126CED3E09F7}"/>
              </a:ext>
            </a:extLst>
          </p:cNvPr>
          <p:cNvSpPr>
            <a:spLocks noGrp="1"/>
          </p:cNvSpPr>
          <p:nvPr>
            <p:ph sz="half" idx="1"/>
          </p:nvPr>
        </p:nvSpPr>
        <p:spPr>
          <a:xfrm>
            <a:off x="457200" y="1600201"/>
            <a:ext cx="8077200" cy="3733800"/>
          </a:xfrm>
        </p:spPr>
        <p:txBody>
          <a:bodyPr/>
          <a:lstStyle/>
          <a:p>
            <a:r>
              <a:rPr lang="en-US" dirty="0"/>
              <a:t>Transverse Retinacular ligaments</a:t>
            </a:r>
          </a:p>
          <a:p>
            <a:pPr lvl="1"/>
            <a:r>
              <a:rPr lang="en-US" dirty="0"/>
              <a:t>Originate from each side of the PIP </a:t>
            </a:r>
            <a:r>
              <a:rPr lang="en-US" dirty="0" err="1"/>
              <a:t>jt</a:t>
            </a:r>
            <a:r>
              <a:rPr lang="en-US" dirty="0"/>
              <a:t> volar plate</a:t>
            </a:r>
          </a:p>
          <a:p>
            <a:pPr lvl="1"/>
            <a:r>
              <a:rPr lang="en-US" dirty="0"/>
              <a:t>Insert dorsally into the adjacent conjoined lateral band</a:t>
            </a:r>
          </a:p>
          <a:p>
            <a:pPr lvl="1"/>
            <a:r>
              <a:rPr lang="en-US" dirty="0"/>
              <a:t>Stabilize and limit dorsal migration of the lateral bands during PIP </a:t>
            </a:r>
            <a:r>
              <a:rPr lang="en-US" dirty="0" err="1"/>
              <a:t>jt</a:t>
            </a:r>
            <a:r>
              <a:rPr lang="en-US" dirty="0"/>
              <a:t> extension</a:t>
            </a:r>
          </a:p>
        </p:txBody>
      </p:sp>
    </p:spTree>
    <p:extLst>
      <p:ext uri="{BB962C8B-B14F-4D97-AF65-F5344CB8AC3E}">
        <p14:creationId xmlns:p14="http://schemas.microsoft.com/office/powerpoint/2010/main" val="1656958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33F8-5F34-4F97-98B8-7B75B4DCE5E1}"/>
              </a:ext>
            </a:extLst>
          </p:cNvPr>
          <p:cNvSpPr>
            <a:spLocks noGrp="1"/>
          </p:cNvSpPr>
          <p:nvPr>
            <p:ph type="title"/>
          </p:nvPr>
        </p:nvSpPr>
        <p:spPr/>
        <p:txBody>
          <a:bodyPr/>
          <a:lstStyle/>
          <a:p>
            <a:r>
              <a:rPr lang="en-US" dirty="0"/>
              <a:t>Anatomy</a:t>
            </a:r>
          </a:p>
        </p:txBody>
      </p:sp>
      <p:sp>
        <p:nvSpPr>
          <p:cNvPr id="3" name="Content Placeholder 2">
            <a:extLst>
              <a:ext uri="{FF2B5EF4-FFF2-40B4-BE49-F238E27FC236}">
                <a16:creationId xmlns:a16="http://schemas.microsoft.com/office/drawing/2014/main" id="{570E8698-34DC-4284-BB64-126CED3E09F7}"/>
              </a:ext>
            </a:extLst>
          </p:cNvPr>
          <p:cNvSpPr>
            <a:spLocks noGrp="1"/>
          </p:cNvSpPr>
          <p:nvPr>
            <p:ph sz="half" idx="1"/>
          </p:nvPr>
        </p:nvSpPr>
        <p:spPr>
          <a:xfrm>
            <a:off x="457200" y="1600201"/>
            <a:ext cx="8077200" cy="3733800"/>
          </a:xfrm>
        </p:spPr>
        <p:txBody>
          <a:bodyPr/>
          <a:lstStyle/>
          <a:p>
            <a:r>
              <a:rPr lang="en-US" dirty="0"/>
              <a:t>Oblique Retinacular ligaments</a:t>
            </a:r>
          </a:p>
          <a:p>
            <a:pPr lvl="1"/>
            <a:r>
              <a:rPr lang="en-US" dirty="0"/>
              <a:t>Arise from the flexor tendon sheath and volar aspect of the proximal phalanx</a:t>
            </a:r>
          </a:p>
          <a:p>
            <a:pPr lvl="1"/>
            <a:r>
              <a:rPr lang="en-US" dirty="0"/>
              <a:t>Course distally to insert onto the dorsal base of the distal phalanx with the terminal extensor tendon, thus linking and coordinating PIP and DIP joint motion</a:t>
            </a:r>
          </a:p>
        </p:txBody>
      </p:sp>
    </p:spTree>
    <p:extLst>
      <p:ext uri="{BB962C8B-B14F-4D97-AF65-F5344CB8AC3E}">
        <p14:creationId xmlns:p14="http://schemas.microsoft.com/office/powerpoint/2010/main" val="4169092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152400" y="838201"/>
            <a:ext cx="6858000" cy="5181599"/>
          </a:xfrm>
        </p:spPr>
        <p:txBody>
          <a:bodyPr>
            <a:normAutofit fontScale="92500" lnSpcReduction="10000"/>
          </a:bodyPr>
          <a:lstStyle/>
          <a:p>
            <a:r>
              <a:rPr lang="en-US" dirty="0"/>
              <a:t>Active extension of a digit is provided by the extensor mechanism of the digit.</a:t>
            </a:r>
          </a:p>
          <a:p>
            <a:endParaRPr lang="en-US" dirty="0"/>
          </a:p>
          <a:p>
            <a:r>
              <a:rPr lang="en-US" dirty="0"/>
              <a:t>The extensor mechanism consists of the conjoining of the extrinsic muscles to the intrinsic muscles</a:t>
            </a:r>
          </a:p>
          <a:p>
            <a:pPr lvl="1"/>
            <a:r>
              <a:rPr lang="en-US" dirty="0"/>
              <a:t>Extrinsic muscles:</a:t>
            </a:r>
          </a:p>
          <a:p>
            <a:pPr lvl="2"/>
            <a:r>
              <a:rPr lang="en-US" dirty="0"/>
              <a:t>EDC</a:t>
            </a:r>
          </a:p>
          <a:p>
            <a:pPr lvl="2"/>
            <a:r>
              <a:rPr lang="en-US" dirty="0"/>
              <a:t>EDM</a:t>
            </a:r>
          </a:p>
          <a:p>
            <a:pPr lvl="2"/>
            <a:r>
              <a:rPr lang="en-US" dirty="0"/>
              <a:t>EIP</a:t>
            </a:r>
          </a:p>
          <a:p>
            <a:pPr lvl="1"/>
            <a:r>
              <a:rPr lang="en-US" dirty="0"/>
              <a:t>Intrinsic muscles:</a:t>
            </a:r>
          </a:p>
          <a:p>
            <a:pPr lvl="2"/>
            <a:r>
              <a:rPr lang="en-US" dirty="0"/>
              <a:t>Lumbricals</a:t>
            </a:r>
          </a:p>
          <a:p>
            <a:pPr lvl="2"/>
            <a:r>
              <a:rPr lang="en-US" dirty="0"/>
              <a:t>dorsal and palmar interosseous muscles</a:t>
            </a:r>
          </a:p>
          <a:p>
            <a:pPr marL="0" indent="0">
              <a:buNone/>
            </a:pPr>
            <a:endParaRPr lang="en-US" dirty="0"/>
          </a:p>
        </p:txBody>
      </p:sp>
      <p:pic>
        <p:nvPicPr>
          <p:cNvPr id="4" name="Picture 3">
            <a:extLst>
              <a:ext uri="{FF2B5EF4-FFF2-40B4-BE49-F238E27FC236}">
                <a16:creationId xmlns:a16="http://schemas.microsoft.com/office/drawing/2014/main" id="{5003C99D-AD5D-4E72-9AC0-DB5B7966F091}"/>
              </a:ext>
            </a:extLst>
          </p:cNvPr>
          <p:cNvPicPr>
            <a:picLocks noChangeAspect="1"/>
          </p:cNvPicPr>
          <p:nvPr/>
        </p:nvPicPr>
        <p:blipFill rotWithShape="1">
          <a:blip r:embed="rId2"/>
          <a:srcRect l="13621" t="35681" r="51784" b="17254"/>
          <a:stretch/>
        </p:blipFill>
        <p:spPr>
          <a:xfrm>
            <a:off x="6265739" y="2743200"/>
            <a:ext cx="2897716" cy="2512764"/>
          </a:xfrm>
          <a:prstGeom prst="rect">
            <a:avLst/>
          </a:prstGeom>
        </p:spPr>
      </p:pic>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a:xfrm>
            <a:off x="130277" y="-152400"/>
            <a:ext cx="8229600" cy="1143000"/>
          </a:xfrm>
        </p:spPr>
        <p:txBody>
          <a:bodyPr>
            <a:normAutofit/>
          </a:bodyPr>
          <a:lstStyle/>
          <a:p>
            <a:r>
              <a:rPr lang="en-US" b="1" dirty="0"/>
              <a:t>Extensor Anatomy</a:t>
            </a:r>
            <a:endParaRPr lang="en-US" dirty="0"/>
          </a:p>
        </p:txBody>
      </p:sp>
      <p:pic>
        <p:nvPicPr>
          <p:cNvPr id="5" name="Picture 4">
            <a:extLst>
              <a:ext uri="{FF2B5EF4-FFF2-40B4-BE49-F238E27FC236}">
                <a16:creationId xmlns:a16="http://schemas.microsoft.com/office/drawing/2014/main" id="{164CE12D-9DBF-41E3-A0E2-CADB207813F3}"/>
              </a:ext>
            </a:extLst>
          </p:cNvPr>
          <p:cNvPicPr>
            <a:picLocks noChangeAspect="1"/>
          </p:cNvPicPr>
          <p:nvPr/>
        </p:nvPicPr>
        <p:blipFill rotWithShape="1">
          <a:blip r:embed="rId2"/>
          <a:srcRect l="48311" t="35619" r="18334" b="17316"/>
          <a:stretch/>
        </p:blipFill>
        <p:spPr>
          <a:xfrm>
            <a:off x="6829732" y="584148"/>
            <a:ext cx="2204884" cy="1983036"/>
          </a:xfrm>
          <a:prstGeom prst="rect">
            <a:avLst/>
          </a:prstGeom>
        </p:spPr>
      </p:pic>
    </p:spTree>
    <p:extLst>
      <p:ext uri="{BB962C8B-B14F-4D97-AF65-F5344CB8AC3E}">
        <p14:creationId xmlns:p14="http://schemas.microsoft.com/office/powerpoint/2010/main" val="1043195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152400" y="1676400"/>
            <a:ext cx="8534400" cy="4343400"/>
          </a:xfrm>
        </p:spPr>
        <p:txBody>
          <a:bodyPr>
            <a:normAutofit fontScale="85000" lnSpcReduction="20000"/>
          </a:bodyPr>
          <a:lstStyle/>
          <a:p>
            <a:pPr marL="0" indent="0">
              <a:buNone/>
            </a:pPr>
            <a:endParaRPr lang="en-US" dirty="0"/>
          </a:p>
          <a:p>
            <a:r>
              <a:rPr lang="en-US" dirty="0"/>
              <a:t>The extrinsic tendons produce digital extension at all three joints:</a:t>
            </a:r>
          </a:p>
          <a:p>
            <a:pPr lvl="2"/>
            <a:r>
              <a:rPr lang="en-US" dirty="0"/>
              <a:t>MCP joint</a:t>
            </a:r>
          </a:p>
          <a:p>
            <a:pPr lvl="2"/>
            <a:r>
              <a:rPr lang="en-US" dirty="0"/>
              <a:t>PIP joint </a:t>
            </a:r>
          </a:p>
          <a:p>
            <a:pPr lvl="2"/>
            <a:r>
              <a:rPr lang="en-US" dirty="0"/>
              <a:t>DIP joint. </a:t>
            </a:r>
          </a:p>
          <a:p>
            <a:pPr lvl="1"/>
            <a:r>
              <a:rPr lang="en-US" dirty="0"/>
              <a:t>The extensor mechanism has specific attachments at each these three sites. </a:t>
            </a:r>
          </a:p>
          <a:p>
            <a:endParaRPr lang="en-US" dirty="0"/>
          </a:p>
          <a:p>
            <a:r>
              <a:rPr lang="en-US" dirty="0"/>
              <a:t>The intrinsic muscles produce digital extension at</a:t>
            </a:r>
          </a:p>
          <a:p>
            <a:pPr lvl="2"/>
            <a:r>
              <a:rPr lang="en-US" dirty="0"/>
              <a:t>PIP </a:t>
            </a:r>
            <a:r>
              <a:rPr lang="en-US" dirty="0" err="1"/>
              <a:t>jt</a:t>
            </a:r>
            <a:endParaRPr lang="en-US" dirty="0"/>
          </a:p>
          <a:p>
            <a:pPr lvl="2"/>
            <a:r>
              <a:rPr lang="en-US" dirty="0"/>
              <a:t>DIP </a:t>
            </a:r>
            <a:r>
              <a:rPr lang="en-US" dirty="0" err="1"/>
              <a:t>jt</a:t>
            </a:r>
            <a:endParaRPr lang="en-US" dirty="0"/>
          </a:p>
          <a:p>
            <a:pPr lvl="1"/>
            <a:r>
              <a:rPr lang="en-US" dirty="0"/>
              <a:t>concomitant flexion at the MCP joint.</a:t>
            </a:r>
          </a:p>
        </p:txBody>
      </p:sp>
      <p:pic>
        <p:nvPicPr>
          <p:cNvPr id="4" name="Picture 3">
            <a:extLst>
              <a:ext uri="{FF2B5EF4-FFF2-40B4-BE49-F238E27FC236}">
                <a16:creationId xmlns:a16="http://schemas.microsoft.com/office/drawing/2014/main" id="{5003C99D-AD5D-4E72-9AC0-DB5B7966F091}"/>
              </a:ext>
            </a:extLst>
          </p:cNvPr>
          <p:cNvPicPr>
            <a:picLocks noChangeAspect="1"/>
          </p:cNvPicPr>
          <p:nvPr/>
        </p:nvPicPr>
        <p:blipFill rotWithShape="1">
          <a:blip r:embed="rId2"/>
          <a:srcRect l="12500" t="35619" r="18334" b="17316"/>
          <a:stretch/>
        </p:blipFill>
        <p:spPr>
          <a:xfrm>
            <a:off x="4775201" y="152400"/>
            <a:ext cx="4216399" cy="1828800"/>
          </a:xfrm>
          <a:prstGeom prst="rect">
            <a:avLst/>
          </a:prstGeom>
        </p:spPr>
      </p:pic>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a:xfrm>
            <a:off x="130277" y="-152400"/>
            <a:ext cx="8229600" cy="1143000"/>
          </a:xfrm>
        </p:spPr>
        <p:txBody>
          <a:bodyPr>
            <a:normAutofit/>
          </a:bodyPr>
          <a:lstStyle/>
          <a:p>
            <a:r>
              <a:rPr lang="en-US" b="1" dirty="0"/>
              <a:t>Extensor Anatomy</a:t>
            </a:r>
            <a:endParaRPr lang="en-US" dirty="0"/>
          </a:p>
        </p:txBody>
      </p:sp>
    </p:spTree>
    <p:extLst>
      <p:ext uri="{BB962C8B-B14F-4D97-AF65-F5344CB8AC3E}">
        <p14:creationId xmlns:p14="http://schemas.microsoft.com/office/powerpoint/2010/main" val="549857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a:xfrm>
            <a:off x="81116" y="-9832"/>
            <a:ext cx="8229600" cy="1143000"/>
          </a:xfrm>
        </p:spPr>
        <p:txBody>
          <a:bodyPr>
            <a:normAutofit/>
          </a:bodyPr>
          <a:lstStyle/>
          <a:p>
            <a:r>
              <a:rPr lang="en-US" sz="3600" b="1" dirty="0"/>
              <a:t>Extensor Anatomy</a:t>
            </a:r>
            <a:endParaRPr lang="en-US" sz="3600" dirty="0"/>
          </a:p>
        </p:txBody>
      </p:sp>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58993" y="1066800"/>
            <a:ext cx="6720349" cy="5105399"/>
          </a:xfrm>
        </p:spPr>
        <p:txBody>
          <a:bodyPr>
            <a:normAutofit fontScale="92500"/>
          </a:bodyPr>
          <a:lstStyle/>
          <a:p>
            <a:r>
              <a:rPr lang="en-US" dirty="0"/>
              <a:t>The extensor mechanism is complex</a:t>
            </a:r>
          </a:p>
          <a:p>
            <a:pPr lvl="1"/>
            <a:r>
              <a:rPr lang="en-US" dirty="0"/>
              <a:t>normal digital extension is dependent on: </a:t>
            </a:r>
          </a:p>
          <a:p>
            <a:pPr lvl="2"/>
            <a:r>
              <a:rPr lang="en-US" dirty="0"/>
              <a:t>a delicate balance between the intrinsic and extrinsic muscles</a:t>
            </a:r>
          </a:p>
          <a:p>
            <a:pPr lvl="2"/>
            <a:r>
              <a:rPr lang="en-US" dirty="0"/>
              <a:t>the integrity of each of the insertion sites. </a:t>
            </a:r>
          </a:p>
          <a:p>
            <a:endParaRPr lang="en-US" dirty="0"/>
          </a:p>
          <a:p>
            <a:r>
              <a:rPr lang="en-US" dirty="0"/>
              <a:t>Normal digital extension is dependent on a balance of the pull on the PIP and DIP joints. </a:t>
            </a:r>
          </a:p>
          <a:p>
            <a:pPr lvl="1"/>
            <a:r>
              <a:rPr lang="en-US" dirty="0"/>
              <a:t>Any affliction that results in either over-pull at one joint, or loss of pull at either joint, can result in a deformity.</a:t>
            </a:r>
          </a:p>
        </p:txBody>
      </p:sp>
      <p:pic>
        <p:nvPicPr>
          <p:cNvPr id="4" name="Picture 3">
            <a:extLst>
              <a:ext uri="{FF2B5EF4-FFF2-40B4-BE49-F238E27FC236}">
                <a16:creationId xmlns:a16="http://schemas.microsoft.com/office/drawing/2014/main" id="{FCE2C266-949A-4E1E-B85E-7749F4E711E7}"/>
              </a:ext>
            </a:extLst>
          </p:cNvPr>
          <p:cNvPicPr>
            <a:picLocks noChangeAspect="1"/>
          </p:cNvPicPr>
          <p:nvPr/>
        </p:nvPicPr>
        <p:blipFill rotWithShape="1">
          <a:blip r:embed="rId2"/>
          <a:srcRect l="48311" t="35619" r="18334" b="17316"/>
          <a:stretch/>
        </p:blipFill>
        <p:spPr>
          <a:xfrm>
            <a:off x="6779342" y="202445"/>
            <a:ext cx="2204884" cy="1983036"/>
          </a:xfrm>
          <a:prstGeom prst="rect">
            <a:avLst/>
          </a:prstGeom>
        </p:spPr>
      </p:pic>
      <p:pic>
        <p:nvPicPr>
          <p:cNvPr id="5" name="Picture 4">
            <a:extLst>
              <a:ext uri="{FF2B5EF4-FFF2-40B4-BE49-F238E27FC236}">
                <a16:creationId xmlns:a16="http://schemas.microsoft.com/office/drawing/2014/main" id="{B5BE4B20-B153-4B2F-9058-F297564D95B2}"/>
              </a:ext>
            </a:extLst>
          </p:cNvPr>
          <p:cNvPicPr>
            <a:picLocks noChangeAspect="1"/>
          </p:cNvPicPr>
          <p:nvPr/>
        </p:nvPicPr>
        <p:blipFill rotWithShape="1">
          <a:blip r:embed="rId2"/>
          <a:srcRect l="12500" t="45626" r="51764" b="17316"/>
          <a:stretch/>
        </p:blipFill>
        <p:spPr>
          <a:xfrm>
            <a:off x="6722807" y="2185481"/>
            <a:ext cx="2362200" cy="1561394"/>
          </a:xfrm>
          <a:prstGeom prst="rect">
            <a:avLst/>
          </a:prstGeom>
        </p:spPr>
      </p:pic>
    </p:spTree>
    <p:extLst>
      <p:ext uri="{BB962C8B-B14F-4D97-AF65-F5344CB8AC3E}">
        <p14:creationId xmlns:p14="http://schemas.microsoft.com/office/powerpoint/2010/main" val="16349447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a:xfrm>
            <a:off x="152400" y="-154236"/>
            <a:ext cx="8229600" cy="1143000"/>
          </a:xfrm>
        </p:spPr>
        <p:txBody>
          <a:bodyPr>
            <a:normAutofit/>
          </a:bodyPr>
          <a:lstStyle/>
          <a:p>
            <a:r>
              <a:rPr lang="en-US" b="1" dirty="0"/>
              <a:t>Extensor Anatomy - PIP</a:t>
            </a:r>
            <a:endParaRPr lang="en-US" dirty="0"/>
          </a:p>
        </p:txBody>
      </p:sp>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29339" y="838200"/>
            <a:ext cx="6553200" cy="5181599"/>
          </a:xfrm>
        </p:spPr>
        <p:txBody>
          <a:bodyPr>
            <a:normAutofit fontScale="92500"/>
          </a:bodyPr>
          <a:lstStyle/>
          <a:p>
            <a:r>
              <a:rPr lang="en-US" dirty="0"/>
              <a:t>Extension at the PIP joint is produced by contributions from: </a:t>
            </a:r>
          </a:p>
          <a:p>
            <a:pPr lvl="1"/>
            <a:r>
              <a:rPr lang="en-US" dirty="0"/>
              <a:t>extrinsic tendons (EDC)</a:t>
            </a:r>
          </a:p>
          <a:p>
            <a:pPr lvl="2"/>
            <a:r>
              <a:rPr lang="en-US" dirty="0"/>
              <a:t>contribute to extension at the PIP </a:t>
            </a:r>
            <a:r>
              <a:rPr lang="en-US" dirty="0" err="1"/>
              <a:t>jt</a:t>
            </a:r>
            <a:r>
              <a:rPr lang="en-US" dirty="0"/>
              <a:t> by its direct attachment to the dorsal base of the middle phalanx through the central slip.</a:t>
            </a:r>
          </a:p>
          <a:p>
            <a:pPr lvl="2"/>
            <a:endParaRPr lang="en-US" dirty="0"/>
          </a:p>
          <a:p>
            <a:pPr lvl="1"/>
            <a:r>
              <a:rPr lang="en-US" dirty="0"/>
              <a:t>intrinsic muscles. </a:t>
            </a:r>
          </a:p>
          <a:p>
            <a:pPr lvl="2"/>
            <a:r>
              <a:rPr lang="en-US" dirty="0"/>
              <a:t>proximal to the insertions of central slip, the EDC tendon is joined by the intrinsic muscles through the lateral bands, and both the EDC and intrinsic muscles contribute to PIP extension.</a:t>
            </a:r>
          </a:p>
        </p:txBody>
      </p:sp>
      <p:pic>
        <p:nvPicPr>
          <p:cNvPr id="5" name="Picture 4">
            <a:extLst>
              <a:ext uri="{FF2B5EF4-FFF2-40B4-BE49-F238E27FC236}">
                <a16:creationId xmlns:a16="http://schemas.microsoft.com/office/drawing/2014/main" id="{88DAED8A-7814-4A99-98F5-0FAF70746F65}"/>
              </a:ext>
            </a:extLst>
          </p:cNvPr>
          <p:cNvPicPr>
            <a:picLocks noChangeAspect="1"/>
          </p:cNvPicPr>
          <p:nvPr/>
        </p:nvPicPr>
        <p:blipFill rotWithShape="1">
          <a:blip r:embed="rId2"/>
          <a:srcRect l="48311" t="35619" r="18334" b="17316"/>
          <a:stretch/>
        </p:blipFill>
        <p:spPr>
          <a:xfrm>
            <a:off x="6848168" y="1217364"/>
            <a:ext cx="2204884" cy="1983036"/>
          </a:xfrm>
          <a:prstGeom prst="rect">
            <a:avLst/>
          </a:prstGeom>
        </p:spPr>
      </p:pic>
      <p:pic>
        <p:nvPicPr>
          <p:cNvPr id="6" name="Picture 5">
            <a:extLst>
              <a:ext uri="{FF2B5EF4-FFF2-40B4-BE49-F238E27FC236}">
                <a16:creationId xmlns:a16="http://schemas.microsoft.com/office/drawing/2014/main" id="{3C77C10B-2051-4CB5-B236-1414D4BF61CA}"/>
              </a:ext>
            </a:extLst>
          </p:cNvPr>
          <p:cNvPicPr>
            <a:picLocks noChangeAspect="1"/>
          </p:cNvPicPr>
          <p:nvPr/>
        </p:nvPicPr>
        <p:blipFill rotWithShape="1">
          <a:blip r:embed="rId2"/>
          <a:srcRect l="14433" t="35619" r="51764" b="17316"/>
          <a:stretch/>
        </p:blipFill>
        <p:spPr>
          <a:xfrm>
            <a:off x="6268692" y="3352800"/>
            <a:ext cx="2893142" cy="2567669"/>
          </a:xfrm>
          <a:prstGeom prst="rect">
            <a:avLst/>
          </a:prstGeom>
        </p:spPr>
      </p:pic>
    </p:spTree>
    <p:extLst>
      <p:ext uri="{BB962C8B-B14F-4D97-AF65-F5344CB8AC3E}">
        <p14:creationId xmlns:p14="http://schemas.microsoft.com/office/powerpoint/2010/main" val="1638109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p:txBody>
          <a:bodyPr>
            <a:normAutofit/>
          </a:bodyPr>
          <a:lstStyle/>
          <a:p>
            <a:r>
              <a:rPr lang="en-US" b="1" dirty="0"/>
              <a:t>Extensor Anatomy - DIP</a:t>
            </a:r>
            <a:endParaRPr lang="en-US" dirty="0"/>
          </a:p>
        </p:txBody>
      </p:sp>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0" y="1219200"/>
            <a:ext cx="6400800" cy="4571999"/>
          </a:xfrm>
        </p:spPr>
        <p:txBody>
          <a:bodyPr>
            <a:normAutofit fontScale="85000" lnSpcReduction="20000"/>
          </a:bodyPr>
          <a:lstStyle/>
          <a:p>
            <a:r>
              <a:rPr lang="en-US" dirty="0"/>
              <a:t>Extension of the DIP joint is produced by:</a:t>
            </a:r>
          </a:p>
          <a:p>
            <a:endParaRPr lang="en-US" dirty="0"/>
          </a:p>
          <a:p>
            <a:pPr lvl="1"/>
            <a:r>
              <a:rPr lang="en-US" dirty="0" err="1"/>
              <a:t>extrinsics</a:t>
            </a:r>
            <a:r>
              <a:rPr lang="en-US" dirty="0"/>
              <a:t> (EDC, EDM, and EIP) </a:t>
            </a:r>
          </a:p>
          <a:p>
            <a:pPr lvl="2"/>
            <a:r>
              <a:rPr lang="en-US" dirty="0"/>
              <a:t>extends distal phalanx by direct attachment at the dorsal base of the phalanx through the terminal tendon. </a:t>
            </a:r>
          </a:p>
          <a:p>
            <a:pPr lvl="2"/>
            <a:endParaRPr lang="en-US" dirty="0"/>
          </a:p>
          <a:p>
            <a:pPr lvl="1"/>
            <a:r>
              <a:rPr lang="en-US" dirty="0"/>
              <a:t>intrinsic tendons. </a:t>
            </a:r>
          </a:p>
          <a:p>
            <a:pPr lvl="2"/>
            <a:r>
              <a:rPr lang="en-US" dirty="0"/>
              <a:t>Proximal to the DIP </a:t>
            </a:r>
            <a:r>
              <a:rPr lang="en-US" dirty="0" err="1"/>
              <a:t>jt</a:t>
            </a:r>
            <a:r>
              <a:rPr lang="en-US" dirty="0"/>
              <a:t>, the EDC tendon joins the intrinsic muscles </a:t>
            </a:r>
          </a:p>
          <a:p>
            <a:pPr lvl="3"/>
            <a:r>
              <a:rPr lang="en-US" dirty="0"/>
              <a:t>forms the conjoined lateral tendons (or conjoined lateral bands). </a:t>
            </a:r>
          </a:p>
          <a:p>
            <a:pPr lvl="2"/>
            <a:r>
              <a:rPr lang="en-US" dirty="0"/>
              <a:t>Both tendons then continue to form the terminal tendon </a:t>
            </a:r>
          </a:p>
          <a:p>
            <a:pPr lvl="3"/>
            <a:r>
              <a:rPr lang="en-US" dirty="0"/>
              <a:t>inserts on the distal phalanx to produce DIP extension.</a:t>
            </a:r>
          </a:p>
        </p:txBody>
      </p:sp>
      <p:pic>
        <p:nvPicPr>
          <p:cNvPr id="5" name="Picture 4">
            <a:extLst>
              <a:ext uri="{FF2B5EF4-FFF2-40B4-BE49-F238E27FC236}">
                <a16:creationId xmlns:a16="http://schemas.microsoft.com/office/drawing/2014/main" id="{9392C3CB-07CB-4103-8D09-9DBD11F53482}"/>
              </a:ext>
            </a:extLst>
          </p:cNvPr>
          <p:cNvPicPr>
            <a:picLocks noChangeAspect="1"/>
          </p:cNvPicPr>
          <p:nvPr/>
        </p:nvPicPr>
        <p:blipFill rotWithShape="1">
          <a:blip r:embed="rId2"/>
          <a:srcRect l="48311" t="35619" r="18334" b="17316"/>
          <a:stretch/>
        </p:blipFill>
        <p:spPr>
          <a:xfrm>
            <a:off x="6934036" y="0"/>
            <a:ext cx="2204884" cy="1983036"/>
          </a:xfrm>
          <a:prstGeom prst="rect">
            <a:avLst/>
          </a:prstGeom>
        </p:spPr>
      </p:pic>
      <p:pic>
        <p:nvPicPr>
          <p:cNvPr id="6" name="Picture 5">
            <a:extLst>
              <a:ext uri="{FF2B5EF4-FFF2-40B4-BE49-F238E27FC236}">
                <a16:creationId xmlns:a16="http://schemas.microsoft.com/office/drawing/2014/main" id="{827793D2-E2F2-473B-B577-B5060FB779F5}"/>
              </a:ext>
            </a:extLst>
          </p:cNvPr>
          <p:cNvPicPr>
            <a:picLocks noChangeAspect="1"/>
          </p:cNvPicPr>
          <p:nvPr/>
        </p:nvPicPr>
        <p:blipFill rotWithShape="1">
          <a:blip r:embed="rId2"/>
          <a:srcRect l="14433" t="35619" r="51764" b="17316"/>
          <a:stretch/>
        </p:blipFill>
        <p:spPr>
          <a:xfrm>
            <a:off x="6248400" y="2057400"/>
            <a:ext cx="2893142" cy="2567669"/>
          </a:xfrm>
          <a:prstGeom prst="rect">
            <a:avLst/>
          </a:prstGeom>
        </p:spPr>
      </p:pic>
    </p:spTree>
    <p:extLst>
      <p:ext uri="{BB962C8B-B14F-4D97-AF65-F5344CB8AC3E}">
        <p14:creationId xmlns:p14="http://schemas.microsoft.com/office/powerpoint/2010/main" val="1981376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A84D1-3761-4C95-A26B-E7EE55497037}"/>
              </a:ext>
            </a:extLst>
          </p:cNvPr>
          <p:cNvSpPr>
            <a:spLocks noGrp="1"/>
          </p:cNvSpPr>
          <p:nvPr>
            <p:ph type="title"/>
          </p:nvPr>
        </p:nvSpPr>
        <p:spPr/>
        <p:txBody>
          <a:bodyPr>
            <a:normAutofit/>
          </a:bodyPr>
          <a:lstStyle/>
          <a:p>
            <a:r>
              <a:rPr lang="en-US" b="1" dirty="0"/>
              <a:t>Extensor Anatomy - MCP</a:t>
            </a:r>
            <a:endParaRPr lang="en-US" dirty="0"/>
          </a:p>
        </p:txBody>
      </p:sp>
      <p:sp>
        <p:nvSpPr>
          <p:cNvPr id="3" name="Content Placeholder 2">
            <a:extLst>
              <a:ext uri="{FF2B5EF4-FFF2-40B4-BE49-F238E27FC236}">
                <a16:creationId xmlns:a16="http://schemas.microsoft.com/office/drawing/2014/main" id="{A1DE64AE-9EAF-411F-A8C1-1D03686C2430}"/>
              </a:ext>
            </a:extLst>
          </p:cNvPr>
          <p:cNvSpPr>
            <a:spLocks noGrp="1"/>
          </p:cNvSpPr>
          <p:nvPr>
            <p:ph idx="1"/>
          </p:nvPr>
        </p:nvSpPr>
        <p:spPr>
          <a:xfrm>
            <a:off x="228600" y="1600200"/>
            <a:ext cx="8458200" cy="4343399"/>
          </a:xfrm>
        </p:spPr>
        <p:txBody>
          <a:bodyPr>
            <a:normAutofit fontScale="85000" lnSpcReduction="20000"/>
          </a:bodyPr>
          <a:lstStyle/>
          <a:p>
            <a:r>
              <a:rPr lang="en-US" dirty="0"/>
              <a:t>Extension of the MCP joints is produced primarily by extensor pull of the EDC. </a:t>
            </a:r>
          </a:p>
          <a:p>
            <a:pPr lvl="1"/>
            <a:r>
              <a:rPr lang="en-US" dirty="0"/>
              <a:t>In the small finger and index fingers, there are additional contributions by the EDQ and EIP tendons, respectively. </a:t>
            </a:r>
          </a:p>
          <a:p>
            <a:pPr lvl="1"/>
            <a:endParaRPr lang="en-US" dirty="0"/>
          </a:p>
          <a:p>
            <a:r>
              <a:rPr lang="en-US" dirty="0"/>
              <a:t>The EDC tendons contribute to extension at the MCP joint by pulling on the sagittal bands. </a:t>
            </a:r>
          </a:p>
          <a:p>
            <a:pPr lvl="1"/>
            <a:r>
              <a:rPr lang="en-US" dirty="0"/>
              <a:t>The sagittal bands loop around to the palmar surface of the base of the proximal phalanx. </a:t>
            </a:r>
          </a:p>
          <a:p>
            <a:pPr lvl="1"/>
            <a:r>
              <a:rPr lang="en-US" dirty="0"/>
              <a:t>When the EDC muscle contracts, its tendon extends the proximal phalanx by pulling on the sagittal bands, which act like a sling and pull on the proximal phalanx to produce MCP joint extension.</a:t>
            </a:r>
          </a:p>
          <a:p>
            <a:endParaRPr lang="en-US" b="1" dirty="0"/>
          </a:p>
        </p:txBody>
      </p:sp>
    </p:spTree>
    <p:extLst>
      <p:ext uri="{BB962C8B-B14F-4D97-AF65-F5344CB8AC3E}">
        <p14:creationId xmlns:p14="http://schemas.microsoft.com/office/powerpoint/2010/main" val="33743488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7" name="Rectangle 6">
            <a:extLst>
              <a:ext uri="{FF2B5EF4-FFF2-40B4-BE49-F238E27FC236}">
                <a16:creationId xmlns:a16="http://schemas.microsoft.com/office/drawing/2014/main" id="{E66D8B13-D8C9-480F-8A62-49B9993B0A20}"/>
              </a:ext>
            </a:extLst>
          </p:cNvPr>
          <p:cNvSpPr/>
          <p:nvPr/>
        </p:nvSpPr>
        <p:spPr>
          <a:xfrm>
            <a:off x="3733800" y="1371600"/>
            <a:ext cx="1828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B218FE1-B24B-4EE9-AA03-62AAC82E697F}"/>
              </a:ext>
            </a:extLst>
          </p:cNvPr>
          <p:cNvSpPr/>
          <p:nvPr/>
        </p:nvSpPr>
        <p:spPr>
          <a:xfrm>
            <a:off x="3886200" y="990600"/>
            <a:ext cx="1600200" cy="457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1CBBB77-BB9B-41DD-B057-D23D2240DAF7}"/>
              </a:ext>
            </a:extLst>
          </p:cNvPr>
          <p:cNvSpPr/>
          <p:nvPr/>
        </p:nvSpPr>
        <p:spPr>
          <a:xfrm>
            <a:off x="3505200" y="1638300"/>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029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4B236BF-A750-496F-971B-A20C6F0877A5}"/>
              </a:ext>
            </a:extLst>
          </p:cNvPr>
          <p:cNvSpPr/>
          <p:nvPr/>
        </p:nvSpPr>
        <p:spPr>
          <a:xfrm>
            <a:off x="4191000" y="12426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83302EF-EFD4-4B39-A5FC-6D8CACE9784C}"/>
              </a:ext>
            </a:extLst>
          </p:cNvPr>
          <p:cNvSpPr/>
          <p:nvPr/>
        </p:nvSpPr>
        <p:spPr>
          <a:xfrm>
            <a:off x="76200" y="2450823"/>
            <a:ext cx="2667000" cy="2308324"/>
          </a:xfrm>
          <a:prstGeom prst="rect">
            <a:avLst/>
          </a:prstGeom>
        </p:spPr>
        <p:txBody>
          <a:bodyPr wrap="square">
            <a:spAutoFit/>
          </a:bodyPr>
          <a:lstStyle/>
          <a:p>
            <a:pPr marL="285750" indent="-285750">
              <a:buFont typeface="Arial" panose="020B0604020202020204" pitchFamily="34" charset="0"/>
              <a:buChar char="•"/>
            </a:pPr>
            <a:r>
              <a:rPr lang="en-US" dirty="0"/>
              <a:t>Inserts into base of middle finger metacarpal</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Action:</a:t>
            </a:r>
          </a:p>
          <a:p>
            <a:pPr marL="742950" lvl="1" indent="-285750">
              <a:buFont typeface="Arial" panose="020B0604020202020204" pitchFamily="34" charset="0"/>
              <a:buChar char="•"/>
            </a:pPr>
            <a:r>
              <a:rPr lang="en-US" dirty="0"/>
              <a:t>extend and </a:t>
            </a:r>
            <a:r>
              <a:rPr lang="en-US" dirty="0" err="1"/>
              <a:t>aBduct</a:t>
            </a:r>
            <a:r>
              <a:rPr lang="en-US" dirty="0"/>
              <a:t> the wrist.</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567715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7" name="Rectangle 6">
            <a:extLst>
              <a:ext uri="{FF2B5EF4-FFF2-40B4-BE49-F238E27FC236}">
                <a16:creationId xmlns:a16="http://schemas.microsoft.com/office/drawing/2014/main" id="{E66D8B13-D8C9-480F-8A62-49B9993B0A20}"/>
              </a:ext>
            </a:extLst>
          </p:cNvPr>
          <p:cNvSpPr/>
          <p:nvPr/>
        </p:nvSpPr>
        <p:spPr>
          <a:xfrm>
            <a:off x="3771900" y="1481861"/>
            <a:ext cx="1828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1CBBB77-BB9B-41DD-B057-D23D2240DAF7}"/>
              </a:ext>
            </a:extLst>
          </p:cNvPr>
          <p:cNvSpPr/>
          <p:nvPr/>
        </p:nvSpPr>
        <p:spPr>
          <a:xfrm>
            <a:off x="3505200" y="1638300"/>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6525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8" name="Rectangle 7">
            <a:extLst>
              <a:ext uri="{FF2B5EF4-FFF2-40B4-BE49-F238E27FC236}">
                <a16:creationId xmlns:a16="http://schemas.microsoft.com/office/drawing/2014/main" id="{31CBBB77-BB9B-41DD-B057-D23D2240DAF7}"/>
              </a:ext>
            </a:extLst>
          </p:cNvPr>
          <p:cNvSpPr/>
          <p:nvPr/>
        </p:nvSpPr>
        <p:spPr>
          <a:xfrm>
            <a:off x="3505200" y="1638300"/>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66D8B13-D8C9-480F-8A62-49B9993B0A20}"/>
              </a:ext>
            </a:extLst>
          </p:cNvPr>
          <p:cNvSpPr/>
          <p:nvPr/>
        </p:nvSpPr>
        <p:spPr>
          <a:xfrm>
            <a:off x="3771900" y="1481861"/>
            <a:ext cx="1828800" cy="33605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60608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8" name="Rectangle 7">
            <a:extLst>
              <a:ext uri="{FF2B5EF4-FFF2-40B4-BE49-F238E27FC236}">
                <a16:creationId xmlns:a16="http://schemas.microsoft.com/office/drawing/2014/main" id="{31CBBB77-BB9B-41DD-B057-D23D2240DAF7}"/>
              </a:ext>
            </a:extLst>
          </p:cNvPr>
          <p:cNvSpPr/>
          <p:nvPr/>
        </p:nvSpPr>
        <p:spPr>
          <a:xfrm>
            <a:off x="3472543" y="1812471"/>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372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8" name="Rectangle 7">
            <a:extLst>
              <a:ext uri="{FF2B5EF4-FFF2-40B4-BE49-F238E27FC236}">
                <a16:creationId xmlns:a16="http://schemas.microsoft.com/office/drawing/2014/main" id="{31CBBB77-BB9B-41DD-B057-D23D2240DAF7}"/>
              </a:ext>
            </a:extLst>
          </p:cNvPr>
          <p:cNvSpPr/>
          <p:nvPr/>
        </p:nvSpPr>
        <p:spPr>
          <a:xfrm>
            <a:off x="3472543" y="1812471"/>
            <a:ext cx="2667000" cy="4572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1080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D9D4BD-BEA3-4DEE-8460-D76699881A69}"/>
              </a:ext>
            </a:extLst>
          </p:cNvPr>
          <p:cNvSpPr/>
          <p:nvPr/>
        </p:nvSpPr>
        <p:spPr>
          <a:xfrm>
            <a:off x="3505200" y="22805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6844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D9D4BD-BEA3-4DEE-8460-D76699881A69}"/>
              </a:ext>
            </a:extLst>
          </p:cNvPr>
          <p:cNvSpPr/>
          <p:nvPr/>
        </p:nvSpPr>
        <p:spPr>
          <a:xfrm>
            <a:off x="3505200" y="2280557"/>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99B4CE7-598F-4B8D-90B4-4E7F2441C228}"/>
              </a:ext>
            </a:extLst>
          </p:cNvPr>
          <p:cNvSpPr/>
          <p:nvPr/>
        </p:nvSpPr>
        <p:spPr>
          <a:xfrm>
            <a:off x="3352800" y="2128157"/>
            <a:ext cx="2667000" cy="4572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147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D9D4BD-BEA3-4DEE-8460-D76699881A69}"/>
              </a:ext>
            </a:extLst>
          </p:cNvPr>
          <p:cNvSpPr/>
          <p:nvPr/>
        </p:nvSpPr>
        <p:spPr>
          <a:xfrm>
            <a:off x="3445328" y="2454201"/>
            <a:ext cx="2667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687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0" name="Rectangle 9">
            <a:extLst>
              <a:ext uri="{FF2B5EF4-FFF2-40B4-BE49-F238E27FC236}">
                <a16:creationId xmlns:a16="http://schemas.microsoft.com/office/drawing/2014/main" id="{3247BE31-AF71-45EE-BD3F-862353C4CF73}"/>
              </a:ext>
            </a:extLst>
          </p:cNvPr>
          <p:cNvSpPr/>
          <p:nvPr/>
        </p:nvSpPr>
        <p:spPr>
          <a:xfrm>
            <a:off x="2819400" y="2514600"/>
            <a:ext cx="35814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6D9D4BD-BEA3-4DEE-8460-D76699881A69}"/>
              </a:ext>
            </a:extLst>
          </p:cNvPr>
          <p:cNvSpPr/>
          <p:nvPr/>
        </p:nvSpPr>
        <p:spPr>
          <a:xfrm>
            <a:off x="3445328" y="2454201"/>
            <a:ext cx="2667000" cy="4572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00462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13031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2" name="Rectangle 11">
            <a:extLst>
              <a:ext uri="{FF2B5EF4-FFF2-40B4-BE49-F238E27FC236}">
                <a16:creationId xmlns:a16="http://schemas.microsoft.com/office/drawing/2014/main" id="{5A84F75E-85A2-47C6-8BDC-1FCEF946547D}"/>
              </a:ext>
            </a:extLst>
          </p:cNvPr>
          <p:cNvSpPr/>
          <p:nvPr/>
        </p:nvSpPr>
        <p:spPr>
          <a:xfrm>
            <a:off x="3505200" y="2976716"/>
            <a:ext cx="2362200" cy="30532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6103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4B236BF-A750-496F-971B-A20C6F0877A5}"/>
              </a:ext>
            </a:extLst>
          </p:cNvPr>
          <p:cNvSpPr/>
          <p:nvPr/>
        </p:nvSpPr>
        <p:spPr>
          <a:xfrm>
            <a:off x="4191000" y="1242698"/>
            <a:ext cx="914400" cy="22860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71475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93053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3" name="Rectangle 12">
            <a:extLst>
              <a:ext uri="{FF2B5EF4-FFF2-40B4-BE49-F238E27FC236}">
                <a16:creationId xmlns:a16="http://schemas.microsoft.com/office/drawing/2014/main" id="{BD10938E-4863-4353-AFAC-3CB38090AAB6}"/>
              </a:ext>
            </a:extLst>
          </p:cNvPr>
          <p:cNvSpPr/>
          <p:nvPr/>
        </p:nvSpPr>
        <p:spPr>
          <a:xfrm>
            <a:off x="3390900" y="3314700"/>
            <a:ext cx="2362200" cy="30532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26095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8139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4" name="Rectangle 13">
            <a:extLst>
              <a:ext uri="{FF2B5EF4-FFF2-40B4-BE49-F238E27FC236}">
                <a16:creationId xmlns:a16="http://schemas.microsoft.com/office/drawing/2014/main" id="{6E364EF8-3401-4370-87BB-3593E053B3F5}"/>
              </a:ext>
            </a:extLst>
          </p:cNvPr>
          <p:cNvSpPr/>
          <p:nvPr/>
        </p:nvSpPr>
        <p:spPr>
          <a:xfrm>
            <a:off x="3276600" y="3575958"/>
            <a:ext cx="2895600" cy="30532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21678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23792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5" name="Rectangle 14">
            <a:extLst>
              <a:ext uri="{FF2B5EF4-FFF2-40B4-BE49-F238E27FC236}">
                <a16:creationId xmlns:a16="http://schemas.microsoft.com/office/drawing/2014/main" id="{C1F465EB-B594-4F33-A104-AFAC7EB3402A}"/>
              </a:ext>
            </a:extLst>
          </p:cNvPr>
          <p:cNvSpPr/>
          <p:nvPr/>
        </p:nvSpPr>
        <p:spPr>
          <a:xfrm>
            <a:off x="3200400" y="3859513"/>
            <a:ext cx="2895600" cy="305327"/>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09507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9507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6" name="Rectangle 15">
            <a:extLst>
              <a:ext uri="{FF2B5EF4-FFF2-40B4-BE49-F238E27FC236}">
                <a16:creationId xmlns:a16="http://schemas.microsoft.com/office/drawing/2014/main" id="{CA88B135-E7EF-46F4-8867-F1A62E18DE3C}"/>
              </a:ext>
            </a:extLst>
          </p:cNvPr>
          <p:cNvSpPr/>
          <p:nvPr/>
        </p:nvSpPr>
        <p:spPr>
          <a:xfrm>
            <a:off x="3276600" y="4120771"/>
            <a:ext cx="2960914" cy="327624"/>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6254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460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7" name="Rectangle 16">
            <a:extLst>
              <a:ext uri="{FF2B5EF4-FFF2-40B4-BE49-F238E27FC236}">
                <a16:creationId xmlns:a16="http://schemas.microsoft.com/office/drawing/2014/main" id="{49F558C9-7258-4BD5-A832-2D90868DB0E7}"/>
              </a:ext>
            </a:extLst>
          </p:cNvPr>
          <p:cNvSpPr/>
          <p:nvPr/>
        </p:nvSpPr>
        <p:spPr>
          <a:xfrm>
            <a:off x="3276600" y="4436983"/>
            <a:ext cx="3200399" cy="250898"/>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9859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D96B33-BAD3-4E4A-92E0-6235FA4D0EC7}"/>
              </a:ext>
            </a:extLst>
          </p:cNvPr>
          <p:cNvSpPr/>
          <p:nvPr/>
        </p:nvSpPr>
        <p:spPr>
          <a:xfrm>
            <a:off x="76200" y="2450823"/>
            <a:ext cx="2667000" cy="2308324"/>
          </a:xfrm>
          <a:prstGeom prst="rect">
            <a:avLst/>
          </a:prstGeom>
        </p:spPr>
        <p:txBody>
          <a:bodyPr wrap="square">
            <a:spAutoFit/>
          </a:bodyPr>
          <a:lstStyle/>
          <a:p>
            <a:pPr marL="285750" indent="-285750">
              <a:buFont typeface="Arial" panose="020B0604020202020204" pitchFamily="34" charset="0"/>
              <a:buChar char="•"/>
            </a:pPr>
            <a:r>
              <a:rPr lang="en-US" dirty="0"/>
              <a:t>Inserts into base of small finger metacarpal</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Action:</a:t>
            </a:r>
          </a:p>
          <a:p>
            <a:pPr marL="742950" lvl="1" indent="-285750">
              <a:buFont typeface="Arial" panose="020B0604020202020204" pitchFamily="34" charset="0"/>
              <a:buChar char="•"/>
            </a:pPr>
            <a:r>
              <a:rPr lang="en-US" dirty="0"/>
              <a:t>extend and </a:t>
            </a:r>
            <a:r>
              <a:rPr lang="en-US" dirty="0" err="1"/>
              <a:t>aDduct</a:t>
            </a:r>
            <a:r>
              <a:rPr lang="en-US" dirty="0"/>
              <a:t> the wrist.</a:t>
            </a:r>
          </a:p>
          <a:p>
            <a:pPr lvl="1"/>
            <a:endParaRPr lang="en-US" dirty="0"/>
          </a:p>
        </p:txBody>
      </p:sp>
    </p:spTree>
    <p:extLst>
      <p:ext uri="{BB962C8B-B14F-4D97-AF65-F5344CB8AC3E}">
        <p14:creationId xmlns:p14="http://schemas.microsoft.com/office/powerpoint/2010/main" val="2230493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3437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8" name="Rectangle 17">
            <a:extLst>
              <a:ext uri="{FF2B5EF4-FFF2-40B4-BE49-F238E27FC236}">
                <a16:creationId xmlns:a16="http://schemas.microsoft.com/office/drawing/2014/main" id="{B14C0B76-01BC-4A11-95DF-0088558ADA0A}"/>
              </a:ext>
            </a:extLst>
          </p:cNvPr>
          <p:cNvSpPr/>
          <p:nvPr/>
        </p:nvSpPr>
        <p:spPr>
          <a:xfrm>
            <a:off x="3298371" y="4730371"/>
            <a:ext cx="2960914" cy="327624"/>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10178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49949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19" name="Rectangle 18">
            <a:extLst>
              <a:ext uri="{FF2B5EF4-FFF2-40B4-BE49-F238E27FC236}">
                <a16:creationId xmlns:a16="http://schemas.microsoft.com/office/drawing/2014/main" id="{26ECAE5C-F300-48A7-B236-41C59DDE41AB}"/>
              </a:ext>
            </a:extLst>
          </p:cNvPr>
          <p:cNvSpPr/>
          <p:nvPr/>
        </p:nvSpPr>
        <p:spPr>
          <a:xfrm>
            <a:off x="3744685" y="5045442"/>
            <a:ext cx="1295400" cy="259676"/>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9102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3348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0" name="Rectangle 19">
            <a:extLst>
              <a:ext uri="{FF2B5EF4-FFF2-40B4-BE49-F238E27FC236}">
                <a16:creationId xmlns:a16="http://schemas.microsoft.com/office/drawing/2014/main" id="{3A014ECC-4128-492C-9836-AC458697CA79}"/>
              </a:ext>
            </a:extLst>
          </p:cNvPr>
          <p:cNvSpPr/>
          <p:nvPr/>
        </p:nvSpPr>
        <p:spPr>
          <a:xfrm>
            <a:off x="3744685" y="5351383"/>
            <a:ext cx="1295400" cy="259676"/>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9013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4160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1" name="Rectangle 20">
            <a:extLst>
              <a:ext uri="{FF2B5EF4-FFF2-40B4-BE49-F238E27FC236}">
                <a16:creationId xmlns:a16="http://schemas.microsoft.com/office/drawing/2014/main" id="{E2870B63-4BF2-4713-BA67-3CF99A9D233E}"/>
              </a:ext>
            </a:extLst>
          </p:cNvPr>
          <p:cNvSpPr/>
          <p:nvPr/>
        </p:nvSpPr>
        <p:spPr>
          <a:xfrm>
            <a:off x="3592284" y="5571204"/>
            <a:ext cx="1894116" cy="32762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9978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25722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
        <p:nvSpPr>
          <p:cNvPr id="22" name="Rectangle 21">
            <a:extLst>
              <a:ext uri="{FF2B5EF4-FFF2-40B4-BE49-F238E27FC236}">
                <a16:creationId xmlns:a16="http://schemas.microsoft.com/office/drawing/2014/main" id="{49B8FA5C-653E-44E1-A6B7-1E9A2013D7C2}"/>
              </a:ext>
            </a:extLst>
          </p:cNvPr>
          <p:cNvSpPr/>
          <p:nvPr/>
        </p:nvSpPr>
        <p:spPr>
          <a:xfrm>
            <a:off x="3592284" y="5845719"/>
            <a:ext cx="1894116" cy="32762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0962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4CC10AE8-A622-4FF0-94D6-38846CBFF745}"/>
              </a:ext>
            </a:extLst>
          </p:cNvPr>
          <p:cNvSpPr/>
          <p:nvPr/>
        </p:nvSpPr>
        <p:spPr>
          <a:xfrm>
            <a:off x="4121426" y="2327911"/>
            <a:ext cx="914400" cy="2286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B8658E1-FC81-4ABD-BA94-A8938F8A9142}"/>
              </a:ext>
            </a:extLst>
          </p:cNvPr>
          <p:cNvSpPr/>
          <p:nvPr/>
        </p:nvSpPr>
        <p:spPr>
          <a:xfrm>
            <a:off x="4121426" y="249890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543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21771" y="-152400"/>
            <a:ext cx="8229600" cy="1143000"/>
          </a:xfrm>
        </p:spPr>
        <p:txBody>
          <a:bodyPr/>
          <a:lstStyle/>
          <a:p>
            <a:r>
              <a:rPr lang="en-US" dirty="0"/>
              <a:t>Extensor Hood Anatomy</a:t>
            </a:r>
          </a:p>
        </p:txBody>
      </p:sp>
      <p:pic>
        <p:nvPicPr>
          <p:cNvPr id="3" name="Picture 2">
            <a:extLst>
              <a:ext uri="{FF2B5EF4-FFF2-40B4-BE49-F238E27FC236}">
                <a16:creationId xmlns:a16="http://schemas.microsoft.com/office/drawing/2014/main" id="{18271D6B-0F30-4676-98D8-9CA031D7ED26}"/>
              </a:ext>
            </a:extLst>
          </p:cNvPr>
          <p:cNvPicPr>
            <a:picLocks noChangeAspect="1"/>
          </p:cNvPicPr>
          <p:nvPr/>
        </p:nvPicPr>
        <p:blipFill rotWithShape="1">
          <a:blip r:embed="rId2"/>
          <a:srcRect l="21667" t="46078" r="52500" b="21238"/>
          <a:stretch/>
        </p:blipFill>
        <p:spPr>
          <a:xfrm>
            <a:off x="1353312" y="990600"/>
            <a:ext cx="6437376" cy="5191432"/>
          </a:xfrm>
          <a:prstGeom prst="rect">
            <a:avLst/>
          </a:prstGeom>
        </p:spPr>
      </p:pic>
    </p:spTree>
    <p:extLst>
      <p:ext uri="{BB962C8B-B14F-4D97-AF65-F5344CB8AC3E}">
        <p14:creationId xmlns:p14="http://schemas.microsoft.com/office/powerpoint/2010/main" val="9744719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0B284-C7CB-41ED-89FB-3D39AEA04887}"/>
              </a:ext>
            </a:extLst>
          </p:cNvPr>
          <p:cNvSpPr>
            <a:spLocks noGrp="1"/>
          </p:cNvSpPr>
          <p:nvPr>
            <p:ph type="title"/>
          </p:nvPr>
        </p:nvSpPr>
        <p:spPr>
          <a:xfrm>
            <a:off x="3429000" y="23318"/>
            <a:ext cx="8229600" cy="1143000"/>
          </a:xfrm>
        </p:spPr>
        <p:txBody>
          <a:bodyPr/>
          <a:lstStyle/>
          <a:p>
            <a:r>
              <a:rPr lang="en-US" dirty="0"/>
              <a:t>Extensor Hood Anatomy</a:t>
            </a:r>
          </a:p>
        </p:txBody>
      </p:sp>
      <p:pic>
        <p:nvPicPr>
          <p:cNvPr id="6" name="Picture 5" descr="A close up of an insect&#10;&#10;Description automatically generated">
            <a:extLst>
              <a:ext uri="{FF2B5EF4-FFF2-40B4-BE49-F238E27FC236}">
                <a16:creationId xmlns:a16="http://schemas.microsoft.com/office/drawing/2014/main" id="{D49A3D8C-E15D-44BF-9008-9DEC166D3FBA}"/>
              </a:ext>
            </a:extLst>
          </p:cNvPr>
          <p:cNvPicPr>
            <a:picLocks noChangeAspect="1"/>
          </p:cNvPicPr>
          <p:nvPr/>
        </p:nvPicPr>
        <p:blipFill rotWithShape="1">
          <a:blip r:embed="rId3">
            <a:extLst>
              <a:ext uri="{28A0092B-C50C-407E-A947-70E740481C1C}">
                <a14:useLocalDpi xmlns:a14="http://schemas.microsoft.com/office/drawing/2010/main" val="0"/>
              </a:ext>
            </a:extLst>
          </a:blip>
          <a:srcRect l="6017" r="69915" b="44055"/>
          <a:stretch/>
        </p:blipFill>
        <p:spPr>
          <a:xfrm>
            <a:off x="885559" y="474018"/>
            <a:ext cx="2667000" cy="5467350"/>
          </a:xfrm>
          <a:prstGeom prst="rect">
            <a:avLst/>
          </a:prstGeom>
        </p:spPr>
      </p:pic>
      <p:sp>
        <p:nvSpPr>
          <p:cNvPr id="7" name="TextBox 6">
            <a:extLst>
              <a:ext uri="{FF2B5EF4-FFF2-40B4-BE49-F238E27FC236}">
                <a16:creationId xmlns:a16="http://schemas.microsoft.com/office/drawing/2014/main" id="{01A7B1C7-3249-4C01-952E-3ACFD71F963C}"/>
              </a:ext>
            </a:extLst>
          </p:cNvPr>
          <p:cNvSpPr txBox="1"/>
          <p:nvPr/>
        </p:nvSpPr>
        <p:spPr>
          <a:xfrm>
            <a:off x="-85964" y="1524000"/>
            <a:ext cx="2227918" cy="369332"/>
          </a:xfrm>
          <a:prstGeom prst="rect">
            <a:avLst/>
          </a:prstGeom>
          <a:noFill/>
        </p:spPr>
        <p:txBody>
          <a:bodyPr wrap="none" rtlCol="0">
            <a:spAutoFit/>
          </a:bodyPr>
          <a:lstStyle/>
          <a:p>
            <a:r>
              <a:rPr lang="en-US" dirty="0"/>
              <a:t>Triangular Ligament</a:t>
            </a:r>
          </a:p>
        </p:txBody>
      </p:sp>
      <p:sp>
        <p:nvSpPr>
          <p:cNvPr id="8" name="TextBox 7">
            <a:extLst>
              <a:ext uri="{FF2B5EF4-FFF2-40B4-BE49-F238E27FC236}">
                <a16:creationId xmlns:a16="http://schemas.microsoft.com/office/drawing/2014/main" id="{445FDDF1-DF56-4943-A600-46DE54FB269D}"/>
              </a:ext>
            </a:extLst>
          </p:cNvPr>
          <p:cNvSpPr txBox="1"/>
          <p:nvPr/>
        </p:nvSpPr>
        <p:spPr>
          <a:xfrm>
            <a:off x="227794" y="3023027"/>
            <a:ext cx="1338828" cy="369332"/>
          </a:xfrm>
          <a:prstGeom prst="rect">
            <a:avLst/>
          </a:prstGeom>
          <a:noFill/>
        </p:spPr>
        <p:txBody>
          <a:bodyPr wrap="none" rtlCol="0">
            <a:spAutoFit/>
          </a:bodyPr>
          <a:lstStyle/>
          <a:p>
            <a:r>
              <a:rPr lang="en-US" dirty="0"/>
              <a:t>Central slip</a:t>
            </a:r>
          </a:p>
        </p:txBody>
      </p:sp>
      <p:sp>
        <p:nvSpPr>
          <p:cNvPr id="10" name="TextBox 9">
            <a:extLst>
              <a:ext uri="{FF2B5EF4-FFF2-40B4-BE49-F238E27FC236}">
                <a16:creationId xmlns:a16="http://schemas.microsoft.com/office/drawing/2014/main" id="{3CAA91D0-57CE-4BE2-B5B3-227D49873C2D}"/>
              </a:ext>
            </a:extLst>
          </p:cNvPr>
          <p:cNvSpPr txBox="1"/>
          <p:nvPr/>
        </p:nvSpPr>
        <p:spPr>
          <a:xfrm>
            <a:off x="3113477" y="1633965"/>
            <a:ext cx="3057247" cy="369332"/>
          </a:xfrm>
          <a:prstGeom prst="rect">
            <a:avLst/>
          </a:prstGeom>
          <a:noFill/>
        </p:spPr>
        <p:txBody>
          <a:bodyPr wrap="none" rtlCol="0">
            <a:spAutoFit/>
          </a:bodyPr>
          <a:lstStyle/>
          <a:p>
            <a:r>
              <a:rPr lang="en-US" dirty="0"/>
              <a:t>Oblique retinacular ligament</a:t>
            </a:r>
          </a:p>
        </p:txBody>
      </p:sp>
      <p:sp>
        <p:nvSpPr>
          <p:cNvPr id="11" name="TextBox 10">
            <a:extLst>
              <a:ext uri="{FF2B5EF4-FFF2-40B4-BE49-F238E27FC236}">
                <a16:creationId xmlns:a16="http://schemas.microsoft.com/office/drawing/2014/main" id="{AA9A24AF-CD5D-470C-B3FD-BB1C2B173D9C}"/>
              </a:ext>
            </a:extLst>
          </p:cNvPr>
          <p:cNvSpPr txBox="1"/>
          <p:nvPr/>
        </p:nvSpPr>
        <p:spPr>
          <a:xfrm>
            <a:off x="3113477" y="2152370"/>
            <a:ext cx="2535694" cy="646331"/>
          </a:xfrm>
          <a:prstGeom prst="rect">
            <a:avLst/>
          </a:prstGeom>
          <a:noFill/>
        </p:spPr>
        <p:txBody>
          <a:bodyPr wrap="none" rtlCol="0">
            <a:spAutoFit/>
          </a:bodyPr>
          <a:lstStyle/>
          <a:p>
            <a:r>
              <a:rPr lang="en-US" dirty="0"/>
              <a:t>Transverse retinacular </a:t>
            </a:r>
          </a:p>
          <a:p>
            <a:r>
              <a:rPr lang="en-US" dirty="0"/>
              <a:t>ligament</a:t>
            </a:r>
          </a:p>
        </p:txBody>
      </p:sp>
      <p:sp>
        <p:nvSpPr>
          <p:cNvPr id="12" name="TextBox 11">
            <a:extLst>
              <a:ext uri="{FF2B5EF4-FFF2-40B4-BE49-F238E27FC236}">
                <a16:creationId xmlns:a16="http://schemas.microsoft.com/office/drawing/2014/main" id="{39714B76-D808-4FC9-978F-B43363748098}"/>
              </a:ext>
            </a:extLst>
          </p:cNvPr>
          <p:cNvSpPr txBox="1"/>
          <p:nvPr/>
        </p:nvSpPr>
        <p:spPr>
          <a:xfrm>
            <a:off x="3031366" y="3389964"/>
            <a:ext cx="1492716" cy="369332"/>
          </a:xfrm>
          <a:prstGeom prst="rect">
            <a:avLst/>
          </a:prstGeom>
          <a:noFill/>
        </p:spPr>
        <p:txBody>
          <a:bodyPr wrap="none" rtlCol="0">
            <a:spAutoFit/>
          </a:bodyPr>
          <a:lstStyle/>
          <a:p>
            <a:r>
              <a:rPr lang="en-US" dirty="0"/>
              <a:t>Lateral Band</a:t>
            </a:r>
          </a:p>
        </p:txBody>
      </p:sp>
      <p:sp>
        <p:nvSpPr>
          <p:cNvPr id="13" name="TextBox 12">
            <a:extLst>
              <a:ext uri="{FF2B5EF4-FFF2-40B4-BE49-F238E27FC236}">
                <a16:creationId xmlns:a16="http://schemas.microsoft.com/office/drawing/2014/main" id="{969FD71C-719D-45F9-8AD6-427DC7773FCD}"/>
              </a:ext>
            </a:extLst>
          </p:cNvPr>
          <p:cNvSpPr txBox="1"/>
          <p:nvPr/>
        </p:nvSpPr>
        <p:spPr>
          <a:xfrm>
            <a:off x="2992731" y="3897598"/>
            <a:ext cx="1608133" cy="369332"/>
          </a:xfrm>
          <a:prstGeom prst="rect">
            <a:avLst/>
          </a:prstGeom>
          <a:noFill/>
        </p:spPr>
        <p:txBody>
          <a:bodyPr wrap="none" rtlCol="0">
            <a:spAutoFit/>
          </a:bodyPr>
          <a:lstStyle/>
          <a:p>
            <a:r>
              <a:rPr lang="en-US" dirty="0"/>
              <a:t>Sagittal Band</a:t>
            </a:r>
          </a:p>
        </p:txBody>
      </p:sp>
      <p:sp>
        <p:nvSpPr>
          <p:cNvPr id="14" name="TextBox 13">
            <a:extLst>
              <a:ext uri="{FF2B5EF4-FFF2-40B4-BE49-F238E27FC236}">
                <a16:creationId xmlns:a16="http://schemas.microsoft.com/office/drawing/2014/main" id="{5F0462F2-CB2A-4716-BDBD-C269F3F57B45}"/>
              </a:ext>
            </a:extLst>
          </p:cNvPr>
          <p:cNvSpPr txBox="1"/>
          <p:nvPr/>
        </p:nvSpPr>
        <p:spPr>
          <a:xfrm>
            <a:off x="3086697" y="4918296"/>
            <a:ext cx="1980029" cy="369332"/>
          </a:xfrm>
          <a:prstGeom prst="rect">
            <a:avLst/>
          </a:prstGeom>
          <a:noFill/>
        </p:spPr>
        <p:txBody>
          <a:bodyPr wrap="none" rtlCol="0">
            <a:spAutoFit/>
          </a:bodyPr>
          <a:lstStyle/>
          <a:p>
            <a:r>
              <a:rPr lang="en-US" dirty="0"/>
              <a:t>Lumbrical muscle</a:t>
            </a:r>
          </a:p>
        </p:txBody>
      </p:sp>
      <p:sp>
        <p:nvSpPr>
          <p:cNvPr id="15" name="TextBox 14">
            <a:extLst>
              <a:ext uri="{FF2B5EF4-FFF2-40B4-BE49-F238E27FC236}">
                <a16:creationId xmlns:a16="http://schemas.microsoft.com/office/drawing/2014/main" id="{A2B1731D-0095-4304-AB18-9455B089E09C}"/>
              </a:ext>
            </a:extLst>
          </p:cNvPr>
          <p:cNvSpPr txBox="1"/>
          <p:nvPr/>
        </p:nvSpPr>
        <p:spPr>
          <a:xfrm>
            <a:off x="0" y="4654128"/>
            <a:ext cx="1603668" cy="1200329"/>
          </a:xfrm>
          <a:prstGeom prst="rect">
            <a:avLst/>
          </a:prstGeom>
          <a:noFill/>
        </p:spPr>
        <p:txBody>
          <a:bodyPr wrap="square" rtlCol="0">
            <a:spAutoFit/>
          </a:bodyPr>
          <a:lstStyle/>
          <a:p>
            <a:r>
              <a:rPr lang="en-US" dirty="0"/>
              <a:t>Dorsal &amp; Volar</a:t>
            </a:r>
          </a:p>
          <a:p>
            <a:r>
              <a:rPr lang="en-US" dirty="0"/>
              <a:t>Interosseous  muscles</a:t>
            </a:r>
          </a:p>
        </p:txBody>
      </p:sp>
      <p:pic>
        <p:nvPicPr>
          <p:cNvPr id="3" name="Picture 2">
            <a:extLst>
              <a:ext uri="{FF2B5EF4-FFF2-40B4-BE49-F238E27FC236}">
                <a16:creationId xmlns:a16="http://schemas.microsoft.com/office/drawing/2014/main" id="{AA72142B-B758-4909-B46D-477B9D825548}"/>
              </a:ext>
            </a:extLst>
          </p:cNvPr>
          <p:cNvPicPr>
            <a:picLocks noChangeAspect="1"/>
          </p:cNvPicPr>
          <p:nvPr/>
        </p:nvPicPr>
        <p:blipFill rotWithShape="1">
          <a:blip r:embed="rId4"/>
          <a:srcRect l="31240" t="39389" r="11666" b="13395"/>
          <a:stretch/>
        </p:blipFill>
        <p:spPr>
          <a:xfrm>
            <a:off x="4580958" y="2554762"/>
            <a:ext cx="4569945" cy="2409068"/>
          </a:xfrm>
          <a:prstGeom prst="rect">
            <a:avLst/>
          </a:prstGeom>
        </p:spPr>
      </p:pic>
    </p:spTree>
    <p:extLst>
      <p:ext uri="{BB962C8B-B14F-4D97-AF65-F5344CB8AC3E}">
        <p14:creationId xmlns:p14="http://schemas.microsoft.com/office/powerpoint/2010/main" val="11755506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5A5D-C4F8-459D-865D-4A66A12F486C}"/>
              </a:ext>
            </a:extLst>
          </p:cNvPr>
          <p:cNvSpPr>
            <a:spLocks noGrp="1"/>
          </p:cNvSpPr>
          <p:nvPr>
            <p:ph type="title"/>
          </p:nvPr>
        </p:nvSpPr>
        <p:spPr/>
        <p:txBody>
          <a:bodyPr/>
          <a:lstStyle/>
          <a:p>
            <a:r>
              <a:rPr lang="en-US" dirty="0"/>
              <a:t>Extensor Hood Anatomy</a:t>
            </a:r>
          </a:p>
        </p:txBody>
      </p:sp>
      <p:sp>
        <p:nvSpPr>
          <p:cNvPr id="3" name="Content Placeholder 2">
            <a:extLst>
              <a:ext uri="{FF2B5EF4-FFF2-40B4-BE49-F238E27FC236}">
                <a16:creationId xmlns:a16="http://schemas.microsoft.com/office/drawing/2014/main" id="{A07BDEF0-DF9C-43B5-95C8-8F7AABB4D4DD}"/>
              </a:ext>
            </a:extLst>
          </p:cNvPr>
          <p:cNvSpPr>
            <a:spLocks noGrp="1"/>
          </p:cNvSpPr>
          <p:nvPr>
            <p:ph idx="1"/>
          </p:nvPr>
        </p:nvSpPr>
        <p:spPr/>
        <p:txBody>
          <a:bodyPr/>
          <a:lstStyle/>
          <a:p>
            <a:r>
              <a:rPr lang="en-US" dirty="0"/>
              <a:t>TRL prevents dorsal subluxation of lateral bands</a:t>
            </a:r>
          </a:p>
          <a:p>
            <a:r>
              <a:rPr lang="en-US" dirty="0"/>
              <a:t>Triangular ligament prevents volar subluxation of lateral bands</a:t>
            </a:r>
          </a:p>
          <a:p>
            <a:r>
              <a:rPr lang="en-US" dirty="0"/>
              <a:t>ORL (</a:t>
            </a:r>
            <a:r>
              <a:rPr lang="en-US" dirty="0" err="1"/>
              <a:t>Landsmeer</a:t>
            </a:r>
            <a:r>
              <a:rPr lang="en-US" dirty="0"/>
              <a:t>): Originates on flexor tendon sheath and inserts into terminal tendon</a:t>
            </a:r>
          </a:p>
          <a:p>
            <a:pPr lvl="1"/>
            <a:r>
              <a:rPr lang="en-US" dirty="0"/>
              <a:t>Helps extend DIP when PIP is being extended</a:t>
            </a:r>
          </a:p>
        </p:txBody>
      </p:sp>
    </p:spTree>
    <p:extLst>
      <p:ext uri="{BB962C8B-B14F-4D97-AF65-F5344CB8AC3E}">
        <p14:creationId xmlns:p14="http://schemas.microsoft.com/office/powerpoint/2010/main" val="945574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5FB10-4BE3-409D-97D7-215F3F4E1230}"/>
              </a:ext>
            </a:extLst>
          </p:cNvPr>
          <p:cNvSpPr>
            <a:spLocks noGrp="1"/>
          </p:cNvSpPr>
          <p:nvPr>
            <p:ph type="title"/>
          </p:nvPr>
        </p:nvSpPr>
        <p:spPr/>
        <p:txBody>
          <a:bodyPr/>
          <a:lstStyle/>
          <a:p>
            <a:r>
              <a:rPr lang="en-US" dirty="0"/>
              <a:t>Thumb extensor apparatus</a:t>
            </a:r>
          </a:p>
        </p:txBody>
      </p:sp>
      <p:pic>
        <p:nvPicPr>
          <p:cNvPr id="4" name="Content Placeholder 3">
            <a:extLst>
              <a:ext uri="{FF2B5EF4-FFF2-40B4-BE49-F238E27FC236}">
                <a16:creationId xmlns:a16="http://schemas.microsoft.com/office/drawing/2014/main" id="{40BC2C22-4EE9-4529-9B5A-789562F063B1}"/>
              </a:ext>
            </a:extLst>
          </p:cNvPr>
          <p:cNvPicPr>
            <a:picLocks noGrp="1" noChangeAspect="1"/>
          </p:cNvPicPr>
          <p:nvPr>
            <p:ph idx="1"/>
          </p:nvPr>
        </p:nvPicPr>
        <p:blipFill rotWithShape="1">
          <a:blip r:embed="rId3"/>
          <a:srcRect l="15802" t="30612" r="44651" b="23359"/>
          <a:stretch/>
        </p:blipFill>
        <p:spPr>
          <a:xfrm>
            <a:off x="49162" y="1219200"/>
            <a:ext cx="4724400" cy="3505200"/>
          </a:xfrm>
          <a:prstGeom prst="rect">
            <a:avLst/>
          </a:prstGeom>
        </p:spPr>
      </p:pic>
      <p:sp>
        <p:nvSpPr>
          <p:cNvPr id="5" name="TextBox 4">
            <a:extLst>
              <a:ext uri="{FF2B5EF4-FFF2-40B4-BE49-F238E27FC236}">
                <a16:creationId xmlns:a16="http://schemas.microsoft.com/office/drawing/2014/main" id="{7F3FE793-C664-41E6-BCBA-039B77F5634C}"/>
              </a:ext>
            </a:extLst>
          </p:cNvPr>
          <p:cNvSpPr txBox="1"/>
          <p:nvPr/>
        </p:nvSpPr>
        <p:spPr>
          <a:xfrm>
            <a:off x="4419601" y="1524000"/>
            <a:ext cx="4724399" cy="2862322"/>
          </a:xfrm>
          <a:prstGeom prst="rect">
            <a:avLst/>
          </a:prstGeom>
          <a:noFill/>
        </p:spPr>
        <p:txBody>
          <a:bodyPr wrap="square" rtlCol="0">
            <a:spAutoFit/>
          </a:bodyPr>
          <a:lstStyle/>
          <a:p>
            <a:pPr marL="285750" indent="-285750">
              <a:buFont typeface="Arial" panose="020B0604020202020204" pitchFamily="34" charset="0"/>
              <a:buChar char="•"/>
            </a:pPr>
            <a:r>
              <a:rPr lang="en-US" dirty="0"/>
              <a:t>The extensor apparatus of the thumb is composed of the tendons of:</a:t>
            </a:r>
          </a:p>
          <a:p>
            <a:pPr marL="742950" lvl="1" indent="-285750">
              <a:buFont typeface="Arial" panose="020B0604020202020204" pitchFamily="34" charset="0"/>
              <a:buChar char="•"/>
            </a:pPr>
            <a:r>
              <a:rPr lang="en-US" dirty="0"/>
              <a:t>EPL</a:t>
            </a:r>
          </a:p>
          <a:p>
            <a:pPr marL="742950" lvl="1" indent="-285750">
              <a:buFont typeface="Arial" panose="020B0604020202020204" pitchFamily="34" charset="0"/>
              <a:buChar char="•"/>
            </a:pPr>
            <a:r>
              <a:rPr lang="en-US" dirty="0"/>
              <a:t>EPB</a:t>
            </a:r>
          </a:p>
          <a:p>
            <a:pPr marL="742950" lvl="1" indent="-285750">
              <a:buFont typeface="Arial" panose="020B0604020202020204" pitchFamily="34" charset="0"/>
              <a:buChar char="•"/>
            </a:pPr>
            <a:r>
              <a:rPr lang="en-US" dirty="0"/>
              <a:t>Dorsal tendinous hood</a:t>
            </a:r>
          </a:p>
          <a:p>
            <a:pPr marL="1200150" lvl="2" indent="-285750">
              <a:buFont typeface="Arial" panose="020B0604020202020204" pitchFamily="34" charset="0"/>
              <a:buChar char="•"/>
            </a:pPr>
            <a:r>
              <a:rPr lang="en-US" dirty="0"/>
              <a:t>(equivalent of the sagittal band) </a:t>
            </a:r>
          </a:p>
          <a:p>
            <a:pPr marL="742950" lvl="1" indent="-285750">
              <a:buFont typeface="Arial" panose="020B0604020202020204" pitchFamily="34" charset="0"/>
              <a:buChar char="•"/>
            </a:pPr>
            <a:r>
              <a:rPr lang="en-US" dirty="0"/>
              <a:t>triangular expansion </a:t>
            </a:r>
          </a:p>
          <a:p>
            <a:pPr marL="1200150" lvl="2" indent="-285750">
              <a:buFont typeface="Arial" panose="020B0604020202020204" pitchFamily="34" charset="0"/>
              <a:buChar char="•"/>
            </a:pPr>
            <a:r>
              <a:rPr lang="en-US" dirty="0"/>
              <a:t>adductor pollicis </a:t>
            </a:r>
          </a:p>
          <a:p>
            <a:pPr marL="1200150" lvl="2" indent="-285750">
              <a:buFont typeface="Arial" panose="020B0604020202020204" pitchFamily="34" charset="0"/>
              <a:buChar char="•"/>
            </a:pPr>
            <a:r>
              <a:rPr lang="en-US" dirty="0"/>
              <a:t>FPB</a:t>
            </a:r>
          </a:p>
          <a:p>
            <a:pPr marL="1200150" lvl="2" indent="-285750">
              <a:buFont typeface="Arial" panose="020B0604020202020204" pitchFamily="34" charset="0"/>
              <a:buChar char="•"/>
            </a:pPr>
            <a:r>
              <a:rPr lang="en-US" dirty="0"/>
              <a:t>APB</a:t>
            </a:r>
          </a:p>
        </p:txBody>
      </p:sp>
    </p:spTree>
    <p:extLst>
      <p:ext uri="{BB962C8B-B14F-4D97-AF65-F5344CB8AC3E}">
        <p14:creationId xmlns:p14="http://schemas.microsoft.com/office/powerpoint/2010/main" val="26502796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C91D-8384-4469-8CFF-70F1886D7B6D}"/>
              </a:ext>
            </a:extLst>
          </p:cNvPr>
          <p:cNvSpPr>
            <a:spLocks noGrp="1"/>
          </p:cNvSpPr>
          <p:nvPr>
            <p:ph type="title"/>
          </p:nvPr>
        </p:nvSpPr>
        <p:spPr/>
        <p:txBody>
          <a:bodyPr/>
          <a:lstStyle/>
          <a:p>
            <a:r>
              <a:rPr lang="en-US" dirty="0"/>
              <a:t>Anatomic Variations</a:t>
            </a:r>
          </a:p>
        </p:txBody>
      </p:sp>
      <p:pic>
        <p:nvPicPr>
          <p:cNvPr id="4" name="Content Placeholder 3">
            <a:extLst>
              <a:ext uri="{FF2B5EF4-FFF2-40B4-BE49-F238E27FC236}">
                <a16:creationId xmlns:a16="http://schemas.microsoft.com/office/drawing/2014/main" id="{ECE1A6C0-DCA2-47D9-9C4B-7F60A956EBD2}"/>
              </a:ext>
            </a:extLst>
          </p:cNvPr>
          <p:cNvPicPr>
            <a:picLocks noGrp="1" noChangeAspect="1"/>
          </p:cNvPicPr>
          <p:nvPr>
            <p:ph idx="1"/>
          </p:nvPr>
        </p:nvPicPr>
        <p:blipFill rotWithShape="1">
          <a:blip r:embed="rId3"/>
          <a:srcRect l="21381" t="20409" r="21381" b="18367"/>
          <a:stretch/>
        </p:blipFill>
        <p:spPr>
          <a:xfrm>
            <a:off x="34413" y="1676400"/>
            <a:ext cx="4917440" cy="3352800"/>
          </a:xfrm>
          <a:prstGeom prst="rect">
            <a:avLst/>
          </a:prstGeom>
        </p:spPr>
      </p:pic>
      <p:sp>
        <p:nvSpPr>
          <p:cNvPr id="6" name="TextBox 5">
            <a:extLst>
              <a:ext uri="{FF2B5EF4-FFF2-40B4-BE49-F238E27FC236}">
                <a16:creationId xmlns:a16="http://schemas.microsoft.com/office/drawing/2014/main" id="{819DF12D-3D8A-435A-8D12-EBD977B817CE}"/>
              </a:ext>
            </a:extLst>
          </p:cNvPr>
          <p:cNvSpPr txBox="1"/>
          <p:nvPr/>
        </p:nvSpPr>
        <p:spPr>
          <a:xfrm>
            <a:off x="5029200" y="2057400"/>
            <a:ext cx="4038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Extensor digitorum brevis </a:t>
            </a:r>
            <a:r>
              <a:rPr lang="en-US" dirty="0" err="1"/>
              <a:t>manus</a:t>
            </a:r>
            <a:r>
              <a:rPr lang="en-US" dirty="0"/>
              <a:t> muscle is present in 3% of hands </a:t>
            </a:r>
          </a:p>
          <a:p>
            <a:pPr marL="285750" indent="-285750">
              <a:buFont typeface="Arial" panose="020B0604020202020204" pitchFamily="34" charset="0"/>
              <a:buChar char="•"/>
            </a:pPr>
            <a:r>
              <a:rPr lang="en-US" dirty="0"/>
              <a:t>Anomalous muscle located on dorsal wrist, with tendons inserting into extensors of hand</a:t>
            </a:r>
          </a:p>
          <a:p>
            <a:pPr marL="742950" lvl="1" indent="-285750">
              <a:buFont typeface="Arial" panose="020B0604020202020204" pitchFamily="34" charset="0"/>
              <a:buChar char="•"/>
            </a:pPr>
            <a:r>
              <a:rPr lang="en-US" dirty="0"/>
              <a:t>Can be confused with a dorsal wrist ganglion. </a:t>
            </a:r>
          </a:p>
        </p:txBody>
      </p:sp>
    </p:spTree>
    <p:extLst>
      <p:ext uri="{BB962C8B-B14F-4D97-AF65-F5344CB8AC3E}">
        <p14:creationId xmlns:p14="http://schemas.microsoft.com/office/powerpoint/2010/main" val="62814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C1E6-9DFF-4625-A770-B24C19B5578A}"/>
              </a:ext>
            </a:extLst>
          </p:cNvPr>
          <p:cNvSpPr>
            <a:spLocks noGrp="1"/>
          </p:cNvSpPr>
          <p:nvPr>
            <p:ph type="title"/>
          </p:nvPr>
        </p:nvSpPr>
        <p:spPr>
          <a:xfrm>
            <a:off x="245806" y="152400"/>
            <a:ext cx="8229600" cy="1143000"/>
          </a:xfrm>
        </p:spPr>
        <p:txBody>
          <a:bodyPr/>
          <a:lstStyle/>
          <a:p>
            <a:r>
              <a:rPr lang="en-US" dirty="0"/>
              <a:t>Anatomic Variations</a:t>
            </a:r>
          </a:p>
        </p:txBody>
      </p:sp>
      <p:sp>
        <p:nvSpPr>
          <p:cNvPr id="3" name="Content Placeholder 2">
            <a:extLst>
              <a:ext uri="{FF2B5EF4-FFF2-40B4-BE49-F238E27FC236}">
                <a16:creationId xmlns:a16="http://schemas.microsoft.com/office/drawing/2014/main" id="{A868E4CA-0C89-4ACF-BED8-8FCD27DB529E}"/>
              </a:ext>
            </a:extLst>
          </p:cNvPr>
          <p:cNvSpPr>
            <a:spLocks noGrp="1"/>
          </p:cNvSpPr>
          <p:nvPr>
            <p:ph idx="1"/>
          </p:nvPr>
        </p:nvSpPr>
        <p:spPr>
          <a:xfrm>
            <a:off x="152400" y="1295400"/>
            <a:ext cx="8763000" cy="4572000"/>
          </a:xfrm>
        </p:spPr>
        <p:txBody>
          <a:bodyPr>
            <a:normAutofit fontScale="77500" lnSpcReduction="20000"/>
          </a:bodyPr>
          <a:lstStyle/>
          <a:p>
            <a:r>
              <a:rPr lang="en-US" dirty="0">
                <a:solidFill>
                  <a:schemeClr val="tx1"/>
                </a:solidFill>
              </a:rPr>
              <a:t>The EIP tendon is normally positioned ulnar to the index finger EDC tendon, and the EDM tendon is normally positioned ulnar to the small finger EDC tendon.</a:t>
            </a:r>
          </a:p>
          <a:p>
            <a:pPr lvl="1"/>
            <a:r>
              <a:rPr lang="en-US" dirty="0">
                <a:solidFill>
                  <a:schemeClr val="tx1"/>
                </a:solidFill>
              </a:rPr>
              <a:t>Infrequently, the EIP tendon courses radial to the index finger EDC tendon. </a:t>
            </a:r>
          </a:p>
          <a:p>
            <a:pPr lvl="1"/>
            <a:endParaRPr lang="en-US" dirty="0">
              <a:solidFill>
                <a:schemeClr val="tx1"/>
              </a:solidFill>
            </a:endParaRPr>
          </a:p>
          <a:p>
            <a:r>
              <a:rPr lang="en-US" dirty="0">
                <a:solidFill>
                  <a:schemeClr val="tx1"/>
                </a:solidFill>
              </a:rPr>
              <a:t>The small finger EDC tendon is absent in &gt; 50% of individuals and the EPB tendon is absent in ∼5% of individuals. </a:t>
            </a:r>
          </a:p>
          <a:p>
            <a:endParaRPr lang="en-US" dirty="0">
              <a:solidFill>
                <a:schemeClr val="tx1"/>
              </a:solidFill>
            </a:endParaRPr>
          </a:p>
          <a:p>
            <a:r>
              <a:rPr lang="en-US" dirty="0">
                <a:solidFill>
                  <a:schemeClr val="tx1"/>
                </a:solidFill>
              </a:rPr>
              <a:t>The APL tendon is composed of two or more tendon slips and there are often duplicate EDC tendon slips to the ring and small fingers. </a:t>
            </a:r>
          </a:p>
          <a:p>
            <a:endParaRPr lang="en-US" dirty="0">
              <a:solidFill>
                <a:schemeClr val="tx1"/>
              </a:solidFill>
            </a:endParaRPr>
          </a:p>
          <a:p>
            <a:r>
              <a:rPr lang="en-US" dirty="0">
                <a:solidFill>
                  <a:schemeClr val="tx1"/>
                </a:solidFill>
              </a:rPr>
              <a:t>The EPB is often located in a separate </a:t>
            </a:r>
            <a:r>
              <a:rPr lang="en-US" dirty="0" err="1">
                <a:solidFill>
                  <a:schemeClr val="tx1"/>
                </a:solidFill>
              </a:rPr>
              <a:t>subcompartment</a:t>
            </a:r>
            <a:r>
              <a:rPr lang="en-US" dirty="0">
                <a:solidFill>
                  <a:schemeClr val="tx1"/>
                </a:solidFill>
              </a:rPr>
              <a:t> within the first dorsal compartment.</a:t>
            </a:r>
            <a:endParaRPr lang="en-US" dirty="0"/>
          </a:p>
        </p:txBody>
      </p:sp>
    </p:spTree>
    <p:extLst>
      <p:ext uri="{BB962C8B-B14F-4D97-AF65-F5344CB8AC3E}">
        <p14:creationId xmlns:p14="http://schemas.microsoft.com/office/powerpoint/2010/main" val="36932415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D23C5-B111-4B3A-9BCD-64AE4B150915}"/>
              </a:ext>
            </a:extLst>
          </p:cNvPr>
          <p:cNvSpPr>
            <a:spLocks noGrp="1"/>
          </p:cNvSpPr>
          <p:nvPr>
            <p:ph type="title"/>
          </p:nvPr>
        </p:nvSpPr>
        <p:spPr/>
        <p:txBody>
          <a:bodyPr/>
          <a:lstStyle/>
          <a:p>
            <a:r>
              <a:rPr lang="en-US" dirty="0"/>
              <a:t>Initial Evaluation</a:t>
            </a:r>
          </a:p>
        </p:txBody>
      </p:sp>
      <p:sp>
        <p:nvSpPr>
          <p:cNvPr id="3" name="Content Placeholder 2">
            <a:extLst>
              <a:ext uri="{FF2B5EF4-FFF2-40B4-BE49-F238E27FC236}">
                <a16:creationId xmlns:a16="http://schemas.microsoft.com/office/drawing/2014/main" id="{2F9B0968-9C78-4BB5-9FDE-D726FF9C4458}"/>
              </a:ext>
            </a:extLst>
          </p:cNvPr>
          <p:cNvSpPr>
            <a:spLocks noGrp="1"/>
          </p:cNvSpPr>
          <p:nvPr>
            <p:ph idx="1"/>
          </p:nvPr>
        </p:nvSpPr>
        <p:spPr>
          <a:xfrm>
            <a:off x="76200" y="1600200"/>
            <a:ext cx="8915400" cy="4343399"/>
          </a:xfrm>
        </p:spPr>
        <p:txBody>
          <a:bodyPr>
            <a:normAutofit fontScale="85000" lnSpcReduction="20000"/>
          </a:bodyPr>
          <a:lstStyle/>
          <a:p>
            <a:r>
              <a:rPr lang="en-US" dirty="0"/>
              <a:t>History</a:t>
            </a:r>
          </a:p>
          <a:p>
            <a:pPr lvl="1"/>
            <a:r>
              <a:rPr lang="en-US" dirty="0"/>
              <a:t>Hand lac with loss of extension</a:t>
            </a:r>
          </a:p>
          <a:p>
            <a:pPr lvl="1"/>
            <a:r>
              <a:rPr lang="en-US" dirty="0"/>
              <a:t>Rapid forced digital flexion – avulsion</a:t>
            </a:r>
          </a:p>
          <a:p>
            <a:r>
              <a:rPr lang="en-US" dirty="0"/>
              <a:t>PE:</a:t>
            </a:r>
          </a:p>
          <a:p>
            <a:pPr lvl="1"/>
            <a:r>
              <a:rPr lang="en-US" dirty="0"/>
              <a:t>Loss of digit extension (partial/complete)</a:t>
            </a:r>
          </a:p>
          <a:p>
            <a:pPr lvl="2"/>
            <a:r>
              <a:rPr lang="en-US" dirty="0"/>
              <a:t>Tendon laceration: can not hold position after passive extension</a:t>
            </a:r>
          </a:p>
          <a:p>
            <a:pPr lvl="2"/>
            <a:r>
              <a:rPr lang="en-US" dirty="0"/>
              <a:t>Tendon Subluxation: can hold in extension</a:t>
            </a:r>
          </a:p>
          <a:p>
            <a:pPr lvl="2"/>
            <a:r>
              <a:rPr lang="en-US" dirty="0"/>
              <a:t>Other causes of extension deficit (</a:t>
            </a:r>
            <a:r>
              <a:rPr lang="en-US" dirty="0" err="1"/>
              <a:t>jt</a:t>
            </a:r>
            <a:r>
              <a:rPr lang="en-US" dirty="0"/>
              <a:t> or radial nerve injury)</a:t>
            </a:r>
          </a:p>
          <a:p>
            <a:r>
              <a:rPr lang="en-US" dirty="0"/>
              <a:t>Radiographs, US, MRI</a:t>
            </a:r>
          </a:p>
          <a:p>
            <a:r>
              <a:rPr lang="en-US" dirty="0"/>
              <a:t>Initial treatment</a:t>
            </a:r>
          </a:p>
          <a:p>
            <a:pPr lvl="1"/>
            <a:r>
              <a:rPr lang="en-US" dirty="0"/>
              <a:t>Wound care</a:t>
            </a:r>
          </a:p>
          <a:p>
            <a:pPr lvl="1"/>
            <a:r>
              <a:rPr lang="en-US" dirty="0"/>
              <a:t>Splinting</a:t>
            </a:r>
          </a:p>
        </p:txBody>
      </p:sp>
    </p:spTree>
    <p:extLst>
      <p:ext uri="{BB962C8B-B14F-4D97-AF65-F5344CB8AC3E}">
        <p14:creationId xmlns:p14="http://schemas.microsoft.com/office/powerpoint/2010/main" val="39878647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3A9B-6B15-4AF8-AC18-87AD55C9167E}"/>
              </a:ext>
            </a:extLst>
          </p:cNvPr>
          <p:cNvSpPr>
            <a:spLocks noGrp="1"/>
          </p:cNvSpPr>
          <p:nvPr>
            <p:ph type="title"/>
          </p:nvPr>
        </p:nvSpPr>
        <p:spPr/>
        <p:txBody>
          <a:bodyPr/>
          <a:lstStyle/>
          <a:p>
            <a:r>
              <a:rPr lang="en-US" dirty="0"/>
              <a:t>Acute Extensor Tendon Injury</a:t>
            </a:r>
          </a:p>
        </p:txBody>
      </p:sp>
      <p:sp>
        <p:nvSpPr>
          <p:cNvPr id="3" name="Content Placeholder 2">
            <a:extLst>
              <a:ext uri="{FF2B5EF4-FFF2-40B4-BE49-F238E27FC236}">
                <a16:creationId xmlns:a16="http://schemas.microsoft.com/office/drawing/2014/main" id="{4D489B38-8D64-4E66-919E-324AE1CB16A0}"/>
              </a:ext>
            </a:extLst>
          </p:cNvPr>
          <p:cNvSpPr>
            <a:spLocks noGrp="1"/>
          </p:cNvSpPr>
          <p:nvPr>
            <p:ph idx="1"/>
          </p:nvPr>
        </p:nvSpPr>
        <p:spPr>
          <a:xfrm>
            <a:off x="152400" y="1417638"/>
            <a:ext cx="8839200" cy="4525961"/>
          </a:xfrm>
        </p:spPr>
        <p:txBody>
          <a:bodyPr>
            <a:normAutofit fontScale="85000" lnSpcReduction="20000"/>
          </a:bodyPr>
          <a:lstStyle/>
          <a:p>
            <a:r>
              <a:rPr lang="en-US" dirty="0">
                <a:solidFill>
                  <a:schemeClr val="tx1"/>
                </a:solidFill>
              </a:rPr>
              <a:t>A thorough clinical examination is fundamental in diagnosing an acute extensor tendon injury. </a:t>
            </a:r>
          </a:p>
          <a:p>
            <a:pPr lvl="1"/>
            <a:r>
              <a:rPr lang="en-US" dirty="0">
                <a:solidFill>
                  <a:schemeClr val="tx1"/>
                </a:solidFill>
              </a:rPr>
              <a:t>Inspect the soft tissue envelope</a:t>
            </a:r>
          </a:p>
          <a:p>
            <a:pPr lvl="1"/>
            <a:r>
              <a:rPr lang="en-US" dirty="0">
                <a:solidFill>
                  <a:schemeClr val="tx1"/>
                </a:solidFill>
              </a:rPr>
              <a:t>Assess neurovascular status</a:t>
            </a:r>
          </a:p>
          <a:p>
            <a:pPr lvl="1"/>
            <a:r>
              <a:rPr lang="en-US" dirty="0">
                <a:solidFill>
                  <a:schemeClr val="tx1"/>
                </a:solidFill>
              </a:rPr>
              <a:t>Observe active wrist and finger motions</a:t>
            </a:r>
          </a:p>
          <a:p>
            <a:pPr lvl="2"/>
            <a:r>
              <a:rPr lang="en-US" dirty="0">
                <a:solidFill>
                  <a:schemeClr val="tx1"/>
                </a:solidFill>
              </a:rPr>
              <a:t>Independent extension of either the long or ring finger requires intact EDC tendon slips. </a:t>
            </a:r>
          </a:p>
          <a:p>
            <a:pPr lvl="2"/>
            <a:r>
              <a:rPr lang="en-US" dirty="0">
                <a:solidFill>
                  <a:schemeClr val="tx1"/>
                </a:solidFill>
              </a:rPr>
              <a:t>Autonomous extension of the index and small fingers requires functional EIP and EDM tendons, respectively. </a:t>
            </a:r>
          </a:p>
          <a:p>
            <a:pPr lvl="2"/>
            <a:r>
              <a:rPr lang="en-US" dirty="0">
                <a:solidFill>
                  <a:schemeClr val="tx1"/>
                </a:solidFill>
              </a:rPr>
              <a:t>Weakness of extension against resistance may imply a partial tendon injury. </a:t>
            </a:r>
          </a:p>
          <a:p>
            <a:pPr lvl="1"/>
            <a:endParaRPr lang="en-US" dirty="0">
              <a:solidFill>
                <a:schemeClr val="tx1"/>
              </a:solidFill>
            </a:endParaRPr>
          </a:p>
          <a:p>
            <a:r>
              <a:rPr lang="en-US" dirty="0">
                <a:solidFill>
                  <a:schemeClr val="tx1"/>
                </a:solidFill>
              </a:rPr>
              <a:t>Imaging with an ultrasound or MRI may confirm a suspected partial or complete tendon laceration.</a:t>
            </a:r>
          </a:p>
        </p:txBody>
      </p:sp>
    </p:spTree>
    <p:extLst>
      <p:ext uri="{BB962C8B-B14F-4D97-AF65-F5344CB8AC3E}">
        <p14:creationId xmlns:p14="http://schemas.microsoft.com/office/powerpoint/2010/main" val="26572494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Online Media 4" title="Hand Examination Extensor Tendon">
            <a:hlinkClick r:id="" action="ppaction://media"/>
            <a:extLst>
              <a:ext uri="{FF2B5EF4-FFF2-40B4-BE49-F238E27FC236}">
                <a16:creationId xmlns:a16="http://schemas.microsoft.com/office/drawing/2014/main" id="{E1C43B70-1CB3-43CF-A63F-EE928ABD576F}"/>
              </a:ext>
            </a:extLst>
          </p:cNvPr>
          <p:cNvPicPr>
            <a:picLocks noRot="1" noChangeAspect="1"/>
          </p:cNvPicPr>
          <p:nvPr>
            <a:videoFile r:link="rId1"/>
          </p:nvPr>
        </p:nvPicPr>
        <p:blipFill>
          <a:blip r:embed="rId3"/>
          <a:stretch>
            <a:fillRect/>
          </a:stretch>
        </p:blipFill>
        <p:spPr>
          <a:xfrm>
            <a:off x="609600" y="762000"/>
            <a:ext cx="7789333" cy="4381500"/>
          </a:xfrm>
          <a:prstGeom prst="rect">
            <a:avLst/>
          </a:prstGeom>
        </p:spPr>
      </p:pic>
    </p:spTree>
    <p:extLst>
      <p:ext uri="{BB962C8B-B14F-4D97-AF65-F5344CB8AC3E}">
        <p14:creationId xmlns:p14="http://schemas.microsoft.com/office/powerpoint/2010/main" val="400528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05E85-1F37-4EBC-B903-C53FC13F73E0}"/>
              </a:ext>
            </a:extLst>
          </p:cNvPr>
          <p:cNvSpPr>
            <a:spLocks noGrp="1"/>
          </p:cNvSpPr>
          <p:nvPr>
            <p:ph type="title"/>
          </p:nvPr>
        </p:nvSpPr>
        <p:spPr/>
        <p:txBody>
          <a:bodyPr>
            <a:normAutofit/>
          </a:bodyPr>
          <a:lstStyle/>
          <a:p>
            <a:r>
              <a:rPr lang="en-US" dirty="0"/>
              <a:t>Thumb Injuries</a:t>
            </a:r>
          </a:p>
        </p:txBody>
      </p:sp>
      <p:sp>
        <p:nvSpPr>
          <p:cNvPr id="3" name="Content Placeholder 2">
            <a:extLst>
              <a:ext uri="{FF2B5EF4-FFF2-40B4-BE49-F238E27FC236}">
                <a16:creationId xmlns:a16="http://schemas.microsoft.com/office/drawing/2014/main" id="{C0CEB111-4FC6-49EB-ACF8-77ADE71F9876}"/>
              </a:ext>
            </a:extLst>
          </p:cNvPr>
          <p:cNvSpPr>
            <a:spLocks noGrp="1"/>
          </p:cNvSpPr>
          <p:nvPr>
            <p:ph idx="1"/>
          </p:nvPr>
        </p:nvSpPr>
        <p:spPr/>
        <p:txBody>
          <a:bodyPr>
            <a:normAutofit/>
          </a:bodyPr>
          <a:lstStyle/>
          <a:p>
            <a:r>
              <a:rPr lang="en-US" dirty="0"/>
              <a:t>Hyperextension of the thumb IP joint necessitates an intact EPL tendon. </a:t>
            </a:r>
          </a:p>
          <a:p>
            <a:endParaRPr lang="en-US" dirty="0"/>
          </a:p>
          <a:p>
            <a:r>
              <a:rPr lang="en-US" dirty="0"/>
              <a:t>Incomplete IP joint extension may be possible following disruption of the EPL tendon (proximal to the MCP joint) if the thumb intrinsic muscles are intact.</a:t>
            </a:r>
          </a:p>
        </p:txBody>
      </p:sp>
    </p:spTree>
    <p:extLst>
      <p:ext uri="{BB962C8B-B14F-4D97-AF65-F5344CB8AC3E}">
        <p14:creationId xmlns:p14="http://schemas.microsoft.com/office/powerpoint/2010/main" val="1504756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771E-1153-4B3F-A3BE-5231872C3F97}"/>
              </a:ext>
            </a:extLst>
          </p:cNvPr>
          <p:cNvSpPr>
            <a:spLocks noGrp="1"/>
          </p:cNvSpPr>
          <p:nvPr>
            <p:ph type="title"/>
          </p:nvPr>
        </p:nvSpPr>
        <p:spPr>
          <a:xfrm>
            <a:off x="0" y="77074"/>
            <a:ext cx="8229600" cy="1143000"/>
          </a:xfrm>
        </p:spPr>
        <p:txBody>
          <a:bodyPr/>
          <a:lstStyle/>
          <a:p>
            <a:r>
              <a:rPr lang="en-US" dirty="0"/>
              <a:t>Anatomy</a:t>
            </a:r>
          </a:p>
        </p:txBody>
      </p:sp>
      <p:pic>
        <p:nvPicPr>
          <p:cNvPr id="1026" name="Picture 2" descr="Image result for extensor tendon forearm anatomy">
            <a:extLst>
              <a:ext uri="{FF2B5EF4-FFF2-40B4-BE49-F238E27FC236}">
                <a16:creationId xmlns:a16="http://schemas.microsoft.com/office/drawing/2014/main" id="{61230328-9212-4F47-A6A9-1BE356452D5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33600" y="0"/>
            <a:ext cx="5105400" cy="663702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B8658E1-FC81-4ABD-BA94-A8938F8A9142}"/>
              </a:ext>
            </a:extLst>
          </p:cNvPr>
          <p:cNvSpPr/>
          <p:nvPr/>
        </p:nvSpPr>
        <p:spPr>
          <a:xfrm>
            <a:off x="4114800" y="2518302"/>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92DEDD-D330-4CDE-977E-C5B4164A14DE}"/>
              </a:ext>
            </a:extLst>
          </p:cNvPr>
          <p:cNvSpPr/>
          <p:nvPr/>
        </p:nvSpPr>
        <p:spPr>
          <a:xfrm>
            <a:off x="4121426" y="2715198"/>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F51C10-4015-42E0-AEAD-8B4C2CA776AA}"/>
              </a:ext>
            </a:extLst>
          </p:cNvPr>
          <p:cNvSpPr/>
          <p:nvPr/>
        </p:nvSpPr>
        <p:spPr>
          <a:xfrm>
            <a:off x="4121426" y="3413124"/>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E1B33E-7773-4DC0-969C-516327F84B7B}"/>
              </a:ext>
            </a:extLst>
          </p:cNvPr>
          <p:cNvSpPr/>
          <p:nvPr/>
        </p:nvSpPr>
        <p:spPr>
          <a:xfrm>
            <a:off x="4149824" y="3629185"/>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165A0A-10C0-4864-BAF7-32BB3ECD0A67}"/>
              </a:ext>
            </a:extLst>
          </p:cNvPr>
          <p:cNvSpPr/>
          <p:nvPr/>
        </p:nvSpPr>
        <p:spPr>
          <a:xfrm>
            <a:off x="4121426" y="3845246"/>
            <a:ext cx="9144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F8CF08-CAC7-4311-B38B-A509BD706F46}"/>
              </a:ext>
            </a:extLst>
          </p:cNvPr>
          <p:cNvSpPr/>
          <p:nvPr/>
        </p:nvSpPr>
        <p:spPr>
          <a:xfrm>
            <a:off x="76200" y="2450823"/>
            <a:ext cx="2667000" cy="1754326"/>
          </a:xfrm>
          <a:prstGeom prst="rect">
            <a:avLst/>
          </a:prstGeom>
        </p:spPr>
        <p:txBody>
          <a:bodyPr wrap="square">
            <a:spAutoFit/>
          </a:bodyPr>
          <a:lstStyle/>
          <a:p>
            <a:pPr marL="285750" indent="-285750">
              <a:buFont typeface="Arial" panose="020B0604020202020204" pitchFamily="34" charset="0"/>
              <a:buChar char="•"/>
            </a:pPr>
            <a:r>
              <a:rPr lang="en-US" dirty="0"/>
              <a:t>Inserts the middle and distal phalanges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Action:</a:t>
            </a:r>
          </a:p>
          <a:p>
            <a:pPr marL="742950" lvl="1" indent="-285750">
              <a:buFont typeface="Arial" panose="020B0604020202020204" pitchFamily="34" charset="0"/>
              <a:buChar char="•"/>
            </a:pPr>
            <a:r>
              <a:rPr lang="en-US" dirty="0"/>
              <a:t>extend finger and wrist</a:t>
            </a:r>
          </a:p>
        </p:txBody>
      </p:sp>
    </p:spTree>
    <p:extLst>
      <p:ext uri="{BB962C8B-B14F-4D97-AF65-F5344CB8AC3E}">
        <p14:creationId xmlns:p14="http://schemas.microsoft.com/office/powerpoint/2010/main" val="29463165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FE79D-D016-42A8-B22C-4E07A4DB623A}"/>
              </a:ext>
            </a:extLst>
          </p:cNvPr>
          <p:cNvSpPr>
            <a:spLocks noGrp="1"/>
          </p:cNvSpPr>
          <p:nvPr>
            <p:ph type="title"/>
          </p:nvPr>
        </p:nvSpPr>
        <p:spPr/>
        <p:txBody>
          <a:bodyPr/>
          <a:lstStyle/>
          <a:p>
            <a:r>
              <a:rPr lang="en-US" dirty="0"/>
              <a:t>Tendon Injury</a:t>
            </a:r>
          </a:p>
        </p:txBody>
      </p:sp>
      <p:sp>
        <p:nvSpPr>
          <p:cNvPr id="3" name="Content Placeholder 2">
            <a:extLst>
              <a:ext uri="{FF2B5EF4-FFF2-40B4-BE49-F238E27FC236}">
                <a16:creationId xmlns:a16="http://schemas.microsoft.com/office/drawing/2014/main" id="{902A1053-00FB-4C67-B685-4FC667D1C307}"/>
              </a:ext>
            </a:extLst>
          </p:cNvPr>
          <p:cNvSpPr>
            <a:spLocks noGrp="1"/>
          </p:cNvSpPr>
          <p:nvPr>
            <p:ph idx="1"/>
          </p:nvPr>
        </p:nvSpPr>
        <p:spPr>
          <a:xfrm>
            <a:off x="152400" y="1600200"/>
            <a:ext cx="8763000" cy="4419599"/>
          </a:xfrm>
        </p:spPr>
        <p:txBody>
          <a:bodyPr>
            <a:normAutofit fontScale="77500" lnSpcReduction="20000"/>
          </a:bodyPr>
          <a:lstStyle/>
          <a:p>
            <a:r>
              <a:rPr lang="en-US" dirty="0">
                <a:solidFill>
                  <a:schemeClr val="tx1"/>
                </a:solidFill>
              </a:rPr>
              <a:t>An isolated extensor tendon injury distal to the MCP joint </a:t>
            </a:r>
          </a:p>
          <a:p>
            <a:pPr lvl="1"/>
            <a:r>
              <a:rPr lang="en-US" dirty="0">
                <a:solidFill>
                  <a:schemeClr val="tx1"/>
                </a:solidFill>
              </a:rPr>
              <a:t>rarely amenable to definitive management in the ER setting. </a:t>
            </a:r>
          </a:p>
          <a:p>
            <a:pPr lvl="1"/>
            <a:r>
              <a:rPr lang="en-US" dirty="0">
                <a:solidFill>
                  <a:schemeClr val="tx1"/>
                </a:solidFill>
              </a:rPr>
              <a:t>The extensor apparatus is positioned close to the skin surface and retracts minimally after injury</a:t>
            </a:r>
          </a:p>
          <a:p>
            <a:pPr lvl="2"/>
            <a:r>
              <a:rPr lang="en-US" dirty="0">
                <a:solidFill>
                  <a:schemeClr val="tx1"/>
                </a:solidFill>
              </a:rPr>
              <a:t>allowing for splint immobilization or direct suture repair. </a:t>
            </a:r>
          </a:p>
          <a:p>
            <a:pPr lvl="1"/>
            <a:endParaRPr lang="en-US" dirty="0">
              <a:solidFill>
                <a:schemeClr val="tx1"/>
              </a:solidFill>
            </a:endParaRPr>
          </a:p>
          <a:p>
            <a:r>
              <a:rPr lang="en-US" dirty="0">
                <a:solidFill>
                  <a:schemeClr val="tx1"/>
                </a:solidFill>
              </a:rPr>
              <a:t>Injuries proximal to the MCP joint are associated with tendon retraction and separation of the tendon ends. </a:t>
            </a:r>
          </a:p>
          <a:p>
            <a:pPr lvl="1"/>
            <a:r>
              <a:rPr lang="en-US" dirty="0">
                <a:solidFill>
                  <a:schemeClr val="tx1"/>
                </a:solidFill>
              </a:rPr>
              <a:t>Tendon retraction, multiple extensor tendon lacerations, contaminated wounds, and complex injuries with loss of bone and soft-tissues are better managed in the OR. </a:t>
            </a:r>
          </a:p>
          <a:p>
            <a:endParaRPr lang="en-US" dirty="0">
              <a:solidFill>
                <a:schemeClr val="tx1"/>
              </a:solidFill>
            </a:endParaRPr>
          </a:p>
          <a:p>
            <a:r>
              <a:rPr lang="en-US" dirty="0">
                <a:solidFill>
                  <a:schemeClr val="tx1"/>
                </a:solidFill>
              </a:rPr>
              <a:t>Tendon repair is ideally performed within 7 days of injury but can be attempted several weeks following injury.</a:t>
            </a:r>
          </a:p>
        </p:txBody>
      </p:sp>
    </p:spTree>
    <p:extLst>
      <p:ext uri="{BB962C8B-B14F-4D97-AF65-F5344CB8AC3E}">
        <p14:creationId xmlns:p14="http://schemas.microsoft.com/office/powerpoint/2010/main" val="40556443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545FE-3BFF-41D1-8466-704257C5882B}"/>
              </a:ext>
            </a:extLst>
          </p:cNvPr>
          <p:cNvSpPr>
            <a:spLocks noGrp="1"/>
          </p:cNvSpPr>
          <p:nvPr>
            <p:ph type="title"/>
          </p:nvPr>
        </p:nvSpPr>
        <p:spPr>
          <a:xfrm>
            <a:off x="152400" y="92676"/>
            <a:ext cx="8229600" cy="1143000"/>
          </a:xfrm>
        </p:spPr>
        <p:txBody>
          <a:bodyPr/>
          <a:lstStyle/>
          <a:p>
            <a:r>
              <a:rPr lang="en-US" dirty="0"/>
              <a:t>Tendon Repair</a:t>
            </a:r>
          </a:p>
        </p:txBody>
      </p:sp>
      <p:sp>
        <p:nvSpPr>
          <p:cNvPr id="3" name="Content Placeholder 2">
            <a:extLst>
              <a:ext uri="{FF2B5EF4-FFF2-40B4-BE49-F238E27FC236}">
                <a16:creationId xmlns:a16="http://schemas.microsoft.com/office/drawing/2014/main" id="{7DE6FC22-3B88-4D32-9B2A-B933C2F4DE54}"/>
              </a:ext>
            </a:extLst>
          </p:cNvPr>
          <p:cNvSpPr>
            <a:spLocks noGrp="1"/>
          </p:cNvSpPr>
          <p:nvPr>
            <p:ph idx="1"/>
          </p:nvPr>
        </p:nvSpPr>
        <p:spPr>
          <a:xfrm>
            <a:off x="152400" y="1219200"/>
            <a:ext cx="8763000" cy="4571999"/>
          </a:xfrm>
        </p:spPr>
        <p:txBody>
          <a:bodyPr>
            <a:normAutofit fontScale="92500" lnSpcReduction="20000"/>
          </a:bodyPr>
          <a:lstStyle/>
          <a:p>
            <a:pPr marL="57150" indent="0">
              <a:buNone/>
            </a:pPr>
            <a:r>
              <a:rPr lang="en-US" dirty="0">
                <a:solidFill>
                  <a:schemeClr val="tx1"/>
                </a:solidFill>
              </a:rPr>
              <a:t>Extensor Tendon Healing</a:t>
            </a:r>
          </a:p>
          <a:p>
            <a:pPr lvl="1"/>
            <a:r>
              <a:rPr lang="en-US" dirty="0">
                <a:solidFill>
                  <a:schemeClr val="tx1"/>
                </a:solidFill>
              </a:rPr>
              <a:t>3 Sources of Nutrition</a:t>
            </a:r>
          </a:p>
          <a:p>
            <a:pPr lvl="2"/>
            <a:r>
              <a:rPr lang="en-US" dirty="0">
                <a:solidFill>
                  <a:schemeClr val="tx1"/>
                </a:solidFill>
              </a:rPr>
              <a:t>Endogenous circulation</a:t>
            </a:r>
          </a:p>
          <a:p>
            <a:pPr lvl="2"/>
            <a:r>
              <a:rPr lang="en-US" dirty="0">
                <a:solidFill>
                  <a:schemeClr val="tx1"/>
                </a:solidFill>
              </a:rPr>
              <a:t>Synovial Fluid diffusion</a:t>
            </a:r>
          </a:p>
          <a:p>
            <a:pPr lvl="2"/>
            <a:r>
              <a:rPr lang="en-US" dirty="0">
                <a:solidFill>
                  <a:schemeClr val="tx1"/>
                </a:solidFill>
              </a:rPr>
              <a:t>Exogenous circulation (from adhesions)</a:t>
            </a:r>
          </a:p>
          <a:p>
            <a:pPr lvl="2"/>
            <a:endParaRPr lang="en-US" dirty="0">
              <a:solidFill>
                <a:schemeClr val="tx1"/>
              </a:solidFill>
            </a:endParaRPr>
          </a:p>
          <a:p>
            <a:pPr marL="0" indent="0">
              <a:buNone/>
            </a:pPr>
            <a:r>
              <a:rPr lang="en-US" dirty="0">
                <a:solidFill>
                  <a:schemeClr val="tx1"/>
                </a:solidFill>
              </a:rPr>
              <a:t>Vascular Supply</a:t>
            </a:r>
          </a:p>
          <a:p>
            <a:pPr lvl="1"/>
            <a:r>
              <a:rPr lang="en-US" dirty="0">
                <a:solidFill>
                  <a:schemeClr val="tx1"/>
                </a:solidFill>
              </a:rPr>
              <a:t>Myotendinous junction</a:t>
            </a:r>
          </a:p>
          <a:p>
            <a:pPr lvl="1"/>
            <a:r>
              <a:rPr lang="en-US" dirty="0">
                <a:solidFill>
                  <a:schemeClr val="tx1"/>
                </a:solidFill>
              </a:rPr>
              <a:t>Bony insertion</a:t>
            </a:r>
          </a:p>
          <a:p>
            <a:pPr lvl="1"/>
            <a:r>
              <a:rPr lang="en-US" dirty="0">
                <a:solidFill>
                  <a:schemeClr val="tx1"/>
                </a:solidFill>
              </a:rPr>
              <a:t>Paratenon along the length of the tendon</a:t>
            </a:r>
          </a:p>
          <a:p>
            <a:pPr lvl="1"/>
            <a:r>
              <a:rPr lang="en-US" dirty="0">
                <a:solidFill>
                  <a:schemeClr val="tx1"/>
                </a:solidFill>
              </a:rPr>
              <a:t>Long </a:t>
            </a:r>
            <a:r>
              <a:rPr lang="en-US" dirty="0" err="1">
                <a:solidFill>
                  <a:schemeClr val="tx1"/>
                </a:solidFill>
              </a:rPr>
              <a:t>mesotenon</a:t>
            </a:r>
            <a:r>
              <a:rPr lang="en-US" dirty="0">
                <a:solidFill>
                  <a:schemeClr val="tx1"/>
                </a:solidFill>
              </a:rPr>
              <a:t> within synovial-lined dorsal retinaculum</a:t>
            </a:r>
          </a:p>
          <a:p>
            <a:pPr lvl="1"/>
            <a:r>
              <a:rPr lang="en-US" dirty="0">
                <a:solidFill>
                  <a:schemeClr val="tx1"/>
                </a:solidFill>
              </a:rPr>
              <a:t>*No </a:t>
            </a:r>
            <a:r>
              <a:rPr lang="en-US" dirty="0" err="1">
                <a:solidFill>
                  <a:schemeClr val="tx1"/>
                </a:solidFill>
              </a:rPr>
              <a:t>Vincular</a:t>
            </a:r>
            <a:r>
              <a:rPr lang="en-US" dirty="0">
                <a:solidFill>
                  <a:schemeClr val="tx1"/>
                </a:solidFill>
              </a:rPr>
              <a:t> vessels, unlike flexor tendons</a:t>
            </a:r>
          </a:p>
        </p:txBody>
      </p:sp>
    </p:spTree>
    <p:extLst>
      <p:ext uri="{BB962C8B-B14F-4D97-AF65-F5344CB8AC3E}">
        <p14:creationId xmlns:p14="http://schemas.microsoft.com/office/powerpoint/2010/main" val="11317812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545FE-3BFF-41D1-8466-704257C5882B}"/>
              </a:ext>
            </a:extLst>
          </p:cNvPr>
          <p:cNvSpPr>
            <a:spLocks noGrp="1"/>
          </p:cNvSpPr>
          <p:nvPr>
            <p:ph type="title"/>
          </p:nvPr>
        </p:nvSpPr>
        <p:spPr/>
        <p:txBody>
          <a:bodyPr/>
          <a:lstStyle/>
          <a:p>
            <a:r>
              <a:rPr lang="en-US" dirty="0"/>
              <a:t>Tendon Repair</a:t>
            </a:r>
          </a:p>
        </p:txBody>
      </p:sp>
      <p:sp>
        <p:nvSpPr>
          <p:cNvPr id="3" name="Content Placeholder 2">
            <a:extLst>
              <a:ext uri="{FF2B5EF4-FFF2-40B4-BE49-F238E27FC236}">
                <a16:creationId xmlns:a16="http://schemas.microsoft.com/office/drawing/2014/main" id="{7DE6FC22-3B88-4D32-9B2A-B933C2F4DE54}"/>
              </a:ext>
            </a:extLst>
          </p:cNvPr>
          <p:cNvSpPr>
            <a:spLocks noGrp="1"/>
          </p:cNvSpPr>
          <p:nvPr>
            <p:ph idx="1"/>
          </p:nvPr>
        </p:nvSpPr>
        <p:spPr>
          <a:xfrm>
            <a:off x="152400" y="1295400"/>
            <a:ext cx="8763000" cy="4724400"/>
          </a:xfrm>
        </p:spPr>
        <p:txBody>
          <a:bodyPr>
            <a:normAutofit fontScale="62500" lnSpcReduction="20000"/>
          </a:bodyPr>
          <a:lstStyle/>
          <a:p>
            <a:r>
              <a:rPr lang="en-US" dirty="0">
                <a:solidFill>
                  <a:schemeClr val="tx1"/>
                </a:solidFill>
              </a:rPr>
              <a:t>Damaged extensor tendon ends must be handled with care </a:t>
            </a:r>
          </a:p>
          <a:p>
            <a:pPr lvl="1"/>
            <a:r>
              <a:rPr lang="en-US" dirty="0">
                <a:solidFill>
                  <a:schemeClr val="tx1"/>
                </a:solidFill>
              </a:rPr>
              <a:t>excess manipulation may lead to scar formation and impede tendon excursion. </a:t>
            </a:r>
          </a:p>
          <a:p>
            <a:endParaRPr lang="en-US" dirty="0">
              <a:solidFill>
                <a:schemeClr val="tx1"/>
              </a:solidFill>
            </a:endParaRPr>
          </a:p>
          <a:p>
            <a:r>
              <a:rPr lang="en-US" dirty="0">
                <a:solidFill>
                  <a:schemeClr val="tx1"/>
                </a:solidFill>
              </a:rPr>
              <a:t>For more distal injuries (Zones 1-4) the tendon is flat</a:t>
            </a:r>
          </a:p>
          <a:p>
            <a:pPr lvl="1"/>
            <a:r>
              <a:rPr lang="en-US" dirty="0">
                <a:solidFill>
                  <a:schemeClr val="tx1"/>
                </a:solidFill>
              </a:rPr>
              <a:t>Figure of 8 or mattress suture repair, or running</a:t>
            </a:r>
          </a:p>
          <a:p>
            <a:pPr lvl="2"/>
            <a:r>
              <a:rPr lang="en-US" dirty="0">
                <a:solidFill>
                  <a:schemeClr val="tx1"/>
                </a:solidFill>
              </a:rPr>
              <a:t>An </a:t>
            </a:r>
            <a:r>
              <a:rPr lang="en-US" dirty="0" err="1">
                <a:solidFill>
                  <a:schemeClr val="tx1"/>
                </a:solidFill>
              </a:rPr>
              <a:t>epitendinous</a:t>
            </a:r>
            <a:r>
              <a:rPr lang="en-US" dirty="0">
                <a:solidFill>
                  <a:schemeClr val="tx1"/>
                </a:solidFill>
              </a:rPr>
              <a:t> suture of 5-0 or 6-0 nonabsorbable suture will add strength to the construct, but placement of additional suture material may be prohibited by small tendon size.</a:t>
            </a:r>
          </a:p>
          <a:p>
            <a:pPr lvl="2"/>
            <a:endParaRPr lang="en-US" dirty="0">
              <a:solidFill>
                <a:schemeClr val="tx1"/>
              </a:solidFill>
            </a:endParaRPr>
          </a:p>
          <a:p>
            <a:r>
              <a:rPr lang="en-US" dirty="0">
                <a:solidFill>
                  <a:schemeClr val="tx1"/>
                </a:solidFill>
              </a:rPr>
              <a:t>Zones 5-8: tendon caliber thickens</a:t>
            </a:r>
          </a:p>
          <a:p>
            <a:pPr lvl="1"/>
            <a:r>
              <a:rPr lang="en-US" dirty="0">
                <a:solidFill>
                  <a:schemeClr val="tx1"/>
                </a:solidFill>
              </a:rPr>
              <a:t>Core Suture method</a:t>
            </a:r>
          </a:p>
          <a:p>
            <a:pPr lvl="2"/>
            <a:r>
              <a:rPr lang="en-US" dirty="0">
                <a:solidFill>
                  <a:schemeClr val="tx1"/>
                </a:solidFill>
              </a:rPr>
              <a:t>3-0 or 4-0 nonabsorbable suture material provides acceptable strength</a:t>
            </a:r>
          </a:p>
          <a:p>
            <a:pPr lvl="1"/>
            <a:endParaRPr lang="en-US" dirty="0">
              <a:solidFill>
                <a:schemeClr val="tx1"/>
              </a:solidFill>
            </a:endParaRPr>
          </a:p>
          <a:p>
            <a:r>
              <a:rPr lang="en-US" dirty="0">
                <a:solidFill>
                  <a:schemeClr val="tx1"/>
                </a:solidFill>
              </a:rPr>
              <a:t>Avoid large knots with monofilament suture outside the tendon</a:t>
            </a:r>
          </a:p>
          <a:p>
            <a:pPr lvl="1"/>
            <a:r>
              <a:rPr lang="en-US" dirty="0">
                <a:solidFill>
                  <a:schemeClr val="tx1"/>
                </a:solidFill>
              </a:rPr>
              <a:t>they may be palpable under the thin dorsal soft tissue coverage. </a:t>
            </a:r>
          </a:p>
          <a:p>
            <a:pPr lvl="1"/>
            <a:r>
              <a:rPr lang="en-US" dirty="0">
                <a:solidFill>
                  <a:schemeClr val="tx1"/>
                </a:solidFill>
              </a:rPr>
              <a:t>Braided core sutures are less conspicuous.</a:t>
            </a:r>
          </a:p>
          <a:p>
            <a:pPr lvl="1"/>
            <a:endParaRPr lang="en-US" dirty="0">
              <a:solidFill>
                <a:schemeClr val="tx1"/>
              </a:solidFill>
            </a:endParaRPr>
          </a:p>
          <a:p>
            <a:r>
              <a:rPr lang="en-US" dirty="0">
                <a:solidFill>
                  <a:schemeClr val="tx1"/>
                </a:solidFill>
              </a:rPr>
              <a:t>Tendon shortening should be minimized</a:t>
            </a:r>
          </a:p>
          <a:p>
            <a:pPr lvl="1"/>
            <a:r>
              <a:rPr lang="en-US" dirty="0">
                <a:solidFill>
                  <a:schemeClr val="tx1"/>
                </a:solidFill>
              </a:rPr>
              <a:t>this will cause extensor tendon tightness and loss of finger flexion. </a:t>
            </a:r>
          </a:p>
        </p:txBody>
      </p:sp>
      <p:pic>
        <p:nvPicPr>
          <p:cNvPr id="4" name="Picture 3">
            <a:extLst>
              <a:ext uri="{FF2B5EF4-FFF2-40B4-BE49-F238E27FC236}">
                <a16:creationId xmlns:a16="http://schemas.microsoft.com/office/drawing/2014/main" id="{AC0940C6-82D3-43AF-BBF5-F61A742DD639}"/>
              </a:ext>
            </a:extLst>
          </p:cNvPr>
          <p:cNvPicPr>
            <a:picLocks noChangeAspect="1"/>
          </p:cNvPicPr>
          <p:nvPr/>
        </p:nvPicPr>
        <p:blipFill rotWithShape="1">
          <a:blip r:embed="rId2"/>
          <a:srcRect l="32181" t="68888" r="37808" b="17778"/>
          <a:stretch/>
        </p:blipFill>
        <p:spPr>
          <a:xfrm>
            <a:off x="6564086" y="2971800"/>
            <a:ext cx="2438400" cy="914400"/>
          </a:xfrm>
          <a:prstGeom prst="rect">
            <a:avLst/>
          </a:prstGeom>
        </p:spPr>
      </p:pic>
    </p:spTree>
    <p:extLst>
      <p:ext uri="{BB962C8B-B14F-4D97-AF65-F5344CB8AC3E}">
        <p14:creationId xmlns:p14="http://schemas.microsoft.com/office/powerpoint/2010/main" val="37223556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D64A467-8A5E-4DB0-9BB1-366CFA16887F}"/>
              </a:ext>
            </a:extLst>
          </p:cNvPr>
          <p:cNvSpPr>
            <a:spLocks noChangeArrowheads="1"/>
          </p:cNvSpPr>
          <p:nvPr/>
        </p:nvSpPr>
        <p:spPr bwMode="auto">
          <a:xfrm>
            <a:off x="76200" y="2799391"/>
            <a:ext cx="89916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28-year-old woman is brought to the emergency department after sustaining an injury to the arm during a motor vehicle collision. 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photograph is shown. Physical examination shows inability to extend the index or long fingers, and a rent in the dorsal wrist capsule. Which of the following extensor zones is most likely involved?</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II</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B) III</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 IV</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 V</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 VI</a:t>
            </a:r>
            <a:endParaRPr kumimoji="0" lang="en-US" altLang="en-US" sz="1050" b="0" i="0" u="none" strike="noStrike" cap="none" normalizeH="0" baseline="0" dirty="0">
              <a:ln>
                <a:noFill/>
              </a:ln>
              <a:solidFill>
                <a:schemeClr val="tx1"/>
              </a:solidFill>
              <a:effectLst/>
            </a:endParaRPr>
          </a:p>
        </p:txBody>
      </p:sp>
      <p:pic>
        <p:nvPicPr>
          <p:cNvPr id="3074" name="Picture 2" descr="95">
            <a:extLst>
              <a:ext uri="{FF2B5EF4-FFF2-40B4-BE49-F238E27FC236}">
                <a16:creationId xmlns:a16="http://schemas.microsoft.com/office/drawing/2014/main" id="{832630C1-E577-46D6-932D-EBE32D7ED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81000"/>
            <a:ext cx="4289425" cy="323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0868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D64A467-8A5E-4DB0-9BB1-366CFA16887F}"/>
              </a:ext>
            </a:extLst>
          </p:cNvPr>
          <p:cNvSpPr>
            <a:spLocks noChangeArrowheads="1"/>
          </p:cNvSpPr>
          <p:nvPr/>
        </p:nvSpPr>
        <p:spPr bwMode="auto">
          <a:xfrm>
            <a:off x="76200" y="2799391"/>
            <a:ext cx="89916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28-year-old woman is brought to the emergency department after sustaining an injury to the arm during a motor vehicle collision. 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photograph is shown. Physical examination shows inability to extend the index or long fingers, and a rent in the dorsal wrist capsule. Which of the following extensor zones is most likely involved?</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 II</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B) III</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C) IV</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D) V</a:t>
            </a:r>
            <a:br>
              <a:rPr kumimoji="0" lang="en-US"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br>
            <a:r>
              <a:rPr kumimoji="0" lang="en-US" altLang="en-US" sz="20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E) VI</a:t>
            </a:r>
            <a:endParaRPr kumimoji="0" lang="en-US" altLang="en-US" sz="1050" b="1" i="0" u="none" strike="noStrike" cap="none" normalizeH="0" baseline="0" dirty="0">
              <a:ln>
                <a:noFill/>
              </a:ln>
              <a:solidFill>
                <a:schemeClr val="tx1"/>
              </a:solidFill>
              <a:effectLst/>
            </a:endParaRPr>
          </a:p>
        </p:txBody>
      </p:sp>
      <p:pic>
        <p:nvPicPr>
          <p:cNvPr id="3074" name="Picture 2" descr="95">
            <a:extLst>
              <a:ext uri="{FF2B5EF4-FFF2-40B4-BE49-F238E27FC236}">
                <a16:creationId xmlns:a16="http://schemas.microsoft.com/office/drawing/2014/main" id="{832630C1-E577-46D6-932D-EBE32D7ED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81000"/>
            <a:ext cx="4289425" cy="323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8283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9B74F-74FF-4B34-AB05-A37250966C8A}"/>
              </a:ext>
            </a:extLst>
          </p:cNvPr>
          <p:cNvSpPr>
            <a:spLocks noGrp="1"/>
          </p:cNvSpPr>
          <p:nvPr>
            <p:ph type="title"/>
          </p:nvPr>
        </p:nvSpPr>
        <p:spPr>
          <a:xfrm>
            <a:off x="152400" y="225543"/>
            <a:ext cx="8229600" cy="1143000"/>
          </a:xfrm>
        </p:spPr>
        <p:txBody>
          <a:bodyPr/>
          <a:lstStyle/>
          <a:p>
            <a:r>
              <a:rPr lang="en-US" dirty="0"/>
              <a:t>Extensor Zones of Injury</a:t>
            </a:r>
          </a:p>
        </p:txBody>
      </p:sp>
      <p:pic>
        <p:nvPicPr>
          <p:cNvPr id="4" name="Content Placeholder 3">
            <a:extLst>
              <a:ext uri="{FF2B5EF4-FFF2-40B4-BE49-F238E27FC236}">
                <a16:creationId xmlns:a16="http://schemas.microsoft.com/office/drawing/2014/main" id="{D0E2A323-85D7-4879-9482-EC7EF8EBF759}"/>
              </a:ext>
            </a:extLst>
          </p:cNvPr>
          <p:cNvPicPr>
            <a:picLocks noGrp="1" noChangeAspect="1"/>
          </p:cNvPicPr>
          <p:nvPr>
            <p:ph idx="1"/>
          </p:nvPr>
        </p:nvPicPr>
        <p:blipFill rotWithShape="1">
          <a:blip r:embed="rId2"/>
          <a:srcRect l="38292" t="14286" r="39593" b="16326"/>
          <a:stretch/>
        </p:blipFill>
        <p:spPr>
          <a:xfrm>
            <a:off x="5855568" y="263406"/>
            <a:ext cx="3124200" cy="6248400"/>
          </a:xfrm>
          <a:prstGeom prst="rect">
            <a:avLst/>
          </a:prstGeom>
        </p:spPr>
      </p:pic>
      <p:pic>
        <p:nvPicPr>
          <p:cNvPr id="5" name="Picture 4">
            <a:extLst>
              <a:ext uri="{FF2B5EF4-FFF2-40B4-BE49-F238E27FC236}">
                <a16:creationId xmlns:a16="http://schemas.microsoft.com/office/drawing/2014/main" id="{E38E7C47-AD4B-41BD-8618-CC14831A8AF8}"/>
              </a:ext>
            </a:extLst>
          </p:cNvPr>
          <p:cNvPicPr>
            <a:picLocks noChangeAspect="1"/>
          </p:cNvPicPr>
          <p:nvPr/>
        </p:nvPicPr>
        <p:blipFill rotWithShape="1">
          <a:blip r:embed="rId3"/>
          <a:srcRect l="30833" t="34311" r="25833" b="17317"/>
          <a:stretch/>
        </p:blipFill>
        <p:spPr>
          <a:xfrm>
            <a:off x="2431" y="1143000"/>
            <a:ext cx="5890054" cy="4191000"/>
          </a:xfrm>
          <a:prstGeom prst="rect">
            <a:avLst/>
          </a:prstGeom>
        </p:spPr>
      </p:pic>
      <p:sp>
        <p:nvSpPr>
          <p:cNvPr id="6" name="TextBox 5">
            <a:extLst>
              <a:ext uri="{FF2B5EF4-FFF2-40B4-BE49-F238E27FC236}">
                <a16:creationId xmlns:a16="http://schemas.microsoft.com/office/drawing/2014/main" id="{DE2FBA8E-BDFC-47B8-B395-7F914852FFB3}"/>
              </a:ext>
            </a:extLst>
          </p:cNvPr>
          <p:cNvSpPr txBox="1"/>
          <p:nvPr/>
        </p:nvSpPr>
        <p:spPr>
          <a:xfrm>
            <a:off x="152400" y="5562600"/>
            <a:ext cx="4532010" cy="369332"/>
          </a:xfrm>
          <a:prstGeom prst="rect">
            <a:avLst/>
          </a:prstGeom>
          <a:noFill/>
        </p:spPr>
        <p:txBody>
          <a:bodyPr wrap="none" rtlCol="0">
            <a:spAutoFit/>
          </a:bodyPr>
          <a:lstStyle/>
          <a:p>
            <a:r>
              <a:rPr lang="en-US" dirty="0"/>
              <a:t>Odd numbers over joints, even over bones</a:t>
            </a:r>
          </a:p>
        </p:txBody>
      </p:sp>
    </p:spTree>
    <p:extLst>
      <p:ext uri="{BB962C8B-B14F-4D97-AF65-F5344CB8AC3E}">
        <p14:creationId xmlns:p14="http://schemas.microsoft.com/office/powerpoint/2010/main" val="24402826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54705-CE10-426B-9400-221A516ACF26}"/>
              </a:ext>
            </a:extLst>
          </p:cNvPr>
          <p:cNvSpPr>
            <a:spLocks noGrp="1"/>
          </p:cNvSpPr>
          <p:nvPr>
            <p:ph type="title"/>
          </p:nvPr>
        </p:nvSpPr>
        <p:spPr/>
        <p:txBody>
          <a:bodyPr/>
          <a:lstStyle/>
          <a:p>
            <a:r>
              <a:rPr lang="en-US" dirty="0"/>
              <a:t>Zones of Extensor Tendon injury</a:t>
            </a:r>
          </a:p>
        </p:txBody>
      </p:sp>
      <p:sp>
        <p:nvSpPr>
          <p:cNvPr id="3" name="Content Placeholder 2">
            <a:extLst>
              <a:ext uri="{FF2B5EF4-FFF2-40B4-BE49-F238E27FC236}">
                <a16:creationId xmlns:a16="http://schemas.microsoft.com/office/drawing/2014/main" id="{DBD0D732-6D85-4682-AD59-FAC0D84608E8}"/>
              </a:ext>
            </a:extLst>
          </p:cNvPr>
          <p:cNvSpPr>
            <a:spLocks noGrp="1"/>
          </p:cNvSpPr>
          <p:nvPr>
            <p:ph idx="1"/>
          </p:nvPr>
        </p:nvSpPr>
        <p:spPr>
          <a:xfrm>
            <a:off x="457200" y="1600200"/>
            <a:ext cx="5638800" cy="4571999"/>
          </a:xfrm>
        </p:spPr>
        <p:txBody>
          <a:bodyPr/>
          <a:lstStyle/>
          <a:p>
            <a:r>
              <a:rPr lang="en-US" dirty="0"/>
              <a:t>Zone 1: Terminal Tendon</a:t>
            </a:r>
          </a:p>
          <a:p>
            <a:r>
              <a:rPr lang="en-US" dirty="0"/>
              <a:t>Zone 2: triangular ligament</a:t>
            </a:r>
          </a:p>
          <a:p>
            <a:r>
              <a:rPr lang="en-US" dirty="0"/>
              <a:t>Zone 3: central slip</a:t>
            </a:r>
          </a:p>
          <a:p>
            <a:r>
              <a:rPr lang="en-US" dirty="0"/>
              <a:t>Zone 4: over proximal phalanx</a:t>
            </a:r>
          </a:p>
          <a:p>
            <a:r>
              <a:rPr lang="en-US" dirty="0"/>
              <a:t>Zone 5: over MCP </a:t>
            </a:r>
            <a:r>
              <a:rPr lang="en-US" dirty="0" err="1"/>
              <a:t>jt</a:t>
            </a:r>
            <a:endParaRPr lang="en-US" dirty="0"/>
          </a:p>
          <a:p>
            <a:r>
              <a:rPr lang="en-US" dirty="0"/>
              <a:t>Zone 6: over metacarpals</a:t>
            </a:r>
          </a:p>
          <a:p>
            <a:r>
              <a:rPr lang="en-US" dirty="0"/>
              <a:t>Zone 6-9: proximal</a:t>
            </a:r>
          </a:p>
        </p:txBody>
      </p:sp>
      <p:pic>
        <p:nvPicPr>
          <p:cNvPr id="4" name="Content Placeholder 3">
            <a:extLst>
              <a:ext uri="{FF2B5EF4-FFF2-40B4-BE49-F238E27FC236}">
                <a16:creationId xmlns:a16="http://schemas.microsoft.com/office/drawing/2014/main" id="{3AA3FD24-47DF-43AB-A3A1-F454A01CEFC8}"/>
              </a:ext>
            </a:extLst>
          </p:cNvPr>
          <p:cNvPicPr>
            <a:picLocks noChangeAspect="1"/>
          </p:cNvPicPr>
          <p:nvPr/>
        </p:nvPicPr>
        <p:blipFill rotWithShape="1">
          <a:blip r:embed="rId2"/>
          <a:srcRect l="38292" t="14286" r="39593" b="16326"/>
          <a:stretch/>
        </p:blipFill>
        <p:spPr>
          <a:xfrm>
            <a:off x="6400800" y="1338943"/>
            <a:ext cx="2743200" cy="5486400"/>
          </a:xfrm>
          <a:prstGeom prst="rect">
            <a:avLst/>
          </a:prstGeom>
        </p:spPr>
      </p:pic>
    </p:spTree>
    <p:extLst>
      <p:ext uri="{BB962C8B-B14F-4D97-AF65-F5344CB8AC3E}">
        <p14:creationId xmlns:p14="http://schemas.microsoft.com/office/powerpoint/2010/main" val="1089803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428B5F-2A4A-4A36-B23B-610DCA6A5E9D}"/>
              </a:ext>
            </a:extLst>
          </p:cNvPr>
          <p:cNvSpPr>
            <a:spLocks noGrp="1"/>
          </p:cNvSpPr>
          <p:nvPr>
            <p:ph idx="1"/>
          </p:nvPr>
        </p:nvSpPr>
        <p:spPr>
          <a:xfrm>
            <a:off x="152400" y="0"/>
            <a:ext cx="8763000" cy="5867400"/>
          </a:xfrm>
        </p:spPr>
        <p:txBody>
          <a:bodyPr>
            <a:normAutofit/>
          </a:bodyPr>
          <a:lstStyle/>
          <a:p>
            <a:pPr marL="0" indent="0">
              <a:buNone/>
            </a:pPr>
            <a:r>
              <a:rPr lang="en-US" dirty="0"/>
              <a:t>A 25-year-old man who is a graduate student comes to the office for evaluation of the right ring finger 4 weeks after sustaining an axial impact. A diagnosis of soft-tissue mallet finger is noted. Which of the following is the most appropriate treatment in this patient?</a:t>
            </a:r>
          </a:p>
          <a:p>
            <a:pPr marL="0" indent="0">
              <a:buNone/>
            </a:pPr>
            <a:endParaRPr lang="en-US" dirty="0"/>
          </a:p>
          <a:p>
            <a:pPr marL="0" indent="0">
              <a:buNone/>
            </a:pPr>
            <a:r>
              <a:rPr lang="en-US" dirty="0"/>
              <a:t>A) Arthrodesis</a:t>
            </a:r>
            <a:br>
              <a:rPr lang="en-US" dirty="0"/>
            </a:br>
            <a:r>
              <a:rPr lang="en-US" dirty="0"/>
              <a:t>B) Orthosis</a:t>
            </a:r>
            <a:br>
              <a:rPr lang="en-US" dirty="0"/>
            </a:br>
            <a:r>
              <a:rPr lang="en-US" dirty="0"/>
              <a:t>C) Pinning in extension</a:t>
            </a:r>
            <a:br>
              <a:rPr lang="en-US" dirty="0"/>
            </a:br>
            <a:r>
              <a:rPr lang="en-US" dirty="0"/>
              <a:t>D) Tendon grafting</a:t>
            </a:r>
            <a:br>
              <a:rPr lang="en-US" dirty="0"/>
            </a:br>
            <a:r>
              <a:rPr lang="en-US" dirty="0"/>
              <a:t>E) Terminal tendon repair</a:t>
            </a:r>
          </a:p>
          <a:p>
            <a:endParaRPr lang="en-US" dirty="0"/>
          </a:p>
          <a:p>
            <a:endParaRPr lang="en-US" dirty="0"/>
          </a:p>
        </p:txBody>
      </p:sp>
    </p:spTree>
    <p:extLst>
      <p:ext uri="{BB962C8B-B14F-4D97-AF65-F5344CB8AC3E}">
        <p14:creationId xmlns:p14="http://schemas.microsoft.com/office/powerpoint/2010/main" val="25207211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428B5F-2A4A-4A36-B23B-610DCA6A5E9D}"/>
              </a:ext>
            </a:extLst>
          </p:cNvPr>
          <p:cNvSpPr>
            <a:spLocks noGrp="1"/>
          </p:cNvSpPr>
          <p:nvPr>
            <p:ph idx="1"/>
          </p:nvPr>
        </p:nvSpPr>
        <p:spPr>
          <a:xfrm>
            <a:off x="152400" y="0"/>
            <a:ext cx="8763000" cy="5867400"/>
          </a:xfrm>
        </p:spPr>
        <p:txBody>
          <a:bodyPr>
            <a:normAutofit/>
          </a:bodyPr>
          <a:lstStyle/>
          <a:p>
            <a:pPr marL="0" indent="0">
              <a:buNone/>
            </a:pPr>
            <a:r>
              <a:rPr lang="en-US" dirty="0"/>
              <a:t>A 25-year-old man who is a graduate student comes to the office for evaluation of the right ring finger 4 weeks after sustaining an axial impact. A diagnosis of soft-tissue mallet finger is noted. Which of the following is the most appropriate treatment in this patient?</a:t>
            </a:r>
          </a:p>
          <a:p>
            <a:pPr marL="0" indent="0">
              <a:buNone/>
            </a:pPr>
            <a:r>
              <a:rPr lang="en-US" dirty="0"/>
              <a:t>A) Arthrodesis</a:t>
            </a:r>
            <a:br>
              <a:rPr lang="en-US" dirty="0"/>
            </a:br>
            <a:r>
              <a:rPr lang="en-US" b="1" dirty="0"/>
              <a:t>B) Orthosis</a:t>
            </a:r>
            <a:br>
              <a:rPr lang="en-US" dirty="0"/>
            </a:br>
            <a:r>
              <a:rPr lang="en-US" dirty="0"/>
              <a:t>C) Pinning in extension</a:t>
            </a:r>
            <a:br>
              <a:rPr lang="en-US" dirty="0"/>
            </a:br>
            <a:r>
              <a:rPr lang="en-US" dirty="0"/>
              <a:t>D) Tendon grafting</a:t>
            </a:r>
            <a:br>
              <a:rPr lang="en-US" dirty="0"/>
            </a:br>
            <a:r>
              <a:rPr lang="en-US" dirty="0"/>
              <a:t>E) Terminal tendon repair</a:t>
            </a:r>
          </a:p>
          <a:p>
            <a:endParaRPr lang="en-US" dirty="0"/>
          </a:p>
          <a:p>
            <a:endParaRPr lang="en-US" dirty="0"/>
          </a:p>
        </p:txBody>
      </p:sp>
    </p:spTree>
    <p:extLst>
      <p:ext uri="{BB962C8B-B14F-4D97-AF65-F5344CB8AC3E}">
        <p14:creationId xmlns:p14="http://schemas.microsoft.com/office/powerpoint/2010/main" val="27488640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677B-BF48-4D14-991F-F8D1EAF25DEB}"/>
              </a:ext>
            </a:extLst>
          </p:cNvPr>
          <p:cNvSpPr>
            <a:spLocks noGrp="1"/>
          </p:cNvSpPr>
          <p:nvPr>
            <p:ph type="title"/>
          </p:nvPr>
        </p:nvSpPr>
        <p:spPr/>
        <p:txBody>
          <a:bodyPr/>
          <a:lstStyle/>
          <a:p>
            <a:r>
              <a:rPr lang="en-US" dirty="0"/>
              <a:t>Zone I Injury</a:t>
            </a:r>
          </a:p>
        </p:txBody>
      </p:sp>
      <p:sp>
        <p:nvSpPr>
          <p:cNvPr id="3" name="Content Placeholder 2">
            <a:extLst>
              <a:ext uri="{FF2B5EF4-FFF2-40B4-BE49-F238E27FC236}">
                <a16:creationId xmlns:a16="http://schemas.microsoft.com/office/drawing/2014/main" id="{317DD755-78E9-4EBD-B3E7-A8EE41E28ECE}"/>
              </a:ext>
            </a:extLst>
          </p:cNvPr>
          <p:cNvSpPr>
            <a:spLocks noGrp="1"/>
          </p:cNvSpPr>
          <p:nvPr>
            <p:ph idx="1"/>
          </p:nvPr>
        </p:nvSpPr>
        <p:spPr>
          <a:xfrm>
            <a:off x="75776" y="2400301"/>
            <a:ext cx="9035567" cy="3733800"/>
          </a:xfrm>
        </p:spPr>
        <p:txBody>
          <a:bodyPr>
            <a:normAutofit fontScale="62500" lnSpcReduction="20000"/>
          </a:bodyPr>
          <a:lstStyle/>
          <a:p>
            <a:r>
              <a:rPr lang="en-US" dirty="0"/>
              <a:t>Loss of DIP extension</a:t>
            </a:r>
          </a:p>
          <a:p>
            <a:pPr lvl="1"/>
            <a:r>
              <a:rPr lang="en-US" dirty="0"/>
              <a:t>Disruption of the extensor mechanism at the DIP </a:t>
            </a:r>
            <a:r>
              <a:rPr lang="en-US" dirty="0" err="1"/>
              <a:t>jt</a:t>
            </a:r>
            <a:endParaRPr lang="en-US" dirty="0"/>
          </a:p>
          <a:p>
            <a:pPr lvl="1"/>
            <a:r>
              <a:rPr lang="en-US" dirty="0"/>
              <a:t>Most are traumatic</a:t>
            </a:r>
          </a:p>
          <a:p>
            <a:pPr lvl="2"/>
            <a:r>
              <a:rPr lang="en-US" i="0" dirty="0"/>
              <a:t>Sudden forced flexion of the extended fingertip</a:t>
            </a:r>
          </a:p>
          <a:p>
            <a:pPr lvl="2"/>
            <a:r>
              <a:rPr lang="en-US" dirty="0"/>
              <a:t>Stretching or tearing </a:t>
            </a:r>
            <a:r>
              <a:rPr lang="en-US" i="0" dirty="0"/>
              <a:t>of extensor tendon</a:t>
            </a:r>
          </a:p>
          <a:p>
            <a:pPr marL="914400" lvl="2" indent="0">
              <a:buNone/>
            </a:pPr>
            <a:r>
              <a:rPr lang="en-US" dirty="0"/>
              <a:t>OR</a:t>
            </a:r>
          </a:p>
          <a:p>
            <a:pPr lvl="2"/>
            <a:r>
              <a:rPr lang="en-US" dirty="0"/>
              <a:t>Avulsion </a:t>
            </a:r>
            <a:r>
              <a:rPr lang="en-US" i="0" dirty="0"/>
              <a:t>of tendon insertion from the dorsum of distal phalanx, with or w/o a fragment of bone</a:t>
            </a:r>
          </a:p>
          <a:p>
            <a:pPr lvl="1"/>
            <a:r>
              <a:rPr lang="en-US" i="0" dirty="0"/>
              <a:t>Less Frequent</a:t>
            </a:r>
          </a:p>
          <a:p>
            <a:pPr lvl="2"/>
            <a:r>
              <a:rPr lang="en-US" i="0" dirty="0"/>
              <a:t>Forced hyperextension of DIP </a:t>
            </a:r>
            <a:r>
              <a:rPr lang="en-US" i="0" dirty="0" err="1"/>
              <a:t>jt</a:t>
            </a:r>
            <a:r>
              <a:rPr lang="en-US" i="0" dirty="0"/>
              <a:t> </a:t>
            </a:r>
            <a:r>
              <a:rPr lang="en-US" i="0" dirty="0">
                <a:sym typeface="Wingdings" panose="05000000000000000000" pitchFamily="2" charset="2"/>
              </a:rPr>
              <a:t>fracture at dorsal base of distal phalanx</a:t>
            </a:r>
          </a:p>
          <a:p>
            <a:pPr lvl="2"/>
            <a:r>
              <a:rPr lang="en-US" i="0" dirty="0"/>
              <a:t>Open injuries: laceration, crush or deep abrasion</a:t>
            </a:r>
          </a:p>
          <a:p>
            <a:pPr lvl="2"/>
            <a:endParaRPr lang="en-US" dirty="0"/>
          </a:p>
          <a:p>
            <a:pPr lvl="1"/>
            <a:r>
              <a:rPr lang="en-US" dirty="0"/>
              <a:t>Mallet Finger Subtypes</a:t>
            </a:r>
          </a:p>
          <a:p>
            <a:pPr lvl="2"/>
            <a:r>
              <a:rPr lang="en-US" dirty="0"/>
              <a:t>Tendinous</a:t>
            </a:r>
          </a:p>
          <a:p>
            <a:pPr lvl="2"/>
            <a:r>
              <a:rPr lang="en-US" dirty="0"/>
              <a:t>Bony</a:t>
            </a:r>
          </a:p>
        </p:txBody>
      </p:sp>
      <p:pic>
        <p:nvPicPr>
          <p:cNvPr id="13314" name="Picture 2" descr="Image result for mallet finger">
            <a:extLst>
              <a:ext uri="{FF2B5EF4-FFF2-40B4-BE49-F238E27FC236}">
                <a16:creationId xmlns:a16="http://schemas.microsoft.com/office/drawing/2014/main" id="{06693BD9-9A74-4F0D-B556-EC0936990F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8367" y="152400"/>
            <a:ext cx="4342976"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710817"/>
      </p:ext>
    </p:extLst>
  </p:cSld>
  <p:clrMapOvr>
    <a:masterClrMapping/>
  </p:clrMapOvr>
</p:sld>
</file>

<file path=ppt/theme/theme1.xml><?xml version="1.0" encoding="utf-8"?>
<a:theme xmlns:a="http://schemas.openxmlformats.org/drawingml/2006/main" name="2campus_black_st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1EAD50FF253C4DBEFF5BD475DEAB2A" ma:contentTypeVersion="1" ma:contentTypeDescription="Create a new document." ma:contentTypeScope="" ma:versionID="6b6bbdb0b475a7eca094f8eaf22fb549">
  <xsd:schema xmlns:xsd="http://www.w3.org/2001/XMLSchema" xmlns:xs="http://www.w3.org/2001/XMLSchema" xmlns:p="http://schemas.microsoft.com/office/2006/metadata/properties" xmlns:ns1="http://schemas.microsoft.com/sharepoint/v3" targetNamespace="http://schemas.microsoft.com/office/2006/metadata/properties" ma:root="true" ma:fieldsID="d810986b036840e28274f9fca8f918e2"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9D0BAD-2320-4362-B682-FAA013658CF1}">
  <ds:schemaRefs>
    <ds:schemaRef ds:uri="http://purl.org/dc/terms/"/>
    <ds:schemaRef ds:uri="http://schemas.microsoft.com/sharepoint/v3"/>
    <ds:schemaRef ds:uri="http://purl.org/dc/elements/1.1/"/>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ADF7CBD-6263-4C11-B52C-EDA7B77BEF5B}">
  <ds:schemaRefs>
    <ds:schemaRef ds:uri="http://schemas.microsoft.com/sharepoint/v3/contenttype/forms"/>
  </ds:schemaRefs>
</ds:datastoreItem>
</file>

<file path=customXml/itemProps3.xml><?xml version="1.0" encoding="utf-8"?>
<ds:datastoreItem xmlns:ds="http://schemas.openxmlformats.org/officeDocument/2006/customXml" ds:itemID="{FE986B42-7DA9-4C11-9A94-125764A73D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3184</TotalTime>
  <Words>9694</Words>
  <Application>Microsoft Office PowerPoint</Application>
  <PresentationFormat>On-screen Show (4:3)</PresentationFormat>
  <Paragraphs>1112</Paragraphs>
  <Slides>175</Slides>
  <Notes>48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175</vt:i4>
      </vt:variant>
    </vt:vector>
  </HeadingPairs>
  <TitlesOfParts>
    <vt:vector size="179" baseType="lpstr">
      <vt:lpstr>Arial</vt:lpstr>
      <vt:lpstr>Calibri</vt:lpstr>
      <vt:lpstr>HelveticaNeueLT Std</vt:lpstr>
      <vt:lpstr>2campus_black_std</vt:lpstr>
      <vt:lpstr>Extensor Tendons</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Anatomy</vt:lpstr>
      <vt:lpstr>PowerPoint Presentation</vt:lpstr>
      <vt:lpstr>PowerPoint Presentation</vt:lpstr>
      <vt:lpstr>Extensor Compartments</vt:lpstr>
      <vt:lpstr>PowerPoint Presentation</vt:lpstr>
      <vt:lpstr>Surface Landmarks</vt:lpstr>
      <vt:lpstr>1st Compartment</vt:lpstr>
      <vt:lpstr>2nd Compartment</vt:lpstr>
      <vt:lpstr>3rd Compartment</vt:lpstr>
      <vt:lpstr>4th Compartment</vt:lpstr>
      <vt:lpstr>5th Compartment</vt:lpstr>
      <vt:lpstr>6th Compartment</vt:lpstr>
      <vt:lpstr>PowerPoint Presentation</vt:lpstr>
      <vt:lpstr>PowerPoint Presentation</vt:lpstr>
      <vt:lpstr>PowerPoint Presentation</vt:lpstr>
      <vt:lpstr>Intrinsics</vt:lpstr>
      <vt:lpstr>Intrinsics</vt:lpstr>
      <vt:lpstr>Juncturae Tendinum</vt:lpstr>
      <vt:lpstr>Sagittal Band</vt:lpstr>
      <vt:lpstr>Anatomy</vt:lpstr>
      <vt:lpstr>Anatomy</vt:lpstr>
      <vt:lpstr>Anatomy</vt:lpstr>
      <vt:lpstr>Anatomy</vt:lpstr>
      <vt:lpstr>Extensor Anatomy</vt:lpstr>
      <vt:lpstr>Extensor Anatomy</vt:lpstr>
      <vt:lpstr>Extensor Anatomy</vt:lpstr>
      <vt:lpstr>Extensor Anatomy - PIP</vt:lpstr>
      <vt:lpstr>Extensor Anatomy - DIP</vt:lpstr>
      <vt:lpstr>Extensor Anatomy - MCP</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Extensor Hood Anatomy</vt:lpstr>
      <vt:lpstr>Thumb extensor apparatus</vt:lpstr>
      <vt:lpstr>Anatomic Variations</vt:lpstr>
      <vt:lpstr>Anatomic Variations</vt:lpstr>
      <vt:lpstr>Initial Evaluation</vt:lpstr>
      <vt:lpstr>Acute Extensor Tendon Injury</vt:lpstr>
      <vt:lpstr>PowerPoint Presentation</vt:lpstr>
      <vt:lpstr>Thumb Injuries</vt:lpstr>
      <vt:lpstr>Tendon Injury</vt:lpstr>
      <vt:lpstr>Tendon Repair</vt:lpstr>
      <vt:lpstr>Tendon Repair</vt:lpstr>
      <vt:lpstr>PowerPoint Presentation</vt:lpstr>
      <vt:lpstr>PowerPoint Presentation</vt:lpstr>
      <vt:lpstr>Extensor Zones of Injury</vt:lpstr>
      <vt:lpstr>Zones of Extensor Tendon injury</vt:lpstr>
      <vt:lpstr>PowerPoint Presentation</vt:lpstr>
      <vt:lpstr>PowerPoint Presentation</vt:lpstr>
      <vt:lpstr>Zone I Injury</vt:lpstr>
      <vt:lpstr>Zone I - Mallet finger</vt:lpstr>
      <vt:lpstr>Zone I Mallet finger - Treatment</vt:lpstr>
      <vt:lpstr>Zone I Mallet finger - Treatment</vt:lpstr>
      <vt:lpstr>Zone I Mallet finger  Treatment</vt:lpstr>
      <vt:lpstr>Zone I Mallet finger  Treatment</vt:lpstr>
      <vt:lpstr>Zone I Mallet finger  Operative Treatment</vt:lpstr>
      <vt:lpstr>Zone I Mallet finger  Treatment</vt:lpstr>
      <vt:lpstr>Zone I Mallet finger  Closed Treatment Complications</vt:lpstr>
      <vt:lpstr>Chronic mallet finger Treatment</vt:lpstr>
      <vt:lpstr>PowerPoint Presentation</vt:lpstr>
      <vt:lpstr>Swan Neck Deformity</vt:lpstr>
      <vt:lpstr>Zone I Mallet finger-  Swan Neck Deformity </vt:lpstr>
      <vt:lpstr>Thumb Injuries Zone TI &amp; TII Mallet Thumb </vt:lpstr>
      <vt:lpstr>Zone II</vt:lpstr>
      <vt:lpstr>Thumb Injuries Zone TII </vt:lpstr>
      <vt:lpstr>Zone III</vt:lpstr>
      <vt:lpstr>Zone III</vt:lpstr>
      <vt:lpstr>Elson’s Test</vt:lpstr>
      <vt:lpstr>Zone III – Closed Injury</vt:lpstr>
      <vt:lpstr>Zone III</vt:lpstr>
      <vt:lpstr>PowerPoint Presentation</vt:lpstr>
      <vt:lpstr>PowerPoint Presentation</vt:lpstr>
      <vt:lpstr>Zone III</vt:lpstr>
      <vt:lpstr>Boutonniere Deformity</vt:lpstr>
      <vt:lpstr>Chronic Zone III injuries</vt:lpstr>
      <vt:lpstr>Chronic Zone III injuries</vt:lpstr>
      <vt:lpstr>PowerPoint Presentation</vt:lpstr>
      <vt:lpstr>PowerPoint Presentation</vt:lpstr>
      <vt:lpstr>Zone IV</vt:lpstr>
      <vt:lpstr>Zone II &amp; IV</vt:lpstr>
      <vt:lpstr>Thumb Injuries Zones TIII - TIV</vt:lpstr>
      <vt:lpstr>PowerPoint Presentation</vt:lpstr>
      <vt:lpstr>Zone V</vt:lpstr>
      <vt:lpstr>Zone V</vt:lpstr>
      <vt:lpstr>Zone V</vt:lpstr>
      <vt:lpstr>Thumb Injuries Zone TV</vt:lpstr>
      <vt:lpstr>What Zone?</vt:lpstr>
      <vt:lpstr>PowerPoint Presentation</vt:lpstr>
      <vt:lpstr>Zone VI</vt:lpstr>
      <vt:lpstr>PowerPoint Presentation</vt:lpstr>
      <vt:lpstr>PowerPoint Presentation</vt:lpstr>
      <vt:lpstr>Zone VII</vt:lpstr>
      <vt:lpstr>Zone VIII</vt:lpstr>
      <vt:lpstr>Zone IX</vt:lpstr>
      <vt:lpstr>Rehabilitation</vt:lpstr>
      <vt:lpstr>Rehabilitation</vt:lpstr>
      <vt:lpstr>Complications</vt:lpstr>
      <vt:lpstr>Complications</vt:lpstr>
      <vt:lpstr>Approach to Stiff Finger</vt:lpstr>
      <vt:lpstr>Stiffness Following Extensor Tendon Repair</vt:lpstr>
      <vt:lpstr>Extensor Tendon Adhesions</vt:lpstr>
      <vt:lpstr>Joint Contracture</vt:lpstr>
      <vt:lpstr>Summary </vt:lpstr>
      <vt:lpstr>Summary </vt:lpstr>
      <vt:lpstr>Boutonniere Deformity</vt:lpstr>
      <vt:lpstr>Boutonniere Deformity</vt:lpstr>
      <vt:lpstr>Boutonniere Deformity - Etiology</vt:lpstr>
      <vt:lpstr>Boutonniere Deformity - Etiology</vt:lpstr>
      <vt:lpstr>Boutonniere Deformity</vt:lpstr>
      <vt:lpstr>Boutonniere Deformity</vt:lpstr>
      <vt:lpstr>Boutonniere Deformity</vt:lpstr>
      <vt:lpstr>Boutonniere Deformity</vt:lpstr>
      <vt:lpstr>Boutonniere Deformity</vt:lpstr>
      <vt:lpstr>PowerPoint Presentation</vt:lpstr>
      <vt:lpstr>Swan Neck Deformity</vt:lpstr>
      <vt:lpstr>Swan Neck Deformity</vt:lpstr>
      <vt:lpstr>Swan Neck Deformity - Etiology</vt:lpstr>
      <vt:lpstr>Swan Neck Deformity - Etiology</vt:lpstr>
      <vt:lpstr>Swan Neck Deformity - Etiology</vt:lpstr>
      <vt:lpstr>Swan Neck Deformity - Etiology</vt:lpstr>
      <vt:lpstr>Swan Neck Deformity</vt:lpstr>
      <vt:lpstr>Swan Neck Deformity</vt:lpstr>
      <vt:lpstr>Swan Neck Deformity –  Treatment of Chronic Swan Neck Deformity </vt:lpstr>
      <vt:lpstr>Swan Neck Deformity –  Treatment of Chronic Swan Neck Deformity </vt:lpstr>
      <vt:lpstr>Swan Neck Deformity –  Treatment of Chronic Swan Neck Deformity </vt:lpstr>
      <vt:lpstr>Swan Neck Deformity –  Complications of Treatment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Extensor Tendons</dc:title>
  <dc:creator>Andrew Peredo</dc:creator>
  <cp:lastModifiedBy>Andrew Peredo</cp:lastModifiedBy>
  <cp:revision>8</cp:revision>
  <dcterms:created xsi:type="dcterms:W3CDTF">2019-10-19T05:28:41Z</dcterms:created>
  <dcterms:modified xsi:type="dcterms:W3CDTF">2019-10-22T12:52:52Z</dcterms:modified>
</cp:coreProperties>
</file>