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8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86" r:id="rId4"/>
    <p:sldMasterId id="2147483699" r:id="rId5"/>
    <p:sldMasterId id="2147483712" r:id="rId6"/>
    <p:sldMasterId id="2147483727" r:id="rId7"/>
    <p:sldMasterId id="2147483740" r:id="rId8"/>
    <p:sldMasterId id="2147483753" r:id="rId9"/>
  </p:sldMasterIdLst>
  <p:notesMasterIdLst>
    <p:notesMasterId r:id="rId38"/>
  </p:notesMasterIdLst>
  <p:sldIdLst>
    <p:sldId id="256" r:id="rId10"/>
    <p:sldId id="258" r:id="rId11"/>
    <p:sldId id="259" r:id="rId12"/>
    <p:sldId id="260" r:id="rId13"/>
    <p:sldId id="261" r:id="rId14"/>
    <p:sldId id="263" r:id="rId15"/>
    <p:sldId id="265" r:id="rId16"/>
    <p:sldId id="264" r:id="rId17"/>
    <p:sldId id="266" r:id="rId18"/>
    <p:sldId id="267" r:id="rId19"/>
    <p:sldId id="269" r:id="rId20"/>
    <p:sldId id="271" r:id="rId21"/>
    <p:sldId id="272" r:id="rId22"/>
    <p:sldId id="273" r:id="rId23"/>
    <p:sldId id="274" r:id="rId24"/>
    <p:sldId id="270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0C95F-D2EA-4126-A55F-C4DA86265A0A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FED85-2A02-43D2-909B-182504E5C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600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2C6FB74-4212-43E8-A322-3EA07ED5EC75}" type="slidenum">
              <a:rPr lang="en-US" altLang="en-US" sz="1200">
                <a:solidFill>
                  <a:srgbClr val="000000"/>
                </a:solidFill>
              </a:rPr>
              <a:pPr/>
              <a:t>2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931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313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35F5920-3608-44D6-8B57-FB91CF8CC12F}" type="slidenum">
              <a:rPr lang="en-US" altLang="en-US" sz="1200">
                <a:solidFill>
                  <a:srgbClr val="000000"/>
                </a:solidFill>
              </a:rPr>
              <a:pPr/>
              <a:t>3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942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065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26CC6AB-4896-4CC7-9FFB-44409DA2CDF9}" type="slidenum">
              <a:rPr lang="en-US" altLang="en-US" sz="1200">
                <a:solidFill>
                  <a:srgbClr val="000000"/>
                </a:solidFill>
              </a:rPr>
              <a:pPr/>
              <a:t>4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962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1663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CD55F11-8207-4135-938D-E84CCDA59AD3}" type="slidenum">
              <a:rPr lang="en-US" altLang="en-US" sz="1200">
                <a:solidFill>
                  <a:srgbClr val="000000"/>
                </a:solidFill>
              </a:rPr>
              <a:pPr/>
              <a:t>5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993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5335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37A1D89-292C-4710-8BF6-65F86503C33E}" type="slidenum"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8</a:t>
            </a:fld>
            <a:endParaRPr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41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76125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37A1D89-292C-4710-8BF6-65F86503C33E}" type="slidenum"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</a:t>
            </a:fld>
            <a:endParaRPr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41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839495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2187E22-BD4F-4621-8E7F-BBC96F16696E}" type="slidenum">
              <a:rPr lang="en-US" altLang="en-US" sz="1200">
                <a:solidFill>
                  <a:srgbClr val="000000"/>
                </a:solidFill>
              </a:rPr>
              <a:pPr/>
              <a:t>13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1259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2544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1F677C1-EE60-4DED-9C97-3637D118FBB9}" type="slidenum">
              <a:rPr lang="en-US" altLang="en-US" sz="1200">
                <a:solidFill>
                  <a:srgbClr val="000000"/>
                </a:solidFill>
              </a:rPr>
              <a:pPr/>
              <a:t>14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1239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3607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FA3AA79-E424-4A2B-9E9F-D0107C6C6008}" type="slidenum">
              <a:rPr lang="en-US" altLang="en-US" sz="1200">
                <a:solidFill>
                  <a:srgbClr val="000000"/>
                </a:solidFill>
              </a:rPr>
              <a:pPr/>
              <a:t>18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1034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238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0426F-24FB-49C6-B941-9A695DAFFD3F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D9636-E3B1-41CC-A4FB-F9AD61B93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809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0426F-24FB-49C6-B941-9A695DAFFD3F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D9636-E3B1-41CC-A4FB-F9AD61B93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56364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845707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828800"/>
            <a:ext cx="508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8800"/>
            <a:ext cx="508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8166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67754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73634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176026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341056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190663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2153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990600"/>
            <a:ext cx="25908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990600"/>
            <a:ext cx="7569200" cy="5181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07380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90600"/>
            <a:ext cx="10363200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828800"/>
            <a:ext cx="50800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8800"/>
            <a:ext cx="50800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850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0426F-24FB-49C6-B941-9A695DAFFD3F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D9636-E3B1-41CC-A4FB-F9AD61B93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7333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9890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8428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37645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828800"/>
            <a:ext cx="508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8800"/>
            <a:ext cx="508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627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059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8663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5415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3898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0426F-24FB-49C6-B941-9A695DAFFD3F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D9636-E3B1-41CC-A4FB-F9AD61B93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611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38455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565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990600"/>
            <a:ext cx="25908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990600"/>
            <a:ext cx="7569200" cy="5181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291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90600"/>
            <a:ext cx="10363200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828800"/>
            <a:ext cx="50800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8800"/>
            <a:ext cx="50800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560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1724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5339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073235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828800"/>
            <a:ext cx="508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8800"/>
            <a:ext cx="508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4534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749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330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0426F-24FB-49C6-B941-9A695DAFFD3F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D9636-E3B1-41CC-A4FB-F9AD61B93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2188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0473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52965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778318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5149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990600"/>
            <a:ext cx="25908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990600"/>
            <a:ext cx="7569200" cy="5181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3255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90600"/>
            <a:ext cx="10363200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828800"/>
            <a:ext cx="50800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8800"/>
            <a:ext cx="50800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0511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0741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5716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55725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828800"/>
            <a:ext cx="508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8800"/>
            <a:ext cx="508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4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0426F-24FB-49C6-B941-9A695DAFFD3F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D9636-E3B1-41CC-A4FB-F9AD61B93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795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40003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6813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17568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3856208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1879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34915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990600"/>
            <a:ext cx="25908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990600"/>
            <a:ext cx="7569200" cy="5181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79786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90600"/>
            <a:ext cx="10363200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828800"/>
            <a:ext cx="50800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8800"/>
            <a:ext cx="50800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7933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15694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165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0426F-24FB-49C6-B941-9A695DAFFD3F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D9636-E3B1-41CC-A4FB-F9AD61B93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8798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5967041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828800"/>
            <a:ext cx="508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8800"/>
            <a:ext cx="508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98508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0521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35682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693627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825494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5746780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6621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990600"/>
            <a:ext cx="25908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990600"/>
            <a:ext cx="7569200" cy="5181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65391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90600"/>
            <a:ext cx="10363200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828800"/>
            <a:ext cx="50800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8800"/>
            <a:ext cx="50800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25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0426F-24FB-49C6-B941-9A695DAFFD3F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D9636-E3B1-41CC-A4FB-F9AD61B93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75326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98951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32599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743942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27200" y="1143000"/>
            <a:ext cx="48768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7200" y="1143000"/>
            <a:ext cx="48768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472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97799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27719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828450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0271998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830774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324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0426F-24FB-49C6-B941-9A695DAFFD3F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D9636-E3B1-41CC-A4FB-F9AD61B93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16770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15400" y="274638"/>
            <a:ext cx="2768600" cy="6126162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102600" cy="61261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53399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727200" y="1143000"/>
            <a:ext cx="487680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7200" y="1143000"/>
            <a:ext cx="487680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73183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727200" y="1143000"/>
            <a:ext cx="487680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07200" y="1143000"/>
            <a:ext cx="4876800" cy="2552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07200" y="3848100"/>
            <a:ext cx="4876800" cy="2552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72127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727200" y="1143000"/>
            <a:ext cx="487680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6807200" y="1143000"/>
            <a:ext cx="4876800" cy="5257800"/>
          </a:xfrm>
        </p:spPr>
        <p:txBody>
          <a:bodyPr/>
          <a:lstStyle/>
          <a:p>
            <a:pPr lvl="0"/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138246037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55192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56851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453160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828800"/>
            <a:ext cx="508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8800"/>
            <a:ext cx="508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98281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84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941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0426F-24FB-49C6-B941-9A695DAFFD3F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D9636-E3B1-41CC-A4FB-F9AD61B93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06197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56147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6661702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355071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62961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990600"/>
            <a:ext cx="25908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990600"/>
            <a:ext cx="7569200" cy="5181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50874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90600"/>
            <a:ext cx="10363200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828800"/>
            <a:ext cx="50800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8800"/>
            <a:ext cx="50800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77226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78889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14961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01834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828800"/>
            <a:ext cx="508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8800"/>
            <a:ext cx="508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962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0426F-24FB-49C6-B941-9A695DAFFD3F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D9636-E3B1-41CC-A4FB-F9AD61B93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85200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43552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86434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292863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347875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037439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43982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990600"/>
            <a:ext cx="25908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990600"/>
            <a:ext cx="7569200" cy="5181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93313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90600"/>
            <a:ext cx="10363200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828800"/>
            <a:ext cx="50800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8800"/>
            <a:ext cx="50800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96900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7400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450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image" Target="../media/image1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B0426F-24FB-49C6-B941-9A695DAFFD3F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D9636-E3B1-41CC-A4FB-F9AD61B93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456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1" descr="CrucialElements_PPT.jpg                                        0025A869Macintosh HD                   BD59A497: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4117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828800"/>
            <a:ext cx="103632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052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990600"/>
            <a:ext cx="10363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896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Times" panose="02020603050405020304" pitchFamily="18" charset="0"/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Times" panose="02020603050405020304" pitchFamily="18" charset="0"/>
        <a:buChar char="•"/>
        <a:defRPr sz="2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Times" panose="02020603050405020304" pitchFamily="18" charset="0"/>
        <a:buChar char="»"/>
        <a:defRPr sz="2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Times" pitchFamily="18" charset="0"/>
        <a:buChar char="»"/>
        <a:defRPr sz="2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Times" pitchFamily="18" charset="0"/>
        <a:buChar char="»"/>
        <a:defRPr sz="2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Times" pitchFamily="18" charset="0"/>
        <a:buChar char="»"/>
        <a:defRPr sz="2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Times" pitchFamily="18" charset="0"/>
        <a:buChar char="»"/>
        <a:defRPr sz="2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1" descr="CrucialElements_PPT.jpg                                        0025A869Macintosh HD                   BD59A497: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4117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828800"/>
            <a:ext cx="103632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052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990600"/>
            <a:ext cx="10363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76423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Times" panose="02020603050405020304" pitchFamily="18" charset="0"/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Times" panose="02020603050405020304" pitchFamily="18" charset="0"/>
        <a:buChar char="•"/>
        <a:defRPr sz="2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Times" panose="02020603050405020304" pitchFamily="18" charset="0"/>
        <a:buChar char="»"/>
        <a:defRPr sz="2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Times" pitchFamily="18" charset="0"/>
        <a:buChar char="»"/>
        <a:defRPr sz="2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Times" pitchFamily="18" charset="0"/>
        <a:buChar char="»"/>
        <a:defRPr sz="2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Times" pitchFamily="18" charset="0"/>
        <a:buChar char="»"/>
        <a:defRPr sz="2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Times" pitchFamily="18" charset="0"/>
        <a:buChar char="»"/>
        <a:defRPr sz="2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1" descr="CrucialElements_PPT.jpg                                        0025A869Macintosh HD                   BD59A497: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4117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828800"/>
            <a:ext cx="103632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052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990600"/>
            <a:ext cx="10363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3359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Times" panose="02020603050405020304" pitchFamily="18" charset="0"/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Times" panose="02020603050405020304" pitchFamily="18" charset="0"/>
        <a:buChar char="•"/>
        <a:defRPr sz="2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Times" panose="02020603050405020304" pitchFamily="18" charset="0"/>
        <a:buChar char="»"/>
        <a:defRPr sz="2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Times" pitchFamily="18" charset="0"/>
        <a:buChar char="»"/>
        <a:defRPr sz="2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Times" pitchFamily="18" charset="0"/>
        <a:buChar char="»"/>
        <a:defRPr sz="2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Times" pitchFamily="18" charset="0"/>
        <a:buChar char="»"/>
        <a:defRPr sz="2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Times" pitchFamily="18" charset="0"/>
        <a:buChar char="»"/>
        <a:defRPr sz="2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1" descr="CrucialElements_PPT.jpg                                        0025A869Macintosh HD                   BD59A497: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4117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828800"/>
            <a:ext cx="103632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052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990600"/>
            <a:ext cx="10363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43286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Times" panose="02020603050405020304" pitchFamily="18" charset="0"/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Times" panose="02020603050405020304" pitchFamily="18" charset="0"/>
        <a:buChar char="•"/>
        <a:defRPr sz="2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Times" panose="02020603050405020304" pitchFamily="18" charset="0"/>
        <a:buChar char="»"/>
        <a:defRPr sz="2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Times" pitchFamily="18" charset="0"/>
        <a:buChar char="»"/>
        <a:defRPr sz="2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Times" pitchFamily="18" charset="0"/>
        <a:buChar char="»"/>
        <a:defRPr sz="2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Times" pitchFamily="18" charset="0"/>
        <a:buChar char="»"/>
        <a:defRPr sz="2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Times" pitchFamily="18" charset="0"/>
        <a:buChar char="»"/>
        <a:defRPr sz="2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4117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27200" y="1143000"/>
            <a:ext cx="99568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8138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Times" panose="02020603050405020304" pitchFamily="18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Times" panose="02020603050405020304" pitchFamily="18" charset="0"/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Times" panose="02020603050405020304" pitchFamily="18" charset="0"/>
        <a:buChar char="•"/>
        <a:defRPr sz="21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Times" panose="02020603050405020304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Times" panose="02020603050405020304" pitchFamily="18" charset="0"/>
        <a:buChar char="•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Times" pitchFamily="18" charset="0"/>
        <a:buChar char="•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Times" pitchFamily="18" charset="0"/>
        <a:buChar char="•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Times" pitchFamily="18" charset="0"/>
        <a:buChar char="•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Times" pitchFamily="18" charset="0"/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1" descr="CrucialElements_PPT.jpg                                        0025A869Macintosh HD                   BD59A497: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4117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828800"/>
            <a:ext cx="103632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052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990600"/>
            <a:ext cx="10363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82222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Times" panose="02020603050405020304" pitchFamily="18" charset="0"/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Times" panose="02020603050405020304" pitchFamily="18" charset="0"/>
        <a:buChar char="•"/>
        <a:defRPr sz="2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Times" panose="02020603050405020304" pitchFamily="18" charset="0"/>
        <a:buChar char="»"/>
        <a:defRPr sz="2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Times" pitchFamily="18" charset="0"/>
        <a:buChar char="»"/>
        <a:defRPr sz="2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Times" pitchFamily="18" charset="0"/>
        <a:buChar char="»"/>
        <a:defRPr sz="2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Times" pitchFamily="18" charset="0"/>
        <a:buChar char="»"/>
        <a:defRPr sz="2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Times" pitchFamily="18" charset="0"/>
        <a:buChar char="»"/>
        <a:defRPr sz="2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1" descr="CrucialElements_PPT.jpg                                        0025A869Macintosh HD                   BD59A497: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4117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828800"/>
            <a:ext cx="103632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052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990600"/>
            <a:ext cx="10363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61457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Times" panose="02020603050405020304" pitchFamily="18" charset="0"/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Times" panose="02020603050405020304" pitchFamily="18" charset="0"/>
        <a:buChar char="•"/>
        <a:defRPr sz="2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Times" panose="02020603050405020304" pitchFamily="18" charset="0"/>
        <a:buChar char="»"/>
        <a:defRPr sz="2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Times" pitchFamily="18" charset="0"/>
        <a:buChar char="»"/>
        <a:defRPr sz="2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Times" pitchFamily="18" charset="0"/>
        <a:buChar char="»"/>
        <a:defRPr sz="2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Times" pitchFamily="18" charset="0"/>
        <a:buChar char="»"/>
        <a:defRPr sz="2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Times" pitchFamily="18" charset="0"/>
        <a:buChar char="»"/>
        <a:defRPr sz="2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1" descr="CrucialElements_PPT.jpg                                        0025A869Macintosh HD                   BD59A497: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4117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828800"/>
            <a:ext cx="103632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052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990600"/>
            <a:ext cx="10363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31251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Times" panose="02020603050405020304" pitchFamily="18" charset="0"/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Times" panose="02020603050405020304" pitchFamily="18" charset="0"/>
        <a:buChar char="•"/>
        <a:defRPr sz="2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Times" panose="02020603050405020304" pitchFamily="18" charset="0"/>
        <a:buChar char="»"/>
        <a:defRPr sz="2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Times" pitchFamily="18" charset="0"/>
        <a:buChar char="»"/>
        <a:defRPr sz="2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Times" pitchFamily="18" charset="0"/>
        <a:buChar char="»"/>
        <a:defRPr sz="2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Times" pitchFamily="18" charset="0"/>
        <a:buChar char="»"/>
        <a:defRPr sz="2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Times" pitchFamily="18" charset="0"/>
        <a:buChar char="»"/>
        <a:defRPr sz="2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7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9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Common Hand Consults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Sanjeev Puri PGY-9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4967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we do?</a:t>
            </a:r>
          </a:p>
          <a:p>
            <a:pPr lvl="1"/>
            <a:r>
              <a:rPr lang="en-US" dirty="0" smtClean="0"/>
              <a:t>Steps to amputation do not require any particular order</a:t>
            </a:r>
          </a:p>
          <a:p>
            <a:pPr lvl="1"/>
            <a:r>
              <a:rPr lang="en-US" dirty="0" smtClean="0"/>
              <a:t>Perform digital block</a:t>
            </a:r>
          </a:p>
          <a:p>
            <a:pPr lvl="1"/>
            <a:r>
              <a:rPr lang="en-US" dirty="0" smtClean="0"/>
              <a:t>Wash out wound</a:t>
            </a:r>
          </a:p>
          <a:p>
            <a:pPr lvl="1"/>
            <a:r>
              <a:rPr lang="en-US" dirty="0" smtClean="0"/>
              <a:t>Dissect and tie off both digital arteries</a:t>
            </a:r>
          </a:p>
          <a:p>
            <a:pPr lvl="1"/>
            <a:r>
              <a:rPr lang="en-US" dirty="0" smtClean="0"/>
              <a:t>Dissect and clamp/cut both nerves</a:t>
            </a:r>
          </a:p>
          <a:p>
            <a:pPr lvl="1"/>
            <a:r>
              <a:rPr lang="en-US" dirty="0" smtClean="0"/>
              <a:t>Pull and cut flexor tendon</a:t>
            </a:r>
          </a:p>
          <a:p>
            <a:pPr lvl="1"/>
            <a:r>
              <a:rPr lang="en-US" dirty="0" smtClean="0"/>
              <a:t>Cut back bone</a:t>
            </a:r>
          </a:p>
          <a:p>
            <a:pPr lvl="1"/>
            <a:r>
              <a:rPr lang="en-US" dirty="0" smtClean="0"/>
              <a:t>Close primarily vs with flap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645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Finger Laceration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Things to think about</a:t>
            </a:r>
          </a:p>
          <a:p>
            <a:pPr lvl="1"/>
            <a:r>
              <a:rPr lang="en-US" dirty="0" smtClean="0"/>
              <a:t>Volar vs dorsal</a:t>
            </a:r>
          </a:p>
          <a:p>
            <a:pPr lvl="1"/>
            <a:r>
              <a:rPr lang="en-US" dirty="0" smtClean="0"/>
              <a:t>Vascular exam</a:t>
            </a:r>
          </a:p>
          <a:p>
            <a:pPr lvl="1"/>
            <a:r>
              <a:rPr lang="en-US" dirty="0" smtClean="0"/>
              <a:t>Sensory exam</a:t>
            </a:r>
          </a:p>
          <a:p>
            <a:pPr lvl="1"/>
            <a:r>
              <a:rPr lang="en-US" dirty="0" smtClean="0"/>
              <a:t>Tendon exam</a:t>
            </a:r>
          </a:p>
          <a:p>
            <a:pPr lvl="1"/>
            <a:r>
              <a:rPr lang="en-US" dirty="0" smtClean="0"/>
              <a:t>Radiographic findings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313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62200" y="990600"/>
            <a:ext cx="8077200" cy="25908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>
                <a:cs typeface="Times New Roman" panose="02020603050405020304" pitchFamily="18" charset="0"/>
              </a:rPr>
              <a:t>Considerations</a:t>
            </a:r>
            <a:endParaRPr lang="en-US" altLang="en-US" dirty="0" smtClean="0">
              <a:cs typeface="Times New Roman" panose="02020603050405020304" pitchFamily="18" charset="0"/>
            </a:endParaRPr>
          </a:p>
          <a:p>
            <a:pPr lvl="1" eaLnBrk="1" hangingPunct="1"/>
            <a:r>
              <a:rPr lang="en-US" altLang="en-US" sz="2800" dirty="0" smtClean="0">
                <a:cs typeface="Times New Roman" panose="02020603050405020304" pitchFamily="18" charset="0"/>
              </a:rPr>
              <a:t>More structures palmar, but tendons more superficial dorsal</a:t>
            </a:r>
          </a:p>
          <a:p>
            <a:pPr lvl="1" eaLnBrk="1" hangingPunct="1"/>
            <a:r>
              <a:rPr lang="en-US" altLang="en-US" sz="2800" dirty="0" smtClean="0">
                <a:cs typeface="Times New Roman" panose="02020603050405020304" pitchFamily="18" charset="0"/>
              </a:rPr>
              <a:t>Cap refill is enough of a vascular exam</a:t>
            </a:r>
          </a:p>
          <a:p>
            <a:pPr lvl="1" eaLnBrk="1" hangingPunct="1"/>
            <a:r>
              <a:rPr lang="en-US" altLang="en-US" sz="2800" dirty="0" smtClean="0">
                <a:cs typeface="Times New Roman" panose="02020603050405020304" pitchFamily="18" charset="0"/>
              </a:rPr>
              <a:t>Check sensation on the radial and ulnar sides</a:t>
            </a:r>
          </a:p>
          <a:p>
            <a:pPr lvl="1" eaLnBrk="1" hangingPunct="1"/>
            <a:r>
              <a:rPr lang="en-US" altLang="en-US" sz="2800" dirty="0" smtClean="0">
                <a:cs typeface="Times New Roman" panose="02020603050405020304" pitchFamily="18" charset="0"/>
              </a:rPr>
              <a:t>Check for occult fractures</a:t>
            </a:r>
          </a:p>
          <a:p>
            <a:pPr lvl="1" eaLnBrk="1" hangingPunct="1"/>
            <a:r>
              <a:rPr lang="en-US" altLang="en-US" sz="2800" dirty="0" smtClean="0">
                <a:cs typeface="Times New Roman" panose="02020603050405020304" pitchFamily="18" charset="0"/>
              </a:rPr>
              <a:t>Extensor lag vs problems with flexion</a:t>
            </a:r>
            <a:endParaRPr lang="en-US" altLang="en-US" sz="2800" dirty="0"/>
          </a:p>
        </p:txBody>
      </p:sp>
      <p:sp>
        <p:nvSpPr>
          <p:cNvPr id="61444" name="Rectangle 13"/>
          <p:cNvSpPr>
            <a:spLocks noChangeArrowheads="1"/>
          </p:cNvSpPr>
          <p:nvPr/>
        </p:nvSpPr>
        <p:spPr bwMode="auto">
          <a:xfrm>
            <a:off x="1524000" y="6369050"/>
            <a:ext cx="16462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>
                <a:solidFill>
                  <a:srgbClr val="6D95AF"/>
                </a:solidFill>
                <a:latin typeface="Tahoma" panose="020B0604030504040204" pitchFamily="34" charset="0"/>
              </a:rPr>
              <a:t>Anatomy - Hand</a:t>
            </a:r>
          </a:p>
        </p:txBody>
      </p:sp>
    </p:spTree>
    <p:extLst>
      <p:ext uri="{BB962C8B-B14F-4D97-AF65-F5344CB8AC3E}">
        <p14:creationId xmlns:p14="http://schemas.microsoft.com/office/powerpoint/2010/main" val="373018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4"/>
          <p:cNvSpPr txBox="1">
            <a:spLocks noChangeArrowheads="1"/>
          </p:cNvSpPr>
          <p:nvPr/>
        </p:nvSpPr>
        <p:spPr bwMode="auto">
          <a:xfrm>
            <a:off x="3276600" y="6248401"/>
            <a:ext cx="7391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Testing for flexor digitorum sublimus function</a:t>
            </a:r>
          </a:p>
        </p:txBody>
      </p:sp>
      <p:sp>
        <p:nvSpPr>
          <p:cNvPr id="40963" name="Text Box 6"/>
          <p:cNvSpPr txBox="1">
            <a:spLocks noChangeArrowheads="1"/>
          </p:cNvSpPr>
          <p:nvPr/>
        </p:nvSpPr>
        <p:spPr bwMode="auto">
          <a:xfrm>
            <a:off x="5257800" y="6096001"/>
            <a:ext cx="20574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Regional Review Course 1998</a:t>
            </a:r>
          </a:p>
        </p:txBody>
      </p:sp>
      <p:pic>
        <p:nvPicPr>
          <p:cNvPr id="4096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400" y="1295400"/>
            <a:ext cx="7721600" cy="485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816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4"/>
          <p:cNvSpPr txBox="1">
            <a:spLocks noChangeArrowheads="1"/>
          </p:cNvSpPr>
          <p:nvPr/>
        </p:nvSpPr>
        <p:spPr bwMode="auto">
          <a:xfrm>
            <a:off x="2133600" y="5029201"/>
            <a:ext cx="807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38915" name="Text Box 5"/>
          <p:cNvSpPr txBox="1">
            <a:spLocks noChangeArrowheads="1"/>
          </p:cNvSpPr>
          <p:nvPr/>
        </p:nvSpPr>
        <p:spPr bwMode="auto">
          <a:xfrm>
            <a:off x="3276600" y="6248401"/>
            <a:ext cx="5638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Testing for flexor digitorum profundus function</a:t>
            </a: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38916" name="Text Box 7"/>
          <p:cNvSpPr txBox="1">
            <a:spLocks noChangeArrowheads="1"/>
          </p:cNvSpPr>
          <p:nvPr/>
        </p:nvSpPr>
        <p:spPr bwMode="auto">
          <a:xfrm>
            <a:off x="5105400" y="6019801"/>
            <a:ext cx="20574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Regional Review Course 1998</a:t>
            </a:r>
          </a:p>
        </p:txBody>
      </p:sp>
      <p:pic>
        <p:nvPicPr>
          <p:cNvPr id="3891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400" y="1066800"/>
            <a:ext cx="7112000" cy="497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431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we do?</a:t>
            </a:r>
          </a:p>
          <a:p>
            <a:pPr lvl="1"/>
            <a:r>
              <a:rPr lang="en-US" dirty="0" smtClean="0"/>
              <a:t>Consent</a:t>
            </a:r>
          </a:p>
          <a:p>
            <a:pPr lvl="1"/>
            <a:r>
              <a:rPr lang="en-US" dirty="0" smtClean="0"/>
              <a:t>Perform digital block</a:t>
            </a:r>
          </a:p>
          <a:p>
            <a:pPr lvl="1"/>
            <a:r>
              <a:rPr lang="en-US" dirty="0" smtClean="0"/>
              <a:t>Wash out wound</a:t>
            </a:r>
          </a:p>
          <a:p>
            <a:pPr lvl="1"/>
            <a:r>
              <a:rPr lang="en-US" dirty="0" smtClean="0"/>
              <a:t>Extensor tendons can be fixed in the ED</a:t>
            </a:r>
          </a:p>
          <a:p>
            <a:pPr lvl="1"/>
            <a:r>
              <a:rPr lang="en-US" dirty="0" smtClean="0"/>
              <a:t>Flexor tendons, nerve injuries and </a:t>
            </a:r>
            <a:r>
              <a:rPr lang="en-US" dirty="0" err="1" smtClean="0"/>
              <a:t>dysvascular</a:t>
            </a:r>
            <a:r>
              <a:rPr lang="en-US" dirty="0" smtClean="0"/>
              <a:t> fingers require the OR</a:t>
            </a:r>
            <a:endParaRPr lang="en-US" dirty="0"/>
          </a:p>
          <a:p>
            <a:pPr lvl="1"/>
            <a:r>
              <a:rPr lang="en-US" dirty="0" smtClean="0"/>
              <a:t>Close with 4-0 nylon vs </a:t>
            </a:r>
            <a:r>
              <a:rPr lang="en-US" dirty="0" err="1" smtClean="0"/>
              <a:t>prolene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072647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Finger Fractures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Determine Open vs Closed</a:t>
            </a:r>
          </a:p>
          <a:p>
            <a:pPr lvl="1"/>
            <a:r>
              <a:rPr lang="en-US" dirty="0" smtClean="0"/>
              <a:t>Open need copious washout in the ED, </a:t>
            </a:r>
            <a:r>
              <a:rPr lang="en-US" dirty="0" err="1" smtClean="0"/>
              <a:t>abx</a:t>
            </a:r>
            <a:r>
              <a:rPr lang="en-US" dirty="0" smtClean="0"/>
              <a:t> and prompt surgical correction</a:t>
            </a:r>
          </a:p>
          <a:p>
            <a:pPr lvl="1"/>
            <a:r>
              <a:rPr lang="en-US" dirty="0" smtClean="0"/>
              <a:t>The vast majority of phalanx fractures require surgical intervention with the exception of the distal phalanx</a:t>
            </a:r>
          </a:p>
          <a:p>
            <a:pPr lvl="1"/>
            <a:r>
              <a:rPr lang="en-US" dirty="0" smtClean="0"/>
              <a:t>Treat with finger splint vs volar resting splint</a:t>
            </a:r>
          </a:p>
          <a:p>
            <a:pPr lvl="1"/>
            <a:r>
              <a:rPr lang="en-US" dirty="0" smtClean="0"/>
              <a:t>If any signs of </a:t>
            </a:r>
            <a:r>
              <a:rPr lang="en-US" dirty="0" err="1" smtClean="0"/>
              <a:t>malrotation</a:t>
            </a:r>
            <a:r>
              <a:rPr lang="en-US" dirty="0" smtClean="0"/>
              <a:t>, consider buddy taping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585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Metacarpal Fractures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Incredibly common fractures</a:t>
            </a:r>
          </a:p>
          <a:p>
            <a:r>
              <a:rPr lang="en-US" dirty="0" smtClean="0"/>
              <a:t>Differentiate operative vs </a:t>
            </a:r>
            <a:r>
              <a:rPr lang="en-US" dirty="0" err="1" smtClean="0"/>
              <a:t>nonoperative</a:t>
            </a:r>
            <a:endParaRPr lang="en-US" dirty="0" smtClean="0"/>
          </a:p>
          <a:p>
            <a:r>
              <a:rPr lang="en-US" dirty="0" smtClean="0"/>
              <a:t>Physical exam should include standard hand exam as well as an exam for scissoring (as with </a:t>
            </a:r>
            <a:r>
              <a:rPr lang="en-US" dirty="0" err="1" smtClean="0"/>
              <a:t>prox</a:t>
            </a:r>
            <a:r>
              <a:rPr lang="en-US" dirty="0" smtClean="0"/>
              <a:t> phalanx </a:t>
            </a:r>
            <a:r>
              <a:rPr lang="en-US" dirty="0" err="1" smtClean="0"/>
              <a:t>fxs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4101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1752600" y="5562601"/>
            <a:ext cx="8915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Malrotation of ring finger due to proximal phalanx fracture. Note that malrotation is most obvious when fingers are flexed and viewed end-on</a:t>
            </a:r>
            <a:r>
              <a:rPr lang="en-US" altLang="en-US" sz="2000">
                <a:solidFill>
                  <a:srgbClr val="000000"/>
                </a:solidFill>
              </a:rPr>
              <a:t>.</a:t>
            </a:r>
            <a:r>
              <a:rPr lang="en-US" altLang="en-US" sz="2800">
                <a:solidFill>
                  <a:srgbClr val="000000"/>
                </a:solidFill>
              </a:rPr>
              <a:t>  </a:t>
            </a:r>
          </a:p>
        </p:txBody>
      </p:sp>
      <p:sp>
        <p:nvSpPr>
          <p:cNvPr id="18435" name="Text Box 6"/>
          <p:cNvSpPr txBox="1">
            <a:spLocks noChangeArrowheads="1"/>
          </p:cNvSpPr>
          <p:nvPr/>
        </p:nvSpPr>
        <p:spPr bwMode="auto">
          <a:xfrm>
            <a:off x="5105400" y="5410200"/>
            <a:ext cx="20574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900">
                <a:solidFill>
                  <a:srgbClr val="000000"/>
                </a:solidFill>
              </a:rPr>
              <a:t>Regional Review Course 1998</a:t>
            </a:r>
            <a:endParaRPr lang="en-US" altLang="en-US" sz="1800">
              <a:solidFill>
                <a:srgbClr val="000000"/>
              </a:solidFill>
            </a:endParaRPr>
          </a:p>
        </p:txBody>
      </p:sp>
      <p:pic>
        <p:nvPicPr>
          <p:cNvPr id="18436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200" y="1066800"/>
            <a:ext cx="6273800" cy="432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142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Reduction Technique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Reduction technique</a:t>
            </a:r>
          </a:p>
          <a:p>
            <a:r>
              <a:rPr lang="en-US" dirty="0" smtClean="0"/>
              <a:t>First administer a hematoma block</a:t>
            </a:r>
          </a:p>
          <a:p>
            <a:r>
              <a:rPr lang="en-US" dirty="0" err="1" smtClean="0"/>
              <a:t>Jahss</a:t>
            </a:r>
            <a:r>
              <a:rPr lang="en-US" dirty="0" smtClean="0"/>
              <a:t> Maneuver – Flex PIP and MCP to 90 degrees, pushing from volar on the finger and dorsal just proximal to the fracture site with slight distraction only if necessary</a:t>
            </a:r>
          </a:p>
          <a:p>
            <a:r>
              <a:rPr lang="en-US" dirty="0" smtClean="0"/>
              <a:t>Place in dorsal blocking or ulnar gutter (volar resting is sometimes ok)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068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2438400" y="1066800"/>
            <a:ext cx="7239000" cy="4343400"/>
          </a:xfrm>
        </p:spPr>
        <p:txBody>
          <a:bodyPr/>
          <a:lstStyle/>
          <a:p>
            <a:pPr eaLnBrk="1" hangingPunct="1"/>
            <a:r>
              <a:rPr lang="en-US" altLang="en-US" sz="3200"/>
              <a:t>Patient Demographics</a:t>
            </a:r>
          </a:p>
          <a:p>
            <a:pPr lvl="1" eaLnBrk="1" hangingPunct="1"/>
            <a:r>
              <a:rPr lang="en-US" altLang="en-US" sz="2800"/>
              <a:t>Age</a:t>
            </a:r>
          </a:p>
          <a:p>
            <a:pPr lvl="1" eaLnBrk="1" hangingPunct="1"/>
            <a:r>
              <a:rPr lang="en-US" altLang="en-US" sz="2800"/>
              <a:t>Hand dominance</a:t>
            </a:r>
          </a:p>
          <a:p>
            <a:pPr lvl="1" eaLnBrk="1" hangingPunct="1"/>
            <a:r>
              <a:rPr lang="en-US" altLang="en-US" sz="2800"/>
              <a:t>Gender</a:t>
            </a:r>
          </a:p>
          <a:p>
            <a:pPr lvl="1" eaLnBrk="1" hangingPunct="1"/>
            <a:r>
              <a:rPr lang="en-US" altLang="en-US" sz="2800"/>
              <a:t>Occupation</a:t>
            </a:r>
          </a:p>
          <a:p>
            <a:pPr eaLnBrk="1" hangingPunct="1">
              <a:buClr>
                <a:schemeClr val="tx1"/>
              </a:buClr>
            </a:pPr>
            <a:endParaRPr lang="en-US" altLang="en-US" smtClean="0"/>
          </a:p>
        </p:txBody>
      </p:sp>
      <p:sp>
        <p:nvSpPr>
          <p:cNvPr id="8195" name="Rectangle 6"/>
          <p:cNvSpPr>
            <a:spLocks noChangeArrowheads="1"/>
          </p:cNvSpPr>
          <p:nvPr/>
        </p:nvSpPr>
        <p:spPr bwMode="auto">
          <a:xfrm>
            <a:off x="1524000" y="6369050"/>
            <a:ext cx="30035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>
                <a:solidFill>
                  <a:srgbClr val="6D95AF"/>
                </a:solidFill>
                <a:latin typeface="Tahoma" panose="020B0604030504040204" pitchFamily="34" charset="0"/>
              </a:rPr>
              <a:t>History &amp; Physical Exam - Adult</a:t>
            </a:r>
          </a:p>
        </p:txBody>
      </p:sp>
    </p:spTree>
    <p:extLst>
      <p:ext uri="{BB962C8B-B14F-4D97-AF65-F5344CB8AC3E}">
        <p14:creationId xmlns:p14="http://schemas.microsoft.com/office/powerpoint/2010/main" val="111217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Distal Radius Fractures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Considerations</a:t>
            </a:r>
          </a:p>
          <a:p>
            <a:pPr lvl="1"/>
            <a:r>
              <a:rPr lang="en-US" dirty="0" smtClean="0"/>
              <a:t>Open vs closed</a:t>
            </a:r>
          </a:p>
          <a:p>
            <a:pPr lvl="1"/>
            <a:r>
              <a:rPr lang="en-US" dirty="0" smtClean="0"/>
              <a:t>Intra articular vs extra articular</a:t>
            </a:r>
          </a:p>
          <a:p>
            <a:pPr lvl="1"/>
            <a:r>
              <a:rPr lang="en-US" dirty="0" smtClean="0"/>
              <a:t>Angulation of the fracture</a:t>
            </a:r>
          </a:p>
          <a:p>
            <a:pPr lvl="1"/>
            <a:r>
              <a:rPr lang="en-US" dirty="0" smtClean="0"/>
              <a:t>Displacement</a:t>
            </a:r>
          </a:p>
          <a:p>
            <a:pPr lvl="1"/>
            <a:r>
              <a:rPr lang="en-US" dirty="0" smtClean="0"/>
              <a:t>Translation</a:t>
            </a:r>
          </a:p>
          <a:p>
            <a:pPr lvl="1"/>
            <a:r>
              <a:rPr lang="en-US" dirty="0" smtClean="0"/>
              <a:t>Comminuted vs two or three part</a:t>
            </a:r>
          </a:p>
          <a:p>
            <a:pPr lvl="1"/>
            <a:r>
              <a:rPr lang="en-US" dirty="0" smtClean="0"/>
              <a:t>Check pulses and sensory exam (acute carpal tunnel)</a:t>
            </a:r>
          </a:p>
          <a:p>
            <a:pPr lvl="1"/>
            <a:r>
              <a:rPr lang="en-US" dirty="0" smtClean="0"/>
              <a:t>Check for snuffbox tenderness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2000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 with hematoma block from the dorsal side</a:t>
            </a:r>
          </a:p>
          <a:p>
            <a:r>
              <a:rPr lang="en-US" dirty="0" smtClean="0"/>
              <a:t>Finger traps if necessary (better for bigger patients)</a:t>
            </a:r>
          </a:p>
          <a:p>
            <a:r>
              <a:rPr lang="en-US" dirty="0" smtClean="0"/>
              <a:t>Recreate deformity, distract, and reduce</a:t>
            </a:r>
          </a:p>
          <a:p>
            <a:r>
              <a:rPr lang="en-US" dirty="0" smtClean="0"/>
              <a:t>Volar resting splint</a:t>
            </a:r>
          </a:p>
          <a:p>
            <a:r>
              <a:rPr lang="en-US" dirty="0" smtClean="0"/>
              <a:t>Can add dorsal component if comminuted</a:t>
            </a:r>
          </a:p>
          <a:p>
            <a:r>
              <a:rPr lang="en-US" dirty="0" err="1" smtClean="0"/>
              <a:t>Sugartong</a:t>
            </a:r>
            <a:r>
              <a:rPr lang="en-US" dirty="0" smtClean="0"/>
              <a:t> if DRUJ disruption suspected</a:t>
            </a:r>
          </a:p>
          <a:p>
            <a:r>
              <a:rPr lang="en-US" dirty="0" smtClean="0"/>
              <a:t>DON’T FORGET TO RECHECK PULSES!</a:t>
            </a:r>
          </a:p>
          <a:p>
            <a:r>
              <a:rPr lang="en-US" dirty="0" smtClean="0"/>
              <a:t>Ask about carpal tunnel symptoms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7297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Abscesses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Things to think about</a:t>
            </a:r>
          </a:p>
          <a:p>
            <a:pPr lvl="1"/>
            <a:r>
              <a:rPr lang="en-US" dirty="0" smtClean="0"/>
              <a:t>Dorsal vs Volar</a:t>
            </a:r>
          </a:p>
          <a:p>
            <a:pPr lvl="1"/>
            <a:r>
              <a:rPr lang="en-US" dirty="0" smtClean="0"/>
              <a:t>Tendon symptoms</a:t>
            </a:r>
          </a:p>
          <a:p>
            <a:pPr lvl="1"/>
            <a:r>
              <a:rPr lang="en-US" dirty="0" smtClean="0"/>
              <a:t>Cellulitis or necrotizing infection</a:t>
            </a:r>
          </a:p>
          <a:p>
            <a:pPr lvl="1"/>
            <a:r>
              <a:rPr lang="en-US" dirty="0" smtClean="0"/>
              <a:t>Does this patient fit a category that requires antibiotics?</a:t>
            </a:r>
          </a:p>
          <a:p>
            <a:pPr lvl="1"/>
            <a:r>
              <a:rPr lang="en-US" dirty="0" smtClean="0"/>
              <a:t>Does this need to be admitted?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5072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we need?</a:t>
            </a:r>
          </a:p>
          <a:p>
            <a:pPr lvl="1"/>
            <a:r>
              <a:rPr lang="en-US" dirty="0" smtClean="0"/>
              <a:t>Consent</a:t>
            </a:r>
          </a:p>
          <a:p>
            <a:pPr lvl="1"/>
            <a:r>
              <a:rPr lang="en-US" dirty="0" smtClean="0"/>
              <a:t>Sterile Gloves and </a:t>
            </a:r>
            <a:r>
              <a:rPr lang="en-US" dirty="0" err="1" smtClean="0"/>
              <a:t>chloraprep</a:t>
            </a:r>
            <a:r>
              <a:rPr lang="en-US" dirty="0" smtClean="0"/>
              <a:t> stick (betadine if open)</a:t>
            </a:r>
          </a:p>
          <a:p>
            <a:pPr lvl="1"/>
            <a:r>
              <a:rPr lang="en-US" dirty="0" smtClean="0"/>
              <a:t>1-2L Irrigation and Irrigation Bucket</a:t>
            </a:r>
          </a:p>
          <a:p>
            <a:pPr lvl="1"/>
            <a:r>
              <a:rPr lang="en-US" dirty="0" smtClean="0"/>
              <a:t>Lidocaine w epi, 10cc syringe, 18 and 25 gauge needles, prep pads</a:t>
            </a:r>
          </a:p>
          <a:p>
            <a:pPr lvl="1"/>
            <a:r>
              <a:rPr lang="en-US" dirty="0" smtClean="0"/>
              <a:t>I&amp;D tray (has scalpel)</a:t>
            </a:r>
          </a:p>
          <a:p>
            <a:pPr lvl="1"/>
            <a:r>
              <a:rPr lang="en-US" dirty="0" smtClean="0"/>
              <a:t>Culture swab and packing material</a:t>
            </a:r>
          </a:p>
          <a:p>
            <a:pPr lvl="1"/>
            <a:r>
              <a:rPr lang="en-US" dirty="0" smtClean="0"/>
              <a:t>4x4s and </a:t>
            </a:r>
            <a:r>
              <a:rPr lang="en-US" dirty="0" err="1" smtClean="0"/>
              <a:t>kerlex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7947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we do?</a:t>
            </a:r>
          </a:p>
          <a:p>
            <a:pPr lvl="1"/>
            <a:r>
              <a:rPr lang="en-US" dirty="0" smtClean="0"/>
              <a:t>Mark out the edges of cellulitis if present</a:t>
            </a:r>
          </a:p>
          <a:p>
            <a:pPr lvl="1"/>
            <a:r>
              <a:rPr lang="en-US" dirty="0" smtClean="0"/>
              <a:t>Alcohol prep and lidocaine adjacent to the abscess</a:t>
            </a:r>
          </a:p>
          <a:p>
            <a:pPr lvl="1"/>
            <a:r>
              <a:rPr lang="en-US" dirty="0" smtClean="0"/>
              <a:t>Drain abscess (use blunt dissection in the hand whenever possible)</a:t>
            </a:r>
          </a:p>
          <a:p>
            <a:pPr lvl="1"/>
            <a:r>
              <a:rPr lang="en-US" dirty="0" smtClean="0"/>
              <a:t>Send culture and pack the wound</a:t>
            </a:r>
          </a:p>
          <a:p>
            <a:pPr lvl="1"/>
            <a:r>
              <a:rPr lang="en-US" dirty="0" smtClean="0"/>
              <a:t>Wrap in a soft dressing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3181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Flexor Tenosynovitis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Defined as infection within the flexor sheath</a:t>
            </a:r>
          </a:p>
          <a:p>
            <a:r>
              <a:rPr lang="en-US" dirty="0" smtClean="0"/>
              <a:t>Difficult area as it is a privileged space, supports a limited volume</a:t>
            </a:r>
          </a:p>
          <a:p>
            <a:r>
              <a:rPr lang="en-US" dirty="0" err="1" smtClean="0"/>
              <a:t>Kanavel’s</a:t>
            </a:r>
            <a:r>
              <a:rPr lang="en-US" dirty="0" smtClean="0"/>
              <a:t> signs: Fusiform swelling, Fixed flexed position, pain with passive extension, Tenderness over the tendon sheath remote from the area of concern (most important)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3684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11291" y="990600"/>
            <a:ext cx="4066309" cy="58473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2109355"/>
            <a:ext cx="59332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 we drain it at the bedside?</a:t>
            </a:r>
          </a:p>
          <a:p>
            <a:r>
              <a:rPr lang="en-US" dirty="0" smtClean="0"/>
              <a:t>Can this wait until I’m finished with other consults?</a:t>
            </a:r>
          </a:p>
          <a:p>
            <a:r>
              <a:rPr lang="en-US" dirty="0" smtClean="0"/>
              <a:t>Is there imaging that might help me?</a:t>
            </a:r>
          </a:p>
          <a:p>
            <a:r>
              <a:rPr lang="en-US" dirty="0" smtClean="0"/>
              <a:t>Is this a surgical emergency?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1520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to do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Call the resident immediately</a:t>
            </a:r>
          </a:p>
          <a:p>
            <a:r>
              <a:rPr lang="en-US" dirty="0" smtClean="0"/>
              <a:t>Consent the patient for drainage of flexor tenosynovitis if instructed to do so</a:t>
            </a:r>
          </a:p>
          <a:p>
            <a:r>
              <a:rPr lang="en-US" dirty="0" smtClean="0"/>
              <a:t>Start </a:t>
            </a:r>
            <a:r>
              <a:rPr lang="en-US" dirty="0" err="1" smtClean="0"/>
              <a:t>abx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474766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90600"/>
            <a:ext cx="11617036" cy="4287982"/>
          </a:xfrm>
        </p:spPr>
        <p:txBody>
          <a:bodyPr/>
          <a:lstStyle/>
          <a:p>
            <a:pPr algn="ctr"/>
            <a:r>
              <a:rPr lang="en-US" sz="8000" dirty="0" smtClean="0"/>
              <a:t>Questions???</a:t>
            </a:r>
            <a:endParaRPr lang="en-US" sz="8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152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2209800" y="1066800"/>
            <a:ext cx="7772400" cy="5334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3200"/>
              <a:t>Chief Complaint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800"/>
              <a:t>Onset of the condition: acute vs. chronic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800"/>
              <a:t>Mechanism: traumatic vs. atraumatic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800"/>
              <a:t>Pain: location, intensity, radiation, aggravating, and relieving factors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800"/>
              <a:t>Neuro : tingling, weakness, balance, clumsiness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800"/>
              <a:t>Vascular: color changes, cold sensitivity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800"/>
              <a:t>Swelling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800"/>
              <a:t>Mechanical: clicking, snapping, popping, or catching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Tx/>
              <a:buNone/>
            </a:pPr>
            <a:endParaRPr lang="en-US" altLang="en-US" smtClean="0"/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Tx/>
              <a:buNone/>
            </a:pPr>
            <a:endParaRPr lang="en-US" altLang="en-US" sz="2500"/>
          </a:p>
        </p:txBody>
      </p:sp>
      <p:sp>
        <p:nvSpPr>
          <p:cNvPr id="9219" name="Rectangle 6"/>
          <p:cNvSpPr>
            <a:spLocks noChangeArrowheads="1"/>
          </p:cNvSpPr>
          <p:nvPr/>
        </p:nvSpPr>
        <p:spPr bwMode="auto">
          <a:xfrm>
            <a:off x="1524000" y="6369050"/>
            <a:ext cx="30035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>
                <a:solidFill>
                  <a:srgbClr val="6D95AF"/>
                </a:solidFill>
                <a:latin typeface="Tahoma" panose="020B0604030504040204" pitchFamily="34" charset="0"/>
              </a:rPr>
              <a:t>History &amp; Physical Exam - Adult</a:t>
            </a:r>
          </a:p>
        </p:txBody>
      </p:sp>
    </p:spTree>
    <p:extLst>
      <p:ext uri="{BB962C8B-B14F-4D97-AF65-F5344CB8AC3E}">
        <p14:creationId xmlns:p14="http://schemas.microsoft.com/office/powerpoint/2010/main" val="85002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mtClean="0"/>
              <a:t> </a:t>
            </a:r>
          </a:p>
        </p:txBody>
      </p:sp>
      <p:sp>
        <p:nvSpPr>
          <p:cNvPr id="1126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2438400" y="1143000"/>
            <a:ext cx="7239000" cy="4343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3200"/>
              <a:t>Injury Details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800"/>
              <a:t>Mechanism (crush, sharp, etc.)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800"/>
              <a:t>Time of occurrence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800"/>
              <a:t>Place: Work (?comp?), home, marina, etc.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800"/>
              <a:t>Prior history of trauma, injury, or surgery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800"/>
              <a:t>NPO status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800"/>
              <a:t>Tetanus immunization history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endParaRPr lang="en-US" altLang="en-US" smtClean="0"/>
          </a:p>
        </p:txBody>
      </p:sp>
      <p:sp>
        <p:nvSpPr>
          <p:cNvPr id="11268" name="Rectangle 7"/>
          <p:cNvSpPr>
            <a:spLocks noChangeArrowheads="1"/>
          </p:cNvSpPr>
          <p:nvPr/>
        </p:nvSpPr>
        <p:spPr bwMode="auto">
          <a:xfrm>
            <a:off x="1524000" y="6369050"/>
            <a:ext cx="30035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>
                <a:solidFill>
                  <a:srgbClr val="6D95AF"/>
                </a:solidFill>
                <a:latin typeface="Tahoma" panose="020B0604030504040204" pitchFamily="34" charset="0"/>
              </a:rPr>
              <a:t>History &amp; Physical Exam - Adult</a:t>
            </a:r>
          </a:p>
        </p:txBody>
      </p:sp>
    </p:spTree>
    <p:extLst>
      <p:ext uri="{BB962C8B-B14F-4D97-AF65-F5344CB8AC3E}">
        <p14:creationId xmlns:p14="http://schemas.microsoft.com/office/powerpoint/2010/main" val="53965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2438400" y="1143000"/>
            <a:ext cx="7239000" cy="4343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3200"/>
              <a:t>Physical Examination: 8 Parts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800"/>
              <a:t>Inspection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800"/>
              <a:t>Palpation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800"/>
              <a:t>Range of motion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800"/>
              <a:t>Stability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800"/>
              <a:t>Muscle and Tendon Function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800"/>
              <a:t>Nerve Assessment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800"/>
              <a:t>Vascular Assessment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800"/>
              <a:t>Integument Assessment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endParaRPr lang="en-US" altLang="en-US" smtClean="0"/>
          </a:p>
        </p:txBody>
      </p:sp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1524000" y="6369050"/>
            <a:ext cx="30035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>
                <a:solidFill>
                  <a:srgbClr val="6D95AF"/>
                </a:solidFill>
                <a:latin typeface="Tahoma" panose="020B0604030504040204" pitchFamily="34" charset="0"/>
              </a:rPr>
              <a:t>History &amp; Physical Exam - Adult</a:t>
            </a:r>
          </a:p>
        </p:txBody>
      </p:sp>
    </p:spTree>
    <p:extLst>
      <p:ext uri="{BB962C8B-B14F-4D97-AF65-F5344CB8AC3E}">
        <p14:creationId xmlns:p14="http://schemas.microsoft.com/office/powerpoint/2010/main" val="148128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Hand Consults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Mangled/Amputated Digit</a:t>
            </a:r>
          </a:p>
          <a:p>
            <a:r>
              <a:rPr lang="en-US" dirty="0" smtClean="0"/>
              <a:t>Finger Laceration</a:t>
            </a:r>
          </a:p>
          <a:p>
            <a:r>
              <a:rPr lang="en-US" dirty="0" smtClean="0"/>
              <a:t>Finger Fractures</a:t>
            </a:r>
          </a:p>
          <a:p>
            <a:r>
              <a:rPr lang="en-US" dirty="0" smtClean="0"/>
              <a:t>Metacarpal Fractures</a:t>
            </a:r>
          </a:p>
          <a:p>
            <a:r>
              <a:rPr lang="en-US" dirty="0" smtClean="0"/>
              <a:t>Distal Radius Fractures</a:t>
            </a:r>
          </a:p>
          <a:p>
            <a:r>
              <a:rPr lang="en-US" dirty="0" smtClean="0"/>
              <a:t>Abscess</a:t>
            </a:r>
          </a:p>
          <a:p>
            <a:r>
              <a:rPr lang="en-US" dirty="0" smtClean="0"/>
              <a:t>Flexor Tenosynovitis</a:t>
            </a:r>
          </a:p>
        </p:txBody>
      </p:sp>
    </p:spTree>
    <p:extLst>
      <p:ext uri="{BB962C8B-B14F-4D97-AF65-F5344CB8AC3E}">
        <p14:creationId xmlns:p14="http://schemas.microsoft.com/office/powerpoint/2010/main" val="120126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Mangled Digit/Amputation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Things to think about</a:t>
            </a:r>
          </a:p>
          <a:p>
            <a:pPr lvl="1"/>
            <a:r>
              <a:rPr lang="en-US" dirty="0" smtClean="0"/>
              <a:t>Level of amputation</a:t>
            </a:r>
          </a:p>
          <a:p>
            <a:pPr lvl="1"/>
            <a:r>
              <a:rPr lang="en-US" dirty="0" smtClean="0"/>
              <a:t>Salvageable or not salvageable</a:t>
            </a:r>
          </a:p>
          <a:p>
            <a:pPr lvl="1"/>
            <a:r>
              <a:rPr lang="en-US" dirty="0" smtClean="0"/>
              <a:t>Coverage options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70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200400"/>
            <a:ext cx="6203950" cy="343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62200" y="990600"/>
            <a:ext cx="8077200" cy="25908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>
                <a:cs typeface="Times New Roman" panose="02020603050405020304" pitchFamily="18" charset="0"/>
              </a:rPr>
              <a:t>Level of Amputation based on tendinous insertions </a:t>
            </a:r>
            <a:endParaRPr lang="en-US" altLang="en-US" dirty="0" smtClean="0">
              <a:cs typeface="Times New Roman" panose="02020603050405020304" pitchFamily="18" charset="0"/>
            </a:endParaRPr>
          </a:p>
          <a:p>
            <a:pPr lvl="1" eaLnBrk="1" hangingPunct="1"/>
            <a:r>
              <a:rPr lang="en-US" altLang="en-US" sz="2800" dirty="0" smtClean="0">
                <a:cs typeface="Times New Roman" panose="02020603050405020304" pitchFamily="18" charset="0"/>
              </a:rPr>
              <a:t>Extensor insertions</a:t>
            </a:r>
          </a:p>
          <a:p>
            <a:pPr lvl="1" eaLnBrk="1" hangingPunct="1"/>
            <a:r>
              <a:rPr lang="en-US" altLang="en-US" sz="2800" dirty="0" smtClean="0">
                <a:cs typeface="Times New Roman" panose="02020603050405020304" pitchFamily="18" charset="0"/>
              </a:rPr>
              <a:t>Flexor insertions</a:t>
            </a:r>
            <a:endParaRPr lang="en-US" altLang="en-US" sz="2800" dirty="0"/>
          </a:p>
        </p:txBody>
      </p:sp>
      <p:sp>
        <p:nvSpPr>
          <p:cNvPr id="61444" name="Rectangle 13"/>
          <p:cNvSpPr>
            <a:spLocks noChangeArrowheads="1"/>
          </p:cNvSpPr>
          <p:nvPr/>
        </p:nvSpPr>
        <p:spPr bwMode="auto">
          <a:xfrm>
            <a:off x="1524000" y="6369050"/>
            <a:ext cx="16462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>
                <a:solidFill>
                  <a:srgbClr val="6D95AF"/>
                </a:solidFill>
                <a:latin typeface="Tahoma" panose="020B0604030504040204" pitchFamily="34" charset="0"/>
              </a:rPr>
              <a:t>Anatomy - Hand</a:t>
            </a:r>
          </a:p>
        </p:txBody>
      </p:sp>
    </p:spTree>
    <p:extLst>
      <p:ext uri="{BB962C8B-B14F-4D97-AF65-F5344CB8AC3E}">
        <p14:creationId xmlns:p14="http://schemas.microsoft.com/office/powerpoint/2010/main" val="340620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we need?</a:t>
            </a:r>
          </a:p>
          <a:p>
            <a:pPr lvl="1"/>
            <a:r>
              <a:rPr lang="en-US" dirty="0" smtClean="0"/>
              <a:t>Consent</a:t>
            </a:r>
          </a:p>
          <a:p>
            <a:pPr lvl="1"/>
            <a:r>
              <a:rPr lang="en-US" dirty="0" smtClean="0"/>
              <a:t>Sterile Gloves and betadine</a:t>
            </a:r>
          </a:p>
          <a:p>
            <a:pPr lvl="1"/>
            <a:r>
              <a:rPr lang="en-US" dirty="0" smtClean="0"/>
              <a:t>1-2L Irrigation and Irrigation Bucket</a:t>
            </a:r>
          </a:p>
          <a:p>
            <a:pPr lvl="1"/>
            <a:r>
              <a:rPr lang="en-US" dirty="0" smtClean="0"/>
              <a:t>Lidocaine plain, 10cc syringe, 18 and 25 gauge needles, prep pads</a:t>
            </a:r>
          </a:p>
          <a:p>
            <a:pPr lvl="1"/>
            <a:r>
              <a:rPr lang="en-US" dirty="0" smtClean="0"/>
              <a:t>Small procedure tray, </a:t>
            </a:r>
            <a:r>
              <a:rPr lang="en-US" dirty="0" err="1" smtClean="0"/>
              <a:t>Rongeur</a:t>
            </a:r>
            <a:r>
              <a:rPr lang="en-US" dirty="0" smtClean="0"/>
              <a:t> (not included in tray)</a:t>
            </a:r>
          </a:p>
          <a:p>
            <a:pPr lvl="1"/>
            <a:r>
              <a:rPr lang="en-US" dirty="0" smtClean="0"/>
              <a:t>4-0 </a:t>
            </a:r>
            <a:r>
              <a:rPr lang="en-US" dirty="0" err="1" smtClean="0"/>
              <a:t>Vicryl</a:t>
            </a:r>
            <a:r>
              <a:rPr lang="en-US" dirty="0" smtClean="0"/>
              <a:t>, 4-0 Nylon (or </a:t>
            </a:r>
            <a:r>
              <a:rPr lang="en-US" dirty="0" err="1" smtClean="0"/>
              <a:t>prolene</a:t>
            </a:r>
            <a:r>
              <a:rPr lang="en-US" dirty="0" smtClean="0"/>
              <a:t>) +/- 4-0 Chromic</a:t>
            </a:r>
          </a:p>
          <a:p>
            <a:pPr lvl="1"/>
            <a:r>
              <a:rPr lang="en-US" dirty="0" smtClean="0"/>
              <a:t>4x4s, </a:t>
            </a:r>
            <a:r>
              <a:rPr lang="en-US" dirty="0" err="1" smtClean="0"/>
              <a:t>xeroform</a:t>
            </a:r>
            <a:r>
              <a:rPr lang="en-US" dirty="0" smtClean="0"/>
              <a:t>, </a:t>
            </a:r>
            <a:r>
              <a:rPr lang="en-US" dirty="0" err="1" smtClean="0"/>
              <a:t>kerlex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203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SSH_CrucialElements2">
  <a:themeElements>
    <a:clrScheme name="ASSH_CrucialElements2 13">
      <a:dk1>
        <a:srgbClr val="000000"/>
      </a:dk1>
      <a:lt1>
        <a:srgbClr val="FFFFFF"/>
      </a:lt1>
      <a:dk2>
        <a:srgbClr val="6D95AF"/>
      </a:dk2>
      <a:lt2>
        <a:srgbClr val="808080"/>
      </a:lt2>
      <a:accent1>
        <a:srgbClr val="6D95AF"/>
      </a:accent1>
      <a:accent2>
        <a:srgbClr val="FFC423"/>
      </a:accent2>
      <a:accent3>
        <a:srgbClr val="FFFFFF"/>
      </a:accent3>
      <a:accent4>
        <a:srgbClr val="000000"/>
      </a:accent4>
      <a:accent5>
        <a:srgbClr val="BAC8D4"/>
      </a:accent5>
      <a:accent6>
        <a:srgbClr val="E7B11F"/>
      </a:accent6>
      <a:hlink>
        <a:srgbClr val="999999"/>
      </a:hlink>
      <a:folHlink>
        <a:srgbClr val="6D95AF"/>
      </a:folHlink>
    </a:clrScheme>
    <a:fontScheme name="ASSH_CrucialElements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SSH_CrucialElements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13">
        <a:dk1>
          <a:srgbClr val="000000"/>
        </a:dk1>
        <a:lt1>
          <a:srgbClr val="FFFFFF"/>
        </a:lt1>
        <a:dk2>
          <a:srgbClr val="6D95AF"/>
        </a:dk2>
        <a:lt2>
          <a:srgbClr val="808080"/>
        </a:lt2>
        <a:accent1>
          <a:srgbClr val="6D95AF"/>
        </a:accent1>
        <a:accent2>
          <a:srgbClr val="FFC423"/>
        </a:accent2>
        <a:accent3>
          <a:srgbClr val="FFFFFF"/>
        </a:accent3>
        <a:accent4>
          <a:srgbClr val="000000"/>
        </a:accent4>
        <a:accent5>
          <a:srgbClr val="BAC8D4"/>
        </a:accent5>
        <a:accent6>
          <a:srgbClr val="E7B11F"/>
        </a:accent6>
        <a:hlink>
          <a:srgbClr val="999999"/>
        </a:hlink>
        <a:folHlink>
          <a:srgbClr val="6D95A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ASSH_CrucialElements2">
  <a:themeElements>
    <a:clrScheme name="ASSH_CrucialElements2 13">
      <a:dk1>
        <a:srgbClr val="000000"/>
      </a:dk1>
      <a:lt1>
        <a:srgbClr val="FFFFFF"/>
      </a:lt1>
      <a:dk2>
        <a:srgbClr val="6D95AF"/>
      </a:dk2>
      <a:lt2>
        <a:srgbClr val="808080"/>
      </a:lt2>
      <a:accent1>
        <a:srgbClr val="6D95AF"/>
      </a:accent1>
      <a:accent2>
        <a:srgbClr val="FFC423"/>
      </a:accent2>
      <a:accent3>
        <a:srgbClr val="FFFFFF"/>
      </a:accent3>
      <a:accent4>
        <a:srgbClr val="000000"/>
      </a:accent4>
      <a:accent5>
        <a:srgbClr val="BAC8D4"/>
      </a:accent5>
      <a:accent6>
        <a:srgbClr val="E7B11F"/>
      </a:accent6>
      <a:hlink>
        <a:srgbClr val="999999"/>
      </a:hlink>
      <a:folHlink>
        <a:srgbClr val="6D95AF"/>
      </a:folHlink>
    </a:clrScheme>
    <a:fontScheme name="ASSH_CrucialElements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SSH_CrucialElements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13">
        <a:dk1>
          <a:srgbClr val="000000"/>
        </a:dk1>
        <a:lt1>
          <a:srgbClr val="FFFFFF"/>
        </a:lt1>
        <a:dk2>
          <a:srgbClr val="6D95AF"/>
        </a:dk2>
        <a:lt2>
          <a:srgbClr val="808080"/>
        </a:lt2>
        <a:accent1>
          <a:srgbClr val="6D95AF"/>
        </a:accent1>
        <a:accent2>
          <a:srgbClr val="FFC423"/>
        </a:accent2>
        <a:accent3>
          <a:srgbClr val="FFFFFF"/>
        </a:accent3>
        <a:accent4>
          <a:srgbClr val="000000"/>
        </a:accent4>
        <a:accent5>
          <a:srgbClr val="BAC8D4"/>
        </a:accent5>
        <a:accent6>
          <a:srgbClr val="E7B11F"/>
        </a:accent6>
        <a:hlink>
          <a:srgbClr val="999999"/>
        </a:hlink>
        <a:folHlink>
          <a:srgbClr val="6D95A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ASSH_CrucialElements2">
  <a:themeElements>
    <a:clrScheme name="ASSH_CrucialElements2 13">
      <a:dk1>
        <a:srgbClr val="000000"/>
      </a:dk1>
      <a:lt1>
        <a:srgbClr val="FFFFFF"/>
      </a:lt1>
      <a:dk2>
        <a:srgbClr val="6D95AF"/>
      </a:dk2>
      <a:lt2>
        <a:srgbClr val="808080"/>
      </a:lt2>
      <a:accent1>
        <a:srgbClr val="6D95AF"/>
      </a:accent1>
      <a:accent2>
        <a:srgbClr val="FFC423"/>
      </a:accent2>
      <a:accent3>
        <a:srgbClr val="FFFFFF"/>
      </a:accent3>
      <a:accent4>
        <a:srgbClr val="000000"/>
      </a:accent4>
      <a:accent5>
        <a:srgbClr val="BAC8D4"/>
      </a:accent5>
      <a:accent6>
        <a:srgbClr val="E7B11F"/>
      </a:accent6>
      <a:hlink>
        <a:srgbClr val="999999"/>
      </a:hlink>
      <a:folHlink>
        <a:srgbClr val="6D95AF"/>
      </a:folHlink>
    </a:clrScheme>
    <a:fontScheme name="ASSH_CrucialElements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SSH_CrucialElements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13">
        <a:dk1>
          <a:srgbClr val="000000"/>
        </a:dk1>
        <a:lt1>
          <a:srgbClr val="FFFFFF"/>
        </a:lt1>
        <a:dk2>
          <a:srgbClr val="6D95AF"/>
        </a:dk2>
        <a:lt2>
          <a:srgbClr val="808080"/>
        </a:lt2>
        <a:accent1>
          <a:srgbClr val="6D95AF"/>
        </a:accent1>
        <a:accent2>
          <a:srgbClr val="FFC423"/>
        </a:accent2>
        <a:accent3>
          <a:srgbClr val="FFFFFF"/>
        </a:accent3>
        <a:accent4>
          <a:srgbClr val="000000"/>
        </a:accent4>
        <a:accent5>
          <a:srgbClr val="BAC8D4"/>
        </a:accent5>
        <a:accent6>
          <a:srgbClr val="E7B11F"/>
        </a:accent6>
        <a:hlink>
          <a:srgbClr val="999999"/>
        </a:hlink>
        <a:folHlink>
          <a:srgbClr val="6D95A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ASSH_CrucialElements2">
  <a:themeElements>
    <a:clrScheme name="ASSH_CrucialElements2 13">
      <a:dk1>
        <a:srgbClr val="000000"/>
      </a:dk1>
      <a:lt1>
        <a:srgbClr val="FFFFFF"/>
      </a:lt1>
      <a:dk2>
        <a:srgbClr val="6D95AF"/>
      </a:dk2>
      <a:lt2>
        <a:srgbClr val="808080"/>
      </a:lt2>
      <a:accent1>
        <a:srgbClr val="6D95AF"/>
      </a:accent1>
      <a:accent2>
        <a:srgbClr val="FFC423"/>
      </a:accent2>
      <a:accent3>
        <a:srgbClr val="FFFFFF"/>
      </a:accent3>
      <a:accent4>
        <a:srgbClr val="000000"/>
      </a:accent4>
      <a:accent5>
        <a:srgbClr val="BAC8D4"/>
      </a:accent5>
      <a:accent6>
        <a:srgbClr val="E7B11F"/>
      </a:accent6>
      <a:hlink>
        <a:srgbClr val="999999"/>
      </a:hlink>
      <a:folHlink>
        <a:srgbClr val="6D95AF"/>
      </a:folHlink>
    </a:clrScheme>
    <a:fontScheme name="ASSH_CrucialElements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SSH_CrucialElements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13">
        <a:dk1>
          <a:srgbClr val="000000"/>
        </a:dk1>
        <a:lt1>
          <a:srgbClr val="FFFFFF"/>
        </a:lt1>
        <a:dk2>
          <a:srgbClr val="6D95AF"/>
        </a:dk2>
        <a:lt2>
          <a:srgbClr val="808080"/>
        </a:lt2>
        <a:accent1>
          <a:srgbClr val="6D95AF"/>
        </a:accent1>
        <a:accent2>
          <a:srgbClr val="FFC423"/>
        </a:accent2>
        <a:accent3>
          <a:srgbClr val="FFFFFF"/>
        </a:accent3>
        <a:accent4>
          <a:srgbClr val="000000"/>
        </a:accent4>
        <a:accent5>
          <a:srgbClr val="BAC8D4"/>
        </a:accent5>
        <a:accent6>
          <a:srgbClr val="E7B11F"/>
        </a:accent6>
        <a:hlink>
          <a:srgbClr val="999999"/>
        </a:hlink>
        <a:folHlink>
          <a:srgbClr val="6D95A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ASSH_CrucialElements">
  <a:themeElements>
    <a:clrScheme name="">
      <a:dk1>
        <a:srgbClr val="000000"/>
      </a:dk1>
      <a:lt1>
        <a:srgbClr val="FFFFFF"/>
      </a:lt1>
      <a:dk2>
        <a:srgbClr val="6D95AF"/>
      </a:dk2>
      <a:lt2>
        <a:srgbClr val="999999"/>
      </a:lt2>
      <a:accent1>
        <a:srgbClr val="6D95AF"/>
      </a:accent1>
      <a:accent2>
        <a:srgbClr val="FFC423"/>
      </a:accent2>
      <a:accent3>
        <a:srgbClr val="FFFFFF"/>
      </a:accent3>
      <a:accent4>
        <a:srgbClr val="000000"/>
      </a:accent4>
      <a:accent5>
        <a:srgbClr val="BAC8D4"/>
      </a:accent5>
      <a:accent6>
        <a:srgbClr val="E7B11F"/>
      </a:accent6>
      <a:hlink>
        <a:srgbClr val="999999"/>
      </a:hlink>
      <a:folHlink>
        <a:srgbClr val="6D95AF"/>
      </a:folHlink>
    </a:clrScheme>
    <a:fontScheme name="ASSH_CrucialElements">
      <a:majorFont>
        <a:latin typeface="Time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ASSH_CrucialElemen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ASSH_CrucialElements2">
  <a:themeElements>
    <a:clrScheme name="ASSH_CrucialElements2 13">
      <a:dk1>
        <a:srgbClr val="000000"/>
      </a:dk1>
      <a:lt1>
        <a:srgbClr val="FFFFFF"/>
      </a:lt1>
      <a:dk2>
        <a:srgbClr val="6D95AF"/>
      </a:dk2>
      <a:lt2>
        <a:srgbClr val="808080"/>
      </a:lt2>
      <a:accent1>
        <a:srgbClr val="6D95AF"/>
      </a:accent1>
      <a:accent2>
        <a:srgbClr val="FFC423"/>
      </a:accent2>
      <a:accent3>
        <a:srgbClr val="FFFFFF"/>
      </a:accent3>
      <a:accent4>
        <a:srgbClr val="000000"/>
      </a:accent4>
      <a:accent5>
        <a:srgbClr val="BAC8D4"/>
      </a:accent5>
      <a:accent6>
        <a:srgbClr val="E7B11F"/>
      </a:accent6>
      <a:hlink>
        <a:srgbClr val="999999"/>
      </a:hlink>
      <a:folHlink>
        <a:srgbClr val="6D95AF"/>
      </a:folHlink>
    </a:clrScheme>
    <a:fontScheme name="ASSH_CrucialElements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SSH_CrucialElements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13">
        <a:dk1>
          <a:srgbClr val="000000"/>
        </a:dk1>
        <a:lt1>
          <a:srgbClr val="FFFFFF"/>
        </a:lt1>
        <a:dk2>
          <a:srgbClr val="6D95AF"/>
        </a:dk2>
        <a:lt2>
          <a:srgbClr val="808080"/>
        </a:lt2>
        <a:accent1>
          <a:srgbClr val="6D95AF"/>
        </a:accent1>
        <a:accent2>
          <a:srgbClr val="FFC423"/>
        </a:accent2>
        <a:accent3>
          <a:srgbClr val="FFFFFF"/>
        </a:accent3>
        <a:accent4>
          <a:srgbClr val="000000"/>
        </a:accent4>
        <a:accent5>
          <a:srgbClr val="BAC8D4"/>
        </a:accent5>
        <a:accent6>
          <a:srgbClr val="E7B11F"/>
        </a:accent6>
        <a:hlink>
          <a:srgbClr val="999999"/>
        </a:hlink>
        <a:folHlink>
          <a:srgbClr val="6D95A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5_ASSH_CrucialElements2">
  <a:themeElements>
    <a:clrScheme name="ASSH_CrucialElements2 13">
      <a:dk1>
        <a:srgbClr val="000000"/>
      </a:dk1>
      <a:lt1>
        <a:srgbClr val="FFFFFF"/>
      </a:lt1>
      <a:dk2>
        <a:srgbClr val="6D95AF"/>
      </a:dk2>
      <a:lt2>
        <a:srgbClr val="808080"/>
      </a:lt2>
      <a:accent1>
        <a:srgbClr val="6D95AF"/>
      </a:accent1>
      <a:accent2>
        <a:srgbClr val="FFC423"/>
      </a:accent2>
      <a:accent3>
        <a:srgbClr val="FFFFFF"/>
      </a:accent3>
      <a:accent4>
        <a:srgbClr val="000000"/>
      </a:accent4>
      <a:accent5>
        <a:srgbClr val="BAC8D4"/>
      </a:accent5>
      <a:accent6>
        <a:srgbClr val="E7B11F"/>
      </a:accent6>
      <a:hlink>
        <a:srgbClr val="999999"/>
      </a:hlink>
      <a:folHlink>
        <a:srgbClr val="6D95AF"/>
      </a:folHlink>
    </a:clrScheme>
    <a:fontScheme name="ASSH_CrucialElements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SSH_CrucialElements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13">
        <a:dk1>
          <a:srgbClr val="000000"/>
        </a:dk1>
        <a:lt1>
          <a:srgbClr val="FFFFFF"/>
        </a:lt1>
        <a:dk2>
          <a:srgbClr val="6D95AF"/>
        </a:dk2>
        <a:lt2>
          <a:srgbClr val="808080"/>
        </a:lt2>
        <a:accent1>
          <a:srgbClr val="6D95AF"/>
        </a:accent1>
        <a:accent2>
          <a:srgbClr val="FFC423"/>
        </a:accent2>
        <a:accent3>
          <a:srgbClr val="FFFFFF"/>
        </a:accent3>
        <a:accent4>
          <a:srgbClr val="000000"/>
        </a:accent4>
        <a:accent5>
          <a:srgbClr val="BAC8D4"/>
        </a:accent5>
        <a:accent6>
          <a:srgbClr val="E7B11F"/>
        </a:accent6>
        <a:hlink>
          <a:srgbClr val="999999"/>
        </a:hlink>
        <a:folHlink>
          <a:srgbClr val="6D95A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6_ASSH_CrucialElements2">
  <a:themeElements>
    <a:clrScheme name="ASSH_CrucialElements2 13">
      <a:dk1>
        <a:srgbClr val="000000"/>
      </a:dk1>
      <a:lt1>
        <a:srgbClr val="FFFFFF"/>
      </a:lt1>
      <a:dk2>
        <a:srgbClr val="6D95AF"/>
      </a:dk2>
      <a:lt2>
        <a:srgbClr val="808080"/>
      </a:lt2>
      <a:accent1>
        <a:srgbClr val="6D95AF"/>
      </a:accent1>
      <a:accent2>
        <a:srgbClr val="FFC423"/>
      </a:accent2>
      <a:accent3>
        <a:srgbClr val="FFFFFF"/>
      </a:accent3>
      <a:accent4>
        <a:srgbClr val="000000"/>
      </a:accent4>
      <a:accent5>
        <a:srgbClr val="BAC8D4"/>
      </a:accent5>
      <a:accent6>
        <a:srgbClr val="E7B11F"/>
      </a:accent6>
      <a:hlink>
        <a:srgbClr val="999999"/>
      </a:hlink>
      <a:folHlink>
        <a:srgbClr val="6D95AF"/>
      </a:folHlink>
    </a:clrScheme>
    <a:fontScheme name="ASSH_CrucialElements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SSH_CrucialElements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SH_CrucialElements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SH_CrucialElements2 13">
        <a:dk1>
          <a:srgbClr val="000000"/>
        </a:dk1>
        <a:lt1>
          <a:srgbClr val="FFFFFF"/>
        </a:lt1>
        <a:dk2>
          <a:srgbClr val="6D95AF"/>
        </a:dk2>
        <a:lt2>
          <a:srgbClr val="808080"/>
        </a:lt2>
        <a:accent1>
          <a:srgbClr val="6D95AF"/>
        </a:accent1>
        <a:accent2>
          <a:srgbClr val="FFC423"/>
        </a:accent2>
        <a:accent3>
          <a:srgbClr val="FFFFFF"/>
        </a:accent3>
        <a:accent4>
          <a:srgbClr val="000000"/>
        </a:accent4>
        <a:accent5>
          <a:srgbClr val="BAC8D4"/>
        </a:accent5>
        <a:accent6>
          <a:srgbClr val="E7B11F"/>
        </a:accent6>
        <a:hlink>
          <a:srgbClr val="999999"/>
        </a:hlink>
        <a:folHlink>
          <a:srgbClr val="6D95A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4480</TotalTime>
  <Words>911</Words>
  <Application>Microsoft Office PowerPoint</Application>
  <PresentationFormat>Widescreen</PresentationFormat>
  <Paragraphs>174</Paragraphs>
  <Slides>28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28</vt:i4>
      </vt:variant>
    </vt:vector>
  </HeadingPairs>
  <TitlesOfParts>
    <vt:vector size="43" baseType="lpstr">
      <vt:lpstr>Arial</vt:lpstr>
      <vt:lpstr>Calibri</vt:lpstr>
      <vt:lpstr>Calibri Light</vt:lpstr>
      <vt:lpstr>Tahoma</vt:lpstr>
      <vt:lpstr>Times</vt:lpstr>
      <vt:lpstr>Times New Roman</vt:lpstr>
      <vt:lpstr>Office Theme</vt:lpstr>
      <vt:lpstr>ASSH_CrucialElements2</vt:lpstr>
      <vt:lpstr>1_ASSH_CrucialElements2</vt:lpstr>
      <vt:lpstr>2_ASSH_CrucialElements2</vt:lpstr>
      <vt:lpstr>3_ASSH_CrucialElements2</vt:lpstr>
      <vt:lpstr>ASSH_CrucialElements</vt:lpstr>
      <vt:lpstr>4_ASSH_CrucialElements2</vt:lpstr>
      <vt:lpstr>5_ASSH_CrucialElements2</vt:lpstr>
      <vt:lpstr>6_ASSH_CrucialElements2</vt:lpstr>
      <vt:lpstr>Common Hand Consults</vt:lpstr>
      <vt:lpstr>PowerPoint Presentation</vt:lpstr>
      <vt:lpstr>PowerPoint Presentation</vt:lpstr>
      <vt:lpstr> </vt:lpstr>
      <vt:lpstr>PowerPoint Presentation</vt:lpstr>
      <vt:lpstr>Common Hand Consults</vt:lpstr>
      <vt:lpstr>Mangled Digit/Amputation</vt:lpstr>
      <vt:lpstr>PowerPoint Presentation</vt:lpstr>
      <vt:lpstr>PowerPoint Presentation</vt:lpstr>
      <vt:lpstr>PowerPoint Presentation</vt:lpstr>
      <vt:lpstr>Finger Laceration</vt:lpstr>
      <vt:lpstr>PowerPoint Presentation</vt:lpstr>
      <vt:lpstr>PowerPoint Presentation</vt:lpstr>
      <vt:lpstr>PowerPoint Presentation</vt:lpstr>
      <vt:lpstr>PowerPoint Presentation</vt:lpstr>
      <vt:lpstr>Finger Fractures</vt:lpstr>
      <vt:lpstr>Metacarpal Fractures</vt:lpstr>
      <vt:lpstr>PowerPoint Presentation</vt:lpstr>
      <vt:lpstr>Reduction Technique</vt:lpstr>
      <vt:lpstr>Distal Radius Fractures</vt:lpstr>
      <vt:lpstr>Reduction</vt:lpstr>
      <vt:lpstr>Abscesses</vt:lpstr>
      <vt:lpstr>PowerPoint Presentation</vt:lpstr>
      <vt:lpstr>PowerPoint Presentation</vt:lpstr>
      <vt:lpstr>Flexor Tenosynovitis</vt:lpstr>
      <vt:lpstr>PowerPoint Presentation</vt:lpstr>
      <vt:lpstr>What to do</vt:lpstr>
      <vt:lpstr>Questions???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Common Hand Consults</dc:title>
  <dc:creator>Sanjeev Puri</dc:creator>
  <cp:lastModifiedBy>Sanjeev Puri</cp:lastModifiedBy>
  <cp:revision>17</cp:revision>
  <dcterms:created xsi:type="dcterms:W3CDTF">2018-06-25T02:25:56Z</dcterms:created>
  <dcterms:modified xsi:type="dcterms:W3CDTF">2018-06-28T05:06:07Z</dcterms:modified>
</cp:coreProperties>
</file>